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quickStyle3.xml" ContentType="application/vnd.openxmlformats-officedocument.drawingml.diagramStyle+xml"/>
  <Override PartName="/ppt/diagrams/colors3.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1.xml" ContentType="application/vnd.openxmlformats-officedocument.theme+xml"/>
  <Override PartName="/ppt/diagrams/drawing4.xml" ContentType="application/vnd.ms-office.drawingml.diagramDrawing+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notesMasters/notesMaster1.xml" ContentType="application/vnd.openxmlformats-officedocument.presentationml.notesMaster+xml"/>
  <Override PartName="/ppt/diagrams/colors4.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0" r:id="rId4"/>
    <p:sldId id="259" r:id="rId5"/>
    <p:sldId id="261" r:id="rId6"/>
    <p:sldId id="262" r:id="rId7"/>
    <p:sldId id="263" r:id="rId8"/>
    <p:sldId id="265" r:id="rId9"/>
    <p:sldId id="264" r:id="rId10"/>
    <p:sldId id="267" r:id="rId11"/>
    <p:sldId id="266" r:id="rId12"/>
    <p:sldId id="268" r:id="rId13"/>
    <p:sldId id="269" r:id="rId14"/>
    <p:sldId id="270" r:id="rId15"/>
    <p:sldId id="25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E2F"/>
    <a:srgbClr val="004369"/>
    <a:srgbClr val="CC0000"/>
    <a:srgbClr val="EEF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8" autoAdjust="0"/>
    <p:restoredTop sz="97459" autoAdjust="0"/>
  </p:normalViewPr>
  <p:slideViewPr>
    <p:cSldViewPr snapToGrid="0">
      <p:cViewPr varScale="1">
        <p:scale>
          <a:sx n="156" d="100"/>
          <a:sy n="156" d="100"/>
        </p:scale>
        <p:origin x="376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_rels/data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6F68E-FC38-4CCF-8CBC-E7CDBD4CAC2E}"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US"/>
        </a:p>
      </dgm:t>
    </dgm:pt>
    <dgm:pt modelId="{EAD937E4-AB43-4733-BCCF-90DD032C81D2}">
      <dgm:prSet phldrT="[Text]"/>
      <dgm:spPr/>
      <dgm:t>
        <a:bodyPr/>
        <a:lstStyle/>
        <a:p>
          <a:r>
            <a:rPr lang="en-US" dirty="0" smtClean="0"/>
            <a:t>2a. Community Need – 25 points</a:t>
          </a:r>
          <a:endParaRPr lang="en-US" dirty="0"/>
        </a:p>
      </dgm:t>
    </dgm:pt>
    <dgm:pt modelId="{B859D799-F447-4131-92C3-0696E69316BC}" type="parTrans" cxnId="{ABCDC911-60E4-44A4-957B-A192EEE869AB}">
      <dgm:prSet/>
      <dgm:spPr/>
      <dgm:t>
        <a:bodyPr/>
        <a:lstStyle/>
        <a:p>
          <a:endParaRPr lang="en-US"/>
        </a:p>
      </dgm:t>
    </dgm:pt>
    <dgm:pt modelId="{2E0CD169-8FD9-4CAC-A2DB-7DD69A3D116F}" type="sibTrans" cxnId="{ABCDC911-60E4-44A4-957B-A192EEE869AB}">
      <dgm:prSet/>
      <dgm:spPr/>
      <dgm:t>
        <a:bodyPr/>
        <a:lstStyle/>
        <a:p>
          <a:endParaRPr lang="en-US"/>
        </a:p>
      </dgm:t>
    </dgm:pt>
    <dgm:pt modelId="{D846464E-5046-4272-B115-396841824874}">
      <dgm:prSet phldrT="[Text]"/>
      <dgm:spPr/>
      <dgm:t>
        <a:bodyPr/>
        <a:lstStyle/>
        <a:p>
          <a:r>
            <a:rPr lang="en-US" dirty="0" smtClean="0"/>
            <a:t>ii. Threats to Sensitive Populations – 20</a:t>
          </a:r>
          <a:endParaRPr lang="en-US" dirty="0"/>
        </a:p>
      </dgm:t>
    </dgm:pt>
    <dgm:pt modelId="{DF16F3FD-DB35-47D9-87F2-E14B43D8B06D}" type="parTrans" cxnId="{66DF15E3-8D9C-40D7-922A-246415DB2F45}">
      <dgm:prSet/>
      <dgm:spPr/>
      <dgm:t>
        <a:bodyPr/>
        <a:lstStyle/>
        <a:p>
          <a:endParaRPr lang="en-US"/>
        </a:p>
      </dgm:t>
    </dgm:pt>
    <dgm:pt modelId="{605695DB-C959-4C76-B9BA-0274A640CE0E}" type="sibTrans" cxnId="{66DF15E3-8D9C-40D7-922A-246415DB2F45}">
      <dgm:prSet/>
      <dgm:spPr/>
      <dgm:t>
        <a:bodyPr/>
        <a:lstStyle/>
        <a:p>
          <a:endParaRPr lang="en-US"/>
        </a:p>
      </dgm:t>
    </dgm:pt>
    <dgm:pt modelId="{B4FE0CA2-3E58-48B7-96D5-44847CE0612A}">
      <dgm:prSet phldrT="[Text]"/>
      <dgm:spPr/>
      <dgm:t>
        <a:bodyPr/>
        <a:lstStyle/>
        <a:p>
          <a:r>
            <a:rPr lang="en-US" dirty="0" smtClean="0"/>
            <a:t>1. Health or Welfare of Sensitive Populations – 5</a:t>
          </a:r>
          <a:endParaRPr lang="en-US" dirty="0"/>
        </a:p>
      </dgm:t>
    </dgm:pt>
    <dgm:pt modelId="{B4AB9E52-E28B-4E2C-B586-E8DDA66AA867}" type="parTrans" cxnId="{30EC08F0-5960-4941-9A88-01F0429D3B15}">
      <dgm:prSet/>
      <dgm:spPr/>
      <dgm:t>
        <a:bodyPr/>
        <a:lstStyle/>
        <a:p>
          <a:endParaRPr lang="en-US"/>
        </a:p>
      </dgm:t>
    </dgm:pt>
    <dgm:pt modelId="{5E0CC5BC-0A9C-4061-8A34-CBC7290DE4F9}" type="sibTrans" cxnId="{30EC08F0-5960-4941-9A88-01F0429D3B15}">
      <dgm:prSet/>
      <dgm:spPr/>
      <dgm:t>
        <a:bodyPr/>
        <a:lstStyle/>
        <a:p>
          <a:endParaRPr lang="en-US"/>
        </a:p>
      </dgm:t>
    </dgm:pt>
    <dgm:pt modelId="{E6397687-2BD9-40F3-BBC1-140BE07D33D5}">
      <dgm:prSet phldrT="[Text]"/>
      <dgm:spPr/>
      <dgm:t>
        <a:bodyPr/>
        <a:lstStyle/>
        <a:p>
          <a:r>
            <a:rPr lang="en-US" dirty="0" smtClean="0"/>
            <a:t>2. Greater Than Normal Incidence of Disease and Adverse Health Conditions – 5</a:t>
          </a:r>
          <a:endParaRPr lang="en-US" dirty="0"/>
        </a:p>
      </dgm:t>
    </dgm:pt>
    <dgm:pt modelId="{DBD2A458-9AA3-4B63-8D04-DDF698DB3685}" type="parTrans" cxnId="{8DD641BA-2C22-4B0F-AFD0-5A40685B0FB5}">
      <dgm:prSet/>
      <dgm:spPr/>
      <dgm:t>
        <a:bodyPr/>
        <a:lstStyle/>
        <a:p>
          <a:endParaRPr lang="en-US"/>
        </a:p>
      </dgm:t>
    </dgm:pt>
    <dgm:pt modelId="{7C0CC527-BC7E-4B12-902C-083F27B2210E}" type="sibTrans" cxnId="{8DD641BA-2C22-4B0F-AFD0-5A40685B0FB5}">
      <dgm:prSet/>
      <dgm:spPr/>
      <dgm:t>
        <a:bodyPr/>
        <a:lstStyle/>
        <a:p>
          <a:endParaRPr lang="en-US"/>
        </a:p>
      </dgm:t>
    </dgm:pt>
    <dgm:pt modelId="{833635C8-51C8-4E86-B793-9C44EC303183}">
      <dgm:prSet phldrT="[Text]"/>
      <dgm:spPr/>
      <dgm:t>
        <a:bodyPr/>
        <a:lstStyle/>
        <a:p>
          <a:r>
            <a:rPr lang="en-US" dirty="0" smtClean="0"/>
            <a:t>3. Promoting Environmental Justice - 10</a:t>
          </a:r>
          <a:endParaRPr lang="en-US" dirty="0"/>
        </a:p>
      </dgm:t>
    </dgm:pt>
    <dgm:pt modelId="{A44FDE60-9441-4416-BA6E-65DEE2F8F64B}" type="parTrans" cxnId="{CBB67E49-F182-42F5-9CFC-43695E275F05}">
      <dgm:prSet/>
      <dgm:spPr/>
      <dgm:t>
        <a:bodyPr/>
        <a:lstStyle/>
        <a:p>
          <a:endParaRPr lang="en-US"/>
        </a:p>
      </dgm:t>
    </dgm:pt>
    <dgm:pt modelId="{10F97087-6E7B-4134-86C0-E971097C0AFF}" type="sibTrans" cxnId="{CBB67E49-F182-42F5-9CFC-43695E275F05}">
      <dgm:prSet/>
      <dgm:spPr/>
      <dgm:t>
        <a:bodyPr/>
        <a:lstStyle/>
        <a:p>
          <a:endParaRPr lang="en-US"/>
        </a:p>
      </dgm:t>
    </dgm:pt>
    <dgm:pt modelId="{23BF3B12-2479-4545-B5A4-3A3A46A7D4A4}">
      <dgm:prSet phldrT="[Text]"/>
      <dgm:spPr/>
      <dgm:t>
        <a:bodyPr/>
        <a:lstStyle/>
        <a:p>
          <a:r>
            <a:rPr lang="en-US" dirty="0" smtClean="0"/>
            <a:t>1b. Revitalization of Target Area</a:t>
          </a:r>
          <a:endParaRPr lang="en-US" dirty="0"/>
        </a:p>
      </dgm:t>
    </dgm:pt>
    <dgm:pt modelId="{6F889E7F-90E2-4772-A407-C67C21669A26}" type="parTrans" cxnId="{2AA3E683-3036-46A7-86B5-93545A50DD3F}">
      <dgm:prSet/>
      <dgm:spPr/>
      <dgm:t>
        <a:bodyPr/>
        <a:lstStyle/>
        <a:p>
          <a:endParaRPr lang="en-US"/>
        </a:p>
      </dgm:t>
    </dgm:pt>
    <dgm:pt modelId="{321020AF-059F-490E-B2CF-505A23D94CDD}" type="sibTrans" cxnId="{2AA3E683-3036-46A7-86B5-93545A50DD3F}">
      <dgm:prSet/>
      <dgm:spPr/>
      <dgm:t>
        <a:bodyPr/>
        <a:lstStyle/>
        <a:p>
          <a:endParaRPr lang="en-US"/>
        </a:p>
      </dgm:t>
    </dgm:pt>
    <dgm:pt modelId="{DB339AF3-4D22-43E7-9522-49615A013AC3}">
      <dgm:prSet phldrT="[Text]"/>
      <dgm:spPr/>
      <dgm:t>
        <a:bodyPr/>
        <a:lstStyle/>
        <a:p>
          <a:r>
            <a:rPr lang="en-US" dirty="0" smtClean="0"/>
            <a:t>ii. Outcomes and Benefits of Reuse Strategy </a:t>
          </a:r>
          <a:endParaRPr lang="en-US" dirty="0"/>
        </a:p>
      </dgm:t>
    </dgm:pt>
    <dgm:pt modelId="{E6C13BF7-FE2F-4F3C-8DC1-0902E74D93F3}" type="parTrans" cxnId="{E7807A0F-FB8D-4029-8961-367B3A81422E}">
      <dgm:prSet/>
      <dgm:spPr/>
      <dgm:t>
        <a:bodyPr/>
        <a:lstStyle/>
        <a:p>
          <a:endParaRPr lang="en-US"/>
        </a:p>
      </dgm:t>
    </dgm:pt>
    <dgm:pt modelId="{E62131A7-1C58-4AE8-9F49-D4C8ABCAF105}" type="sibTrans" cxnId="{E7807A0F-FB8D-4029-8961-367B3A81422E}">
      <dgm:prSet/>
      <dgm:spPr/>
      <dgm:t>
        <a:bodyPr/>
        <a:lstStyle/>
        <a:p>
          <a:endParaRPr lang="en-US"/>
        </a:p>
      </dgm:t>
    </dgm:pt>
    <dgm:pt modelId="{E45376B7-BC9D-4DD7-A8D5-C1DA6B1B10E6}">
      <dgm:prSet phldrT="[Text]"/>
      <dgm:spPr/>
      <dgm:t>
        <a:bodyPr/>
        <a:lstStyle/>
        <a:p>
          <a:r>
            <a:rPr lang="en-US" dirty="0" smtClean="0"/>
            <a:t>Determine whether your Target Area falls under the Disadvantaged Community Definition</a:t>
          </a:r>
          <a:endParaRPr lang="en-US" dirty="0"/>
        </a:p>
      </dgm:t>
    </dgm:pt>
    <dgm:pt modelId="{BC3FF975-29C4-4BB9-A272-CB82CF87D415}" type="parTrans" cxnId="{D2D17E0E-594B-4F02-8A52-334F2924C854}">
      <dgm:prSet/>
      <dgm:spPr/>
      <dgm:t>
        <a:bodyPr/>
        <a:lstStyle/>
        <a:p>
          <a:endParaRPr lang="en-US"/>
        </a:p>
      </dgm:t>
    </dgm:pt>
    <dgm:pt modelId="{8A5D9E6A-0E2C-404C-9B45-FD25F321E0AE}" type="sibTrans" cxnId="{D2D17E0E-594B-4F02-8A52-334F2924C854}">
      <dgm:prSet/>
      <dgm:spPr/>
      <dgm:t>
        <a:bodyPr/>
        <a:lstStyle/>
        <a:p>
          <a:endParaRPr lang="en-US"/>
        </a:p>
      </dgm:t>
    </dgm:pt>
    <dgm:pt modelId="{4640F414-6ADB-4FC6-8F6A-4FB54296A65E}" type="pres">
      <dgm:prSet presAssocID="{DD46F68E-FC38-4CCF-8CBC-E7CDBD4CAC2E}" presName="vert0" presStyleCnt="0">
        <dgm:presLayoutVars>
          <dgm:dir/>
          <dgm:animOne val="branch"/>
          <dgm:animLvl val="lvl"/>
        </dgm:presLayoutVars>
      </dgm:prSet>
      <dgm:spPr/>
      <dgm:t>
        <a:bodyPr/>
        <a:lstStyle/>
        <a:p>
          <a:endParaRPr lang="en-US"/>
        </a:p>
      </dgm:t>
    </dgm:pt>
    <dgm:pt modelId="{E8B1BEF2-D434-424C-B925-0019C6CB1EA8}" type="pres">
      <dgm:prSet presAssocID="{23BF3B12-2479-4545-B5A4-3A3A46A7D4A4}" presName="thickLine" presStyleLbl="alignNode1" presStyleIdx="0" presStyleCnt="2"/>
      <dgm:spPr/>
    </dgm:pt>
    <dgm:pt modelId="{89053386-7A94-48B7-8C0C-2DEBC19CC976}" type="pres">
      <dgm:prSet presAssocID="{23BF3B12-2479-4545-B5A4-3A3A46A7D4A4}" presName="horz1" presStyleCnt="0"/>
      <dgm:spPr/>
    </dgm:pt>
    <dgm:pt modelId="{4D3B0726-332D-4728-816A-D7ED3F63FE75}" type="pres">
      <dgm:prSet presAssocID="{23BF3B12-2479-4545-B5A4-3A3A46A7D4A4}" presName="tx1" presStyleLbl="revTx" presStyleIdx="0" presStyleCnt="8"/>
      <dgm:spPr/>
      <dgm:t>
        <a:bodyPr/>
        <a:lstStyle/>
        <a:p>
          <a:endParaRPr lang="en-US"/>
        </a:p>
      </dgm:t>
    </dgm:pt>
    <dgm:pt modelId="{54D25689-FAB5-4396-B9EC-EE777985AF5F}" type="pres">
      <dgm:prSet presAssocID="{23BF3B12-2479-4545-B5A4-3A3A46A7D4A4}" presName="vert1" presStyleCnt="0"/>
      <dgm:spPr/>
    </dgm:pt>
    <dgm:pt modelId="{A48B770E-4490-4830-8A04-3E163E061691}" type="pres">
      <dgm:prSet presAssocID="{DB339AF3-4D22-43E7-9522-49615A013AC3}" presName="vertSpace2a" presStyleCnt="0"/>
      <dgm:spPr/>
    </dgm:pt>
    <dgm:pt modelId="{C8B51218-E6F4-49B0-852B-5CF037CD125B}" type="pres">
      <dgm:prSet presAssocID="{DB339AF3-4D22-43E7-9522-49615A013AC3}" presName="horz2" presStyleCnt="0"/>
      <dgm:spPr/>
    </dgm:pt>
    <dgm:pt modelId="{E6915E9C-2A11-476B-A84E-9435E724B0A1}" type="pres">
      <dgm:prSet presAssocID="{DB339AF3-4D22-43E7-9522-49615A013AC3}" presName="horzSpace2" presStyleCnt="0"/>
      <dgm:spPr/>
    </dgm:pt>
    <dgm:pt modelId="{8DF76764-4AAC-4EEC-9BC9-7061F0BB0883}" type="pres">
      <dgm:prSet presAssocID="{DB339AF3-4D22-43E7-9522-49615A013AC3}" presName="tx2" presStyleLbl="revTx" presStyleIdx="1" presStyleCnt="8"/>
      <dgm:spPr/>
      <dgm:t>
        <a:bodyPr/>
        <a:lstStyle/>
        <a:p>
          <a:endParaRPr lang="en-US"/>
        </a:p>
      </dgm:t>
    </dgm:pt>
    <dgm:pt modelId="{8C60B341-B775-4AED-8E58-83BC05E4C4D2}" type="pres">
      <dgm:prSet presAssocID="{DB339AF3-4D22-43E7-9522-49615A013AC3}" presName="vert2" presStyleCnt="0"/>
      <dgm:spPr/>
    </dgm:pt>
    <dgm:pt modelId="{7AB5DA99-D7F5-4E69-BE4F-1D222BC4388C}" type="pres">
      <dgm:prSet presAssocID="{E45376B7-BC9D-4DD7-A8D5-C1DA6B1B10E6}" presName="horz3" presStyleCnt="0"/>
      <dgm:spPr/>
    </dgm:pt>
    <dgm:pt modelId="{3469900C-1B5D-4924-8949-30C1062ADA26}" type="pres">
      <dgm:prSet presAssocID="{E45376B7-BC9D-4DD7-A8D5-C1DA6B1B10E6}" presName="horzSpace3" presStyleCnt="0"/>
      <dgm:spPr/>
    </dgm:pt>
    <dgm:pt modelId="{DF4BC7CE-659C-49DB-AF19-1C479EAE54A2}" type="pres">
      <dgm:prSet presAssocID="{E45376B7-BC9D-4DD7-A8D5-C1DA6B1B10E6}" presName="tx3" presStyleLbl="revTx" presStyleIdx="2" presStyleCnt="8"/>
      <dgm:spPr/>
      <dgm:t>
        <a:bodyPr/>
        <a:lstStyle/>
        <a:p>
          <a:endParaRPr lang="en-US"/>
        </a:p>
      </dgm:t>
    </dgm:pt>
    <dgm:pt modelId="{BCD38AA2-697D-4565-B265-E4B91CEDC23F}" type="pres">
      <dgm:prSet presAssocID="{E45376B7-BC9D-4DD7-A8D5-C1DA6B1B10E6}" presName="vert3" presStyleCnt="0"/>
      <dgm:spPr/>
    </dgm:pt>
    <dgm:pt modelId="{0B3391D0-86B2-409F-855D-219F1B5766CB}" type="pres">
      <dgm:prSet presAssocID="{DB339AF3-4D22-43E7-9522-49615A013AC3}" presName="thinLine2b" presStyleLbl="callout" presStyleIdx="0" presStyleCnt="4"/>
      <dgm:spPr/>
    </dgm:pt>
    <dgm:pt modelId="{52E21272-4443-4AC9-8489-F8D56A7C20D8}" type="pres">
      <dgm:prSet presAssocID="{DB339AF3-4D22-43E7-9522-49615A013AC3}" presName="vertSpace2b" presStyleCnt="0"/>
      <dgm:spPr/>
    </dgm:pt>
    <dgm:pt modelId="{FF3B9B6D-3F4D-43A0-BB0A-D4B59FACDB14}" type="pres">
      <dgm:prSet presAssocID="{EAD937E4-AB43-4733-BCCF-90DD032C81D2}" presName="thickLine" presStyleLbl="alignNode1" presStyleIdx="1" presStyleCnt="2"/>
      <dgm:spPr/>
    </dgm:pt>
    <dgm:pt modelId="{3D607B33-CA97-4BBB-91DC-213C08BDEBBA}" type="pres">
      <dgm:prSet presAssocID="{EAD937E4-AB43-4733-BCCF-90DD032C81D2}" presName="horz1" presStyleCnt="0"/>
      <dgm:spPr/>
    </dgm:pt>
    <dgm:pt modelId="{A15B207F-39AC-4895-9A9B-C6B7B9A274DF}" type="pres">
      <dgm:prSet presAssocID="{EAD937E4-AB43-4733-BCCF-90DD032C81D2}" presName="tx1" presStyleLbl="revTx" presStyleIdx="3" presStyleCnt="8"/>
      <dgm:spPr/>
      <dgm:t>
        <a:bodyPr/>
        <a:lstStyle/>
        <a:p>
          <a:endParaRPr lang="en-US"/>
        </a:p>
      </dgm:t>
    </dgm:pt>
    <dgm:pt modelId="{3B2C19CF-519F-43EB-A5BC-2DF1EF813246}" type="pres">
      <dgm:prSet presAssocID="{EAD937E4-AB43-4733-BCCF-90DD032C81D2}" presName="vert1" presStyleCnt="0"/>
      <dgm:spPr/>
    </dgm:pt>
    <dgm:pt modelId="{91B618FE-3F1F-45DE-BC8E-F6B01326D8EA}" type="pres">
      <dgm:prSet presAssocID="{D846464E-5046-4272-B115-396841824874}" presName="vertSpace2a" presStyleCnt="0"/>
      <dgm:spPr/>
    </dgm:pt>
    <dgm:pt modelId="{675F621F-67A8-48F7-814D-F6A29E54B6D8}" type="pres">
      <dgm:prSet presAssocID="{D846464E-5046-4272-B115-396841824874}" presName="horz2" presStyleCnt="0"/>
      <dgm:spPr/>
    </dgm:pt>
    <dgm:pt modelId="{FB4E74CC-110C-4A8E-870B-3CEFA8DEB851}" type="pres">
      <dgm:prSet presAssocID="{D846464E-5046-4272-B115-396841824874}" presName="horzSpace2" presStyleCnt="0"/>
      <dgm:spPr/>
    </dgm:pt>
    <dgm:pt modelId="{78B629E9-5242-4969-BE4B-3642112FCBCF}" type="pres">
      <dgm:prSet presAssocID="{D846464E-5046-4272-B115-396841824874}" presName="tx2" presStyleLbl="revTx" presStyleIdx="4" presStyleCnt="8"/>
      <dgm:spPr/>
      <dgm:t>
        <a:bodyPr/>
        <a:lstStyle/>
        <a:p>
          <a:endParaRPr lang="en-US"/>
        </a:p>
      </dgm:t>
    </dgm:pt>
    <dgm:pt modelId="{F9CB0051-9848-41B9-BFFA-DF63C21708CF}" type="pres">
      <dgm:prSet presAssocID="{D846464E-5046-4272-B115-396841824874}" presName="vert2" presStyleCnt="0"/>
      <dgm:spPr/>
    </dgm:pt>
    <dgm:pt modelId="{E54959B1-A74D-495C-AFEF-9A38A1021285}" type="pres">
      <dgm:prSet presAssocID="{B4FE0CA2-3E58-48B7-96D5-44847CE0612A}" presName="horz3" presStyleCnt="0"/>
      <dgm:spPr/>
    </dgm:pt>
    <dgm:pt modelId="{C30C670C-F818-4455-B567-05AB5F048CD0}" type="pres">
      <dgm:prSet presAssocID="{B4FE0CA2-3E58-48B7-96D5-44847CE0612A}" presName="horzSpace3" presStyleCnt="0"/>
      <dgm:spPr/>
    </dgm:pt>
    <dgm:pt modelId="{46400770-6059-4C44-AFB2-0AAA1A5D2121}" type="pres">
      <dgm:prSet presAssocID="{B4FE0CA2-3E58-48B7-96D5-44847CE0612A}" presName="tx3" presStyleLbl="revTx" presStyleIdx="5" presStyleCnt="8"/>
      <dgm:spPr/>
      <dgm:t>
        <a:bodyPr/>
        <a:lstStyle/>
        <a:p>
          <a:endParaRPr lang="en-US"/>
        </a:p>
      </dgm:t>
    </dgm:pt>
    <dgm:pt modelId="{9E8FEE31-4C26-427B-9670-F4A5C2B489C4}" type="pres">
      <dgm:prSet presAssocID="{B4FE0CA2-3E58-48B7-96D5-44847CE0612A}" presName="vert3" presStyleCnt="0"/>
      <dgm:spPr/>
    </dgm:pt>
    <dgm:pt modelId="{A999E0C3-C616-47B0-B28A-6084AEAE0529}" type="pres">
      <dgm:prSet presAssocID="{5E0CC5BC-0A9C-4061-8A34-CBC7290DE4F9}" presName="thinLine3" presStyleLbl="callout" presStyleIdx="1" presStyleCnt="4"/>
      <dgm:spPr/>
    </dgm:pt>
    <dgm:pt modelId="{FD76634A-E829-4893-BFBC-C4ACCBB6BEFB}" type="pres">
      <dgm:prSet presAssocID="{E6397687-2BD9-40F3-BBC1-140BE07D33D5}" presName="horz3" presStyleCnt="0"/>
      <dgm:spPr/>
    </dgm:pt>
    <dgm:pt modelId="{12DBCDB1-407B-44F5-9233-603F95F90A7A}" type="pres">
      <dgm:prSet presAssocID="{E6397687-2BD9-40F3-BBC1-140BE07D33D5}" presName="horzSpace3" presStyleCnt="0"/>
      <dgm:spPr/>
    </dgm:pt>
    <dgm:pt modelId="{2CA9A54B-DB2F-4153-8FDA-9531A66E7D59}" type="pres">
      <dgm:prSet presAssocID="{E6397687-2BD9-40F3-BBC1-140BE07D33D5}" presName="tx3" presStyleLbl="revTx" presStyleIdx="6" presStyleCnt="8"/>
      <dgm:spPr/>
      <dgm:t>
        <a:bodyPr/>
        <a:lstStyle/>
        <a:p>
          <a:endParaRPr lang="en-US"/>
        </a:p>
      </dgm:t>
    </dgm:pt>
    <dgm:pt modelId="{7F6DEFA1-1EFC-4209-97D7-50E9AEC1FD72}" type="pres">
      <dgm:prSet presAssocID="{E6397687-2BD9-40F3-BBC1-140BE07D33D5}" presName="vert3" presStyleCnt="0"/>
      <dgm:spPr/>
    </dgm:pt>
    <dgm:pt modelId="{C9AC9845-040C-4B1E-A1F3-54E98D499818}" type="pres">
      <dgm:prSet presAssocID="{7C0CC527-BC7E-4B12-902C-083F27B2210E}" presName="thinLine3" presStyleLbl="callout" presStyleIdx="2" presStyleCnt="4"/>
      <dgm:spPr/>
    </dgm:pt>
    <dgm:pt modelId="{85A58DC1-93D8-4316-BCCF-3785D3950894}" type="pres">
      <dgm:prSet presAssocID="{833635C8-51C8-4E86-B793-9C44EC303183}" presName="horz3" presStyleCnt="0"/>
      <dgm:spPr/>
    </dgm:pt>
    <dgm:pt modelId="{26C0E2B3-637D-43F1-BA63-7EC9B54630CD}" type="pres">
      <dgm:prSet presAssocID="{833635C8-51C8-4E86-B793-9C44EC303183}" presName="horzSpace3" presStyleCnt="0"/>
      <dgm:spPr/>
    </dgm:pt>
    <dgm:pt modelId="{4463A455-DA6E-4B11-91E2-26459AE1334C}" type="pres">
      <dgm:prSet presAssocID="{833635C8-51C8-4E86-B793-9C44EC303183}" presName="tx3" presStyleLbl="revTx" presStyleIdx="7" presStyleCnt="8"/>
      <dgm:spPr/>
      <dgm:t>
        <a:bodyPr/>
        <a:lstStyle/>
        <a:p>
          <a:endParaRPr lang="en-US"/>
        </a:p>
      </dgm:t>
    </dgm:pt>
    <dgm:pt modelId="{E6D3083E-8F82-4B99-B6BD-BCB79665C7C6}" type="pres">
      <dgm:prSet presAssocID="{833635C8-51C8-4E86-B793-9C44EC303183}" presName="vert3" presStyleCnt="0"/>
      <dgm:spPr/>
    </dgm:pt>
    <dgm:pt modelId="{AC8CE648-15F6-4FD2-9B5C-494F7E807A39}" type="pres">
      <dgm:prSet presAssocID="{D846464E-5046-4272-B115-396841824874}" presName="thinLine2b" presStyleLbl="callout" presStyleIdx="3" presStyleCnt="4"/>
      <dgm:spPr/>
    </dgm:pt>
    <dgm:pt modelId="{8666283E-648E-471B-B780-0C9880C2FD59}" type="pres">
      <dgm:prSet presAssocID="{D846464E-5046-4272-B115-396841824874}" presName="vertSpace2b" presStyleCnt="0"/>
      <dgm:spPr/>
    </dgm:pt>
  </dgm:ptLst>
  <dgm:cxnLst>
    <dgm:cxn modelId="{7E1FFB3B-B57B-4F91-B335-C24672485A8C}" type="presOf" srcId="{EAD937E4-AB43-4733-BCCF-90DD032C81D2}" destId="{A15B207F-39AC-4895-9A9B-C6B7B9A274DF}" srcOrd="0" destOrd="0" presId="urn:microsoft.com/office/officeart/2008/layout/LinedList"/>
    <dgm:cxn modelId="{E7807A0F-FB8D-4029-8961-367B3A81422E}" srcId="{23BF3B12-2479-4545-B5A4-3A3A46A7D4A4}" destId="{DB339AF3-4D22-43E7-9522-49615A013AC3}" srcOrd="0" destOrd="0" parTransId="{E6C13BF7-FE2F-4F3C-8DC1-0902E74D93F3}" sibTransId="{E62131A7-1C58-4AE8-9F49-D4C8ABCAF105}"/>
    <dgm:cxn modelId="{8DD641BA-2C22-4B0F-AFD0-5A40685B0FB5}" srcId="{D846464E-5046-4272-B115-396841824874}" destId="{E6397687-2BD9-40F3-BBC1-140BE07D33D5}" srcOrd="1" destOrd="0" parTransId="{DBD2A458-9AA3-4B63-8D04-DDF698DB3685}" sibTransId="{7C0CC527-BC7E-4B12-902C-083F27B2210E}"/>
    <dgm:cxn modelId="{9E007C4B-4ACF-4DC4-8301-892F93829597}" type="presOf" srcId="{833635C8-51C8-4E86-B793-9C44EC303183}" destId="{4463A455-DA6E-4B11-91E2-26459AE1334C}" srcOrd="0" destOrd="0" presId="urn:microsoft.com/office/officeart/2008/layout/LinedList"/>
    <dgm:cxn modelId="{ABCDC911-60E4-44A4-957B-A192EEE869AB}" srcId="{DD46F68E-FC38-4CCF-8CBC-E7CDBD4CAC2E}" destId="{EAD937E4-AB43-4733-BCCF-90DD032C81D2}" srcOrd="1" destOrd="0" parTransId="{B859D799-F447-4131-92C3-0696E69316BC}" sibTransId="{2E0CD169-8FD9-4CAC-A2DB-7DD69A3D116F}"/>
    <dgm:cxn modelId="{2AA3E683-3036-46A7-86B5-93545A50DD3F}" srcId="{DD46F68E-FC38-4CCF-8CBC-E7CDBD4CAC2E}" destId="{23BF3B12-2479-4545-B5A4-3A3A46A7D4A4}" srcOrd="0" destOrd="0" parTransId="{6F889E7F-90E2-4772-A407-C67C21669A26}" sibTransId="{321020AF-059F-490E-B2CF-505A23D94CDD}"/>
    <dgm:cxn modelId="{30EC08F0-5960-4941-9A88-01F0429D3B15}" srcId="{D846464E-5046-4272-B115-396841824874}" destId="{B4FE0CA2-3E58-48B7-96D5-44847CE0612A}" srcOrd="0" destOrd="0" parTransId="{B4AB9E52-E28B-4E2C-B586-E8DDA66AA867}" sibTransId="{5E0CC5BC-0A9C-4061-8A34-CBC7290DE4F9}"/>
    <dgm:cxn modelId="{3789AD8A-C7B5-4015-9607-AF87598932EF}" type="presOf" srcId="{B4FE0CA2-3E58-48B7-96D5-44847CE0612A}" destId="{46400770-6059-4C44-AFB2-0AAA1A5D2121}" srcOrd="0" destOrd="0" presId="urn:microsoft.com/office/officeart/2008/layout/LinedList"/>
    <dgm:cxn modelId="{C63C7DB5-3B08-4576-B525-F05A0CC304CB}" type="presOf" srcId="{D846464E-5046-4272-B115-396841824874}" destId="{78B629E9-5242-4969-BE4B-3642112FCBCF}" srcOrd="0" destOrd="0" presId="urn:microsoft.com/office/officeart/2008/layout/LinedList"/>
    <dgm:cxn modelId="{67ECF92F-63DB-4B2A-8B0D-A911E2065C66}" type="presOf" srcId="{DB339AF3-4D22-43E7-9522-49615A013AC3}" destId="{8DF76764-4AAC-4EEC-9BC9-7061F0BB0883}" srcOrd="0" destOrd="0" presId="urn:microsoft.com/office/officeart/2008/layout/LinedList"/>
    <dgm:cxn modelId="{8B9C2549-C0F0-4348-9E60-614E1E0F0BBC}" type="presOf" srcId="{23BF3B12-2479-4545-B5A4-3A3A46A7D4A4}" destId="{4D3B0726-332D-4728-816A-D7ED3F63FE75}" srcOrd="0" destOrd="0" presId="urn:microsoft.com/office/officeart/2008/layout/LinedList"/>
    <dgm:cxn modelId="{66DF15E3-8D9C-40D7-922A-246415DB2F45}" srcId="{EAD937E4-AB43-4733-BCCF-90DD032C81D2}" destId="{D846464E-5046-4272-B115-396841824874}" srcOrd="0" destOrd="0" parTransId="{DF16F3FD-DB35-47D9-87F2-E14B43D8B06D}" sibTransId="{605695DB-C959-4C76-B9BA-0274A640CE0E}"/>
    <dgm:cxn modelId="{0F6AC7F4-F90A-4660-8B72-222E2BF5AA91}" type="presOf" srcId="{E6397687-2BD9-40F3-BBC1-140BE07D33D5}" destId="{2CA9A54B-DB2F-4153-8FDA-9531A66E7D59}" srcOrd="0" destOrd="0" presId="urn:microsoft.com/office/officeart/2008/layout/LinedList"/>
    <dgm:cxn modelId="{764C035D-E9A6-4087-80DA-F805108782DE}" type="presOf" srcId="{DD46F68E-FC38-4CCF-8CBC-E7CDBD4CAC2E}" destId="{4640F414-6ADB-4FC6-8F6A-4FB54296A65E}" srcOrd="0" destOrd="0" presId="urn:microsoft.com/office/officeart/2008/layout/LinedList"/>
    <dgm:cxn modelId="{CBB67E49-F182-42F5-9CFC-43695E275F05}" srcId="{D846464E-5046-4272-B115-396841824874}" destId="{833635C8-51C8-4E86-B793-9C44EC303183}" srcOrd="2" destOrd="0" parTransId="{A44FDE60-9441-4416-BA6E-65DEE2F8F64B}" sibTransId="{10F97087-6E7B-4134-86C0-E971097C0AFF}"/>
    <dgm:cxn modelId="{D2D17E0E-594B-4F02-8A52-334F2924C854}" srcId="{DB339AF3-4D22-43E7-9522-49615A013AC3}" destId="{E45376B7-BC9D-4DD7-A8D5-C1DA6B1B10E6}" srcOrd="0" destOrd="0" parTransId="{BC3FF975-29C4-4BB9-A272-CB82CF87D415}" sibTransId="{8A5D9E6A-0E2C-404C-9B45-FD25F321E0AE}"/>
    <dgm:cxn modelId="{E0A1611A-99D0-43B8-9CFD-1978EE6ADFFC}" type="presOf" srcId="{E45376B7-BC9D-4DD7-A8D5-C1DA6B1B10E6}" destId="{DF4BC7CE-659C-49DB-AF19-1C479EAE54A2}" srcOrd="0" destOrd="0" presId="urn:microsoft.com/office/officeart/2008/layout/LinedList"/>
    <dgm:cxn modelId="{5868991A-474B-4858-BC5E-662AF3C0A2C6}" type="presParOf" srcId="{4640F414-6ADB-4FC6-8F6A-4FB54296A65E}" destId="{E8B1BEF2-D434-424C-B925-0019C6CB1EA8}" srcOrd="0" destOrd="0" presId="urn:microsoft.com/office/officeart/2008/layout/LinedList"/>
    <dgm:cxn modelId="{8B874673-1702-4A07-B0C9-949C0A88619E}" type="presParOf" srcId="{4640F414-6ADB-4FC6-8F6A-4FB54296A65E}" destId="{89053386-7A94-48B7-8C0C-2DEBC19CC976}" srcOrd="1" destOrd="0" presId="urn:microsoft.com/office/officeart/2008/layout/LinedList"/>
    <dgm:cxn modelId="{D6543342-6107-435A-A186-01DF62C3E016}" type="presParOf" srcId="{89053386-7A94-48B7-8C0C-2DEBC19CC976}" destId="{4D3B0726-332D-4728-816A-D7ED3F63FE75}" srcOrd="0" destOrd="0" presId="urn:microsoft.com/office/officeart/2008/layout/LinedList"/>
    <dgm:cxn modelId="{1D22FF10-6F9C-4741-8E61-3EDBCCE2F00B}" type="presParOf" srcId="{89053386-7A94-48B7-8C0C-2DEBC19CC976}" destId="{54D25689-FAB5-4396-B9EC-EE777985AF5F}" srcOrd="1" destOrd="0" presId="urn:microsoft.com/office/officeart/2008/layout/LinedList"/>
    <dgm:cxn modelId="{37153F93-7C0B-4F9B-83F5-AD19461F7694}" type="presParOf" srcId="{54D25689-FAB5-4396-B9EC-EE777985AF5F}" destId="{A48B770E-4490-4830-8A04-3E163E061691}" srcOrd="0" destOrd="0" presId="urn:microsoft.com/office/officeart/2008/layout/LinedList"/>
    <dgm:cxn modelId="{406F6D8F-8D91-4D92-9ACC-0004B4CB72B7}" type="presParOf" srcId="{54D25689-FAB5-4396-B9EC-EE777985AF5F}" destId="{C8B51218-E6F4-49B0-852B-5CF037CD125B}" srcOrd="1" destOrd="0" presId="urn:microsoft.com/office/officeart/2008/layout/LinedList"/>
    <dgm:cxn modelId="{61B24E15-9DDC-4B99-ACDC-46DE2252A160}" type="presParOf" srcId="{C8B51218-E6F4-49B0-852B-5CF037CD125B}" destId="{E6915E9C-2A11-476B-A84E-9435E724B0A1}" srcOrd="0" destOrd="0" presId="urn:microsoft.com/office/officeart/2008/layout/LinedList"/>
    <dgm:cxn modelId="{CED68AE2-E635-49E9-B773-24690C81F330}" type="presParOf" srcId="{C8B51218-E6F4-49B0-852B-5CF037CD125B}" destId="{8DF76764-4AAC-4EEC-9BC9-7061F0BB0883}" srcOrd="1" destOrd="0" presId="urn:microsoft.com/office/officeart/2008/layout/LinedList"/>
    <dgm:cxn modelId="{B7728192-6E8E-417D-9DA4-A63AA7C16AA8}" type="presParOf" srcId="{C8B51218-E6F4-49B0-852B-5CF037CD125B}" destId="{8C60B341-B775-4AED-8E58-83BC05E4C4D2}" srcOrd="2" destOrd="0" presId="urn:microsoft.com/office/officeart/2008/layout/LinedList"/>
    <dgm:cxn modelId="{57688843-125F-43AF-90D6-486BCB4A3AD3}" type="presParOf" srcId="{8C60B341-B775-4AED-8E58-83BC05E4C4D2}" destId="{7AB5DA99-D7F5-4E69-BE4F-1D222BC4388C}" srcOrd="0" destOrd="0" presId="urn:microsoft.com/office/officeart/2008/layout/LinedList"/>
    <dgm:cxn modelId="{4351A794-4F50-4D23-9A36-6332F420490D}" type="presParOf" srcId="{7AB5DA99-D7F5-4E69-BE4F-1D222BC4388C}" destId="{3469900C-1B5D-4924-8949-30C1062ADA26}" srcOrd="0" destOrd="0" presId="urn:microsoft.com/office/officeart/2008/layout/LinedList"/>
    <dgm:cxn modelId="{82C65357-BA55-455D-BB10-9E7571CEB20A}" type="presParOf" srcId="{7AB5DA99-D7F5-4E69-BE4F-1D222BC4388C}" destId="{DF4BC7CE-659C-49DB-AF19-1C479EAE54A2}" srcOrd="1" destOrd="0" presId="urn:microsoft.com/office/officeart/2008/layout/LinedList"/>
    <dgm:cxn modelId="{D2AE37F7-AFF3-471A-88D7-CE17BF543C67}" type="presParOf" srcId="{7AB5DA99-D7F5-4E69-BE4F-1D222BC4388C}" destId="{BCD38AA2-697D-4565-B265-E4B91CEDC23F}" srcOrd="2" destOrd="0" presId="urn:microsoft.com/office/officeart/2008/layout/LinedList"/>
    <dgm:cxn modelId="{939D616D-2295-4E5D-9A97-4D24539CD530}" type="presParOf" srcId="{54D25689-FAB5-4396-B9EC-EE777985AF5F}" destId="{0B3391D0-86B2-409F-855D-219F1B5766CB}" srcOrd="2" destOrd="0" presId="urn:microsoft.com/office/officeart/2008/layout/LinedList"/>
    <dgm:cxn modelId="{EEA6E844-5ADE-4BA9-B996-5CC954EA9C7C}" type="presParOf" srcId="{54D25689-FAB5-4396-B9EC-EE777985AF5F}" destId="{52E21272-4443-4AC9-8489-F8D56A7C20D8}" srcOrd="3" destOrd="0" presId="urn:microsoft.com/office/officeart/2008/layout/LinedList"/>
    <dgm:cxn modelId="{57C92284-0807-4D3A-9E11-6BB4AA8A5ED2}" type="presParOf" srcId="{4640F414-6ADB-4FC6-8F6A-4FB54296A65E}" destId="{FF3B9B6D-3F4D-43A0-BB0A-D4B59FACDB14}" srcOrd="2" destOrd="0" presId="urn:microsoft.com/office/officeart/2008/layout/LinedList"/>
    <dgm:cxn modelId="{81960B96-59CB-4384-8153-DA3F9650A8D6}" type="presParOf" srcId="{4640F414-6ADB-4FC6-8F6A-4FB54296A65E}" destId="{3D607B33-CA97-4BBB-91DC-213C08BDEBBA}" srcOrd="3" destOrd="0" presId="urn:microsoft.com/office/officeart/2008/layout/LinedList"/>
    <dgm:cxn modelId="{9C03FDB2-5C6E-4E7F-9507-899E12B80976}" type="presParOf" srcId="{3D607B33-CA97-4BBB-91DC-213C08BDEBBA}" destId="{A15B207F-39AC-4895-9A9B-C6B7B9A274DF}" srcOrd="0" destOrd="0" presId="urn:microsoft.com/office/officeart/2008/layout/LinedList"/>
    <dgm:cxn modelId="{2BE613CC-FEB1-437A-A797-9AE9C80DEFB4}" type="presParOf" srcId="{3D607B33-CA97-4BBB-91DC-213C08BDEBBA}" destId="{3B2C19CF-519F-43EB-A5BC-2DF1EF813246}" srcOrd="1" destOrd="0" presId="urn:microsoft.com/office/officeart/2008/layout/LinedList"/>
    <dgm:cxn modelId="{1368674C-39B7-4B03-A254-ADBF73B62DDE}" type="presParOf" srcId="{3B2C19CF-519F-43EB-A5BC-2DF1EF813246}" destId="{91B618FE-3F1F-45DE-BC8E-F6B01326D8EA}" srcOrd="0" destOrd="0" presId="urn:microsoft.com/office/officeart/2008/layout/LinedList"/>
    <dgm:cxn modelId="{23F69A7B-3B01-47FA-83E2-62789461FD19}" type="presParOf" srcId="{3B2C19CF-519F-43EB-A5BC-2DF1EF813246}" destId="{675F621F-67A8-48F7-814D-F6A29E54B6D8}" srcOrd="1" destOrd="0" presId="urn:microsoft.com/office/officeart/2008/layout/LinedList"/>
    <dgm:cxn modelId="{0158757B-E94A-4221-A5D0-9277B427363D}" type="presParOf" srcId="{675F621F-67A8-48F7-814D-F6A29E54B6D8}" destId="{FB4E74CC-110C-4A8E-870B-3CEFA8DEB851}" srcOrd="0" destOrd="0" presId="urn:microsoft.com/office/officeart/2008/layout/LinedList"/>
    <dgm:cxn modelId="{F574D808-E65D-40C2-A3D1-276BF59C9730}" type="presParOf" srcId="{675F621F-67A8-48F7-814D-F6A29E54B6D8}" destId="{78B629E9-5242-4969-BE4B-3642112FCBCF}" srcOrd="1" destOrd="0" presId="urn:microsoft.com/office/officeart/2008/layout/LinedList"/>
    <dgm:cxn modelId="{B9CE8680-41F6-4D42-AA1B-591F11131786}" type="presParOf" srcId="{675F621F-67A8-48F7-814D-F6A29E54B6D8}" destId="{F9CB0051-9848-41B9-BFFA-DF63C21708CF}" srcOrd="2" destOrd="0" presId="urn:microsoft.com/office/officeart/2008/layout/LinedList"/>
    <dgm:cxn modelId="{693A1998-E564-4EB6-A2DA-131234733F0E}" type="presParOf" srcId="{F9CB0051-9848-41B9-BFFA-DF63C21708CF}" destId="{E54959B1-A74D-495C-AFEF-9A38A1021285}" srcOrd="0" destOrd="0" presId="urn:microsoft.com/office/officeart/2008/layout/LinedList"/>
    <dgm:cxn modelId="{EBA6DE59-5313-4A7E-B763-ECCEA203A5A4}" type="presParOf" srcId="{E54959B1-A74D-495C-AFEF-9A38A1021285}" destId="{C30C670C-F818-4455-B567-05AB5F048CD0}" srcOrd="0" destOrd="0" presId="urn:microsoft.com/office/officeart/2008/layout/LinedList"/>
    <dgm:cxn modelId="{2FAC5066-EE5E-427D-B8CF-6A1C1B2A2C35}" type="presParOf" srcId="{E54959B1-A74D-495C-AFEF-9A38A1021285}" destId="{46400770-6059-4C44-AFB2-0AAA1A5D2121}" srcOrd="1" destOrd="0" presId="urn:microsoft.com/office/officeart/2008/layout/LinedList"/>
    <dgm:cxn modelId="{682F778C-1517-465A-A13C-F89C2F916FD4}" type="presParOf" srcId="{E54959B1-A74D-495C-AFEF-9A38A1021285}" destId="{9E8FEE31-4C26-427B-9670-F4A5C2B489C4}" srcOrd="2" destOrd="0" presId="urn:microsoft.com/office/officeart/2008/layout/LinedList"/>
    <dgm:cxn modelId="{614993A6-BEEE-4F01-B48B-8D1020337165}" type="presParOf" srcId="{F9CB0051-9848-41B9-BFFA-DF63C21708CF}" destId="{A999E0C3-C616-47B0-B28A-6084AEAE0529}" srcOrd="1" destOrd="0" presId="urn:microsoft.com/office/officeart/2008/layout/LinedList"/>
    <dgm:cxn modelId="{6DB86464-5B87-4B8F-8D21-6A992678E5ED}" type="presParOf" srcId="{F9CB0051-9848-41B9-BFFA-DF63C21708CF}" destId="{FD76634A-E829-4893-BFBC-C4ACCBB6BEFB}" srcOrd="2" destOrd="0" presId="urn:microsoft.com/office/officeart/2008/layout/LinedList"/>
    <dgm:cxn modelId="{6FBC907A-D1F6-492D-877C-2D786BF968B3}" type="presParOf" srcId="{FD76634A-E829-4893-BFBC-C4ACCBB6BEFB}" destId="{12DBCDB1-407B-44F5-9233-603F95F90A7A}" srcOrd="0" destOrd="0" presId="urn:microsoft.com/office/officeart/2008/layout/LinedList"/>
    <dgm:cxn modelId="{5C89D838-A991-4CBF-8EA2-AA7058EAD665}" type="presParOf" srcId="{FD76634A-E829-4893-BFBC-C4ACCBB6BEFB}" destId="{2CA9A54B-DB2F-4153-8FDA-9531A66E7D59}" srcOrd="1" destOrd="0" presId="urn:microsoft.com/office/officeart/2008/layout/LinedList"/>
    <dgm:cxn modelId="{49E78CE3-ECB6-4CAB-9B46-79315D3503BF}" type="presParOf" srcId="{FD76634A-E829-4893-BFBC-C4ACCBB6BEFB}" destId="{7F6DEFA1-1EFC-4209-97D7-50E9AEC1FD72}" srcOrd="2" destOrd="0" presId="urn:microsoft.com/office/officeart/2008/layout/LinedList"/>
    <dgm:cxn modelId="{15E7074A-41CA-493C-84A3-469C9697D9A1}" type="presParOf" srcId="{F9CB0051-9848-41B9-BFFA-DF63C21708CF}" destId="{C9AC9845-040C-4B1E-A1F3-54E98D499818}" srcOrd="3" destOrd="0" presId="urn:microsoft.com/office/officeart/2008/layout/LinedList"/>
    <dgm:cxn modelId="{8EB02730-0E14-41DB-A1E2-65109FD94A54}" type="presParOf" srcId="{F9CB0051-9848-41B9-BFFA-DF63C21708CF}" destId="{85A58DC1-93D8-4316-BCCF-3785D3950894}" srcOrd="4" destOrd="0" presId="urn:microsoft.com/office/officeart/2008/layout/LinedList"/>
    <dgm:cxn modelId="{1412FCA3-2887-48FE-93E3-81C6973ECE23}" type="presParOf" srcId="{85A58DC1-93D8-4316-BCCF-3785D3950894}" destId="{26C0E2B3-637D-43F1-BA63-7EC9B54630CD}" srcOrd="0" destOrd="0" presId="urn:microsoft.com/office/officeart/2008/layout/LinedList"/>
    <dgm:cxn modelId="{5836DF7F-6DFD-4059-B8B2-A649ABCA8540}" type="presParOf" srcId="{85A58DC1-93D8-4316-BCCF-3785D3950894}" destId="{4463A455-DA6E-4B11-91E2-26459AE1334C}" srcOrd="1" destOrd="0" presId="urn:microsoft.com/office/officeart/2008/layout/LinedList"/>
    <dgm:cxn modelId="{B4DB9F43-2B0D-406D-971B-9CACF7EE45AC}" type="presParOf" srcId="{85A58DC1-93D8-4316-BCCF-3785D3950894}" destId="{E6D3083E-8F82-4B99-B6BD-BCB79665C7C6}" srcOrd="2" destOrd="0" presId="urn:microsoft.com/office/officeart/2008/layout/LinedList"/>
    <dgm:cxn modelId="{236ED957-E401-4BA8-B2E1-915F520BC3A4}" type="presParOf" srcId="{3B2C19CF-519F-43EB-A5BC-2DF1EF813246}" destId="{AC8CE648-15F6-4FD2-9B5C-494F7E807A39}" srcOrd="2" destOrd="0" presId="urn:microsoft.com/office/officeart/2008/layout/LinedList"/>
    <dgm:cxn modelId="{AC6F00CC-4C9A-4081-B5D0-25CB1473E340}" type="presParOf" srcId="{3B2C19CF-519F-43EB-A5BC-2DF1EF813246}" destId="{8666283E-648E-471B-B780-0C9880C2FD5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71F723-9712-4CFF-B731-E4F78F89662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4E807D7-2513-49CE-87D7-892B0BFC458D}">
      <dgm:prSet phldrT="[Text]"/>
      <dgm:spPr/>
      <dgm:t>
        <a:bodyPr/>
        <a:lstStyle/>
        <a:p>
          <a:r>
            <a:rPr lang="en-US" dirty="0" smtClean="0"/>
            <a:t>Health or Welfare of Sensitive Populations </a:t>
          </a:r>
          <a:endParaRPr lang="en-US" dirty="0"/>
        </a:p>
      </dgm:t>
    </dgm:pt>
    <dgm:pt modelId="{63437ADD-C957-4944-9FDC-2A25EFDC73E2}" type="parTrans" cxnId="{49B2A751-0680-4974-AEF8-9AE30DF1DBFF}">
      <dgm:prSet/>
      <dgm:spPr/>
      <dgm:t>
        <a:bodyPr/>
        <a:lstStyle/>
        <a:p>
          <a:endParaRPr lang="en-US"/>
        </a:p>
      </dgm:t>
    </dgm:pt>
    <dgm:pt modelId="{1B5BC58C-69C2-4CF8-AD92-B2DB113EF239}" type="sibTrans" cxnId="{49B2A751-0680-4974-AEF8-9AE30DF1DBFF}">
      <dgm:prSet/>
      <dgm:spPr/>
      <dgm:t>
        <a:bodyPr/>
        <a:lstStyle/>
        <a:p>
          <a:endParaRPr lang="en-US"/>
        </a:p>
      </dgm:t>
    </dgm:pt>
    <dgm:pt modelId="{CA4BB09A-4485-438E-967C-E879D5998F9B}">
      <dgm:prSet phldrT="[Text]"/>
      <dgm:spPr/>
      <dgm:t>
        <a:bodyPr/>
        <a:lstStyle/>
        <a:p>
          <a:r>
            <a:rPr lang="en-US" dirty="0" smtClean="0"/>
            <a:t>Identify </a:t>
          </a:r>
          <a:r>
            <a:rPr lang="en-US" b="1" dirty="0" smtClean="0"/>
            <a:t>children</a:t>
          </a:r>
          <a:r>
            <a:rPr lang="en-US" dirty="0" smtClean="0"/>
            <a:t>, pregnant women, </a:t>
          </a:r>
          <a:r>
            <a:rPr lang="en-US" b="1" dirty="0" smtClean="0"/>
            <a:t>minority</a:t>
          </a:r>
          <a:r>
            <a:rPr lang="en-US" dirty="0" smtClean="0"/>
            <a:t> or </a:t>
          </a:r>
          <a:r>
            <a:rPr lang="en-US" b="1" dirty="0" smtClean="0"/>
            <a:t>low-income </a:t>
          </a:r>
          <a:r>
            <a:rPr lang="en-US" dirty="0" smtClean="0"/>
            <a:t>communities, or other sensitive populations in the target area(s). </a:t>
          </a:r>
          <a:endParaRPr lang="en-US" dirty="0"/>
        </a:p>
      </dgm:t>
    </dgm:pt>
    <dgm:pt modelId="{76FA0112-8F94-4D7D-B352-1E67E5DA376F}" type="parTrans" cxnId="{F85C1846-6179-4EAC-8BB2-01F586DC2972}">
      <dgm:prSet/>
      <dgm:spPr/>
      <dgm:t>
        <a:bodyPr/>
        <a:lstStyle/>
        <a:p>
          <a:endParaRPr lang="en-US"/>
        </a:p>
      </dgm:t>
    </dgm:pt>
    <dgm:pt modelId="{AC5C9CF2-1A8C-42D6-8E0A-9C4BD20BF6F6}" type="sibTrans" cxnId="{F85C1846-6179-4EAC-8BB2-01F586DC2972}">
      <dgm:prSet/>
      <dgm:spPr/>
      <dgm:t>
        <a:bodyPr/>
        <a:lstStyle/>
        <a:p>
          <a:endParaRPr lang="en-US"/>
        </a:p>
      </dgm:t>
    </dgm:pt>
    <dgm:pt modelId="{B041915F-0D59-4F46-A1BF-4FB406912029}">
      <dgm:prSet phldrT="[Text]"/>
      <dgm:spPr/>
      <dgm:t>
        <a:bodyPr/>
        <a:lstStyle/>
        <a:p>
          <a:r>
            <a:rPr lang="en-US" dirty="0" smtClean="0"/>
            <a:t>Promoting Environmental Justice</a:t>
          </a:r>
          <a:endParaRPr lang="en-US" dirty="0"/>
        </a:p>
      </dgm:t>
    </dgm:pt>
    <dgm:pt modelId="{A3DB5B47-7A95-430E-B297-AD7D08F7F373}" type="parTrans" cxnId="{C28BD770-B477-4C9B-8362-6C17FF39510A}">
      <dgm:prSet/>
      <dgm:spPr/>
      <dgm:t>
        <a:bodyPr/>
        <a:lstStyle/>
        <a:p>
          <a:endParaRPr lang="en-US"/>
        </a:p>
      </dgm:t>
    </dgm:pt>
    <dgm:pt modelId="{4A1F3C78-B8D3-4EB5-899C-E0982A2CA7E8}" type="sibTrans" cxnId="{C28BD770-B477-4C9B-8362-6C17FF39510A}">
      <dgm:prSet/>
      <dgm:spPr/>
      <dgm:t>
        <a:bodyPr/>
        <a:lstStyle/>
        <a:p>
          <a:endParaRPr lang="en-US"/>
        </a:p>
      </dgm:t>
    </dgm:pt>
    <dgm:pt modelId="{B3FBC111-210F-44B4-82A9-D5CF0B966B11}">
      <dgm:prSet phldrT="[Text]"/>
      <dgm:spPr/>
      <dgm:t>
        <a:bodyPr/>
        <a:lstStyle/>
        <a:p>
          <a:r>
            <a:rPr lang="en-US" dirty="0" smtClean="0"/>
            <a:t>Combination of demographic and environmental indicators</a:t>
          </a:r>
          <a:endParaRPr lang="en-US" dirty="0"/>
        </a:p>
      </dgm:t>
    </dgm:pt>
    <dgm:pt modelId="{259334CF-E814-4536-8FED-220C506D18A4}" type="parTrans" cxnId="{72F24C16-BD10-4B02-A02F-CB2A38347C19}">
      <dgm:prSet/>
      <dgm:spPr/>
      <dgm:t>
        <a:bodyPr/>
        <a:lstStyle/>
        <a:p>
          <a:endParaRPr lang="en-US"/>
        </a:p>
      </dgm:t>
    </dgm:pt>
    <dgm:pt modelId="{75B93EAE-2275-43D7-B76B-F3AFF17D09AF}" type="sibTrans" cxnId="{72F24C16-BD10-4B02-A02F-CB2A38347C19}">
      <dgm:prSet/>
      <dgm:spPr/>
      <dgm:t>
        <a:bodyPr/>
        <a:lstStyle/>
        <a:p>
          <a:endParaRPr lang="en-US"/>
        </a:p>
      </dgm:t>
    </dgm:pt>
    <dgm:pt modelId="{08053C57-8680-41F2-B878-0EC01E2C8B2D}">
      <dgm:prSet phldrT="[Text]"/>
      <dgm:spPr/>
      <dgm:t>
        <a:bodyPr/>
        <a:lstStyle/>
        <a:p>
          <a:r>
            <a:rPr lang="en-US" b="1" dirty="0" smtClean="0"/>
            <a:t>EJ Index</a:t>
          </a:r>
          <a:endParaRPr lang="en-US" b="1" dirty="0"/>
        </a:p>
      </dgm:t>
    </dgm:pt>
    <dgm:pt modelId="{44E5E4B1-3C06-44F3-A30A-FDA832988A08}" type="parTrans" cxnId="{A083E255-3CA7-46DD-8419-2ACC65EBB51F}">
      <dgm:prSet/>
      <dgm:spPr/>
      <dgm:t>
        <a:bodyPr/>
        <a:lstStyle/>
        <a:p>
          <a:endParaRPr lang="en-US"/>
        </a:p>
      </dgm:t>
    </dgm:pt>
    <dgm:pt modelId="{AA11191D-F885-4FE3-80A7-93056A647136}" type="sibTrans" cxnId="{A083E255-3CA7-46DD-8419-2ACC65EBB51F}">
      <dgm:prSet/>
      <dgm:spPr/>
      <dgm:t>
        <a:bodyPr/>
        <a:lstStyle/>
        <a:p>
          <a:endParaRPr lang="en-US"/>
        </a:p>
      </dgm:t>
    </dgm:pt>
    <dgm:pt modelId="{9F946614-DBCD-4608-96D6-D41A1D13A011}">
      <dgm:prSet/>
      <dgm:spPr/>
      <dgm:t>
        <a:bodyPr/>
        <a:lstStyle/>
        <a:p>
          <a:r>
            <a:rPr lang="en-US" dirty="0" smtClean="0"/>
            <a:t>Other sensitive populations: </a:t>
          </a:r>
          <a:r>
            <a:rPr lang="en-US" b="1" dirty="0" smtClean="0"/>
            <a:t>elderly</a:t>
          </a:r>
          <a:endParaRPr lang="en-US" b="1" dirty="0"/>
        </a:p>
      </dgm:t>
    </dgm:pt>
    <dgm:pt modelId="{EC2C0DBC-3166-47CD-B816-34D3C5720757}" type="parTrans" cxnId="{6308B576-E4ED-4DC9-9466-1353DB7B5C4F}">
      <dgm:prSet/>
      <dgm:spPr/>
      <dgm:t>
        <a:bodyPr/>
        <a:lstStyle/>
        <a:p>
          <a:endParaRPr lang="en-US"/>
        </a:p>
      </dgm:t>
    </dgm:pt>
    <dgm:pt modelId="{A2BF369E-C624-42E0-9FF3-6679893269F8}" type="sibTrans" cxnId="{6308B576-E4ED-4DC9-9466-1353DB7B5C4F}">
      <dgm:prSet/>
      <dgm:spPr/>
      <dgm:t>
        <a:bodyPr/>
        <a:lstStyle/>
        <a:p>
          <a:endParaRPr lang="en-US"/>
        </a:p>
      </dgm:t>
    </dgm:pt>
    <dgm:pt modelId="{CF077E06-EF72-467F-A36E-51FAC6C992B7}">
      <dgm:prSet/>
      <dgm:spPr/>
      <dgm:t>
        <a:bodyPr/>
        <a:lstStyle/>
        <a:p>
          <a:r>
            <a:rPr lang="en-US" b="1" dirty="0" smtClean="0"/>
            <a:t>Adverse Health Conditions</a:t>
          </a:r>
          <a:endParaRPr lang="en-US" b="1" dirty="0"/>
        </a:p>
      </dgm:t>
    </dgm:pt>
    <dgm:pt modelId="{8D6E5DAC-3899-4A2C-91BD-315F270030F0}" type="parTrans" cxnId="{62BDAC6D-1883-4D54-A9FA-9CCABB38D02A}">
      <dgm:prSet/>
      <dgm:spPr/>
      <dgm:t>
        <a:bodyPr/>
        <a:lstStyle/>
        <a:p>
          <a:endParaRPr lang="en-US"/>
        </a:p>
      </dgm:t>
    </dgm:pt>
    <dgm:pt modelId="{DC2F731D-0E7E-4BC8-A254-C3B87B049583}" type="sibTrans" cxnId="{62BDAC6D-1883-4D54-A9FA-9CCABB38D02A}">
      <dgm:prSet/>
      <dgm:spPr/>
      <dgm:t>
        <a:bodyPr/>
        <a:lstStyle/>
        <a:p>
          <a:endParaRPr lang="en-US"/>
        </a:p>
      </dgm:t>
    </dgm:pt>
    <dgm:pt modelId="{0FAAB1EC-B97D-49A0-97EE-8FA056B86EB1}">
      <dgm:prSet/>
      <dgm:spPr/>
      <dgm:t>
        <a:bodyPr/>
        <a:lstStyle/>
        <a:p>
          <a:r>
            <a:rPr lang="en-US" b="0" dirty="0" smtClean="0"/>
            <a:t>EJSCREEN does not have actual health data but several </a:t>
          </a:r>
          <a:r>
            <a:rPr lang="en-US" b="1" dirty="0" smtClean="0"/>
            <a:t>related environmental </a:t>
          </a:r>
          <a:r>
            <a:rPr lang="en-US" b="0" dirty="0" smtClean="0"/>
            <a:t>indicators you can </a:t>
          </a:r>
          <a:r>
            <a:rPr lang="en-US" b="0" dirty="0" smtClean="0"/>
            <a:t>use to supplement health data</a:t>
          </a:r>
          <a:endParaRPr lang="en-US" b="0" dirty="0"/>
        </a:p>
      </dgm:t>
    </dgm:pt>
    <dgm:pt modelId="{585A9125-4FA0-4A27-809B-DB0BEC27FEEE}" type="parTrans" cxnId="{198A6A38-CBB5-4239-B913-0F8606FF2DEF}">
      <dgm:prSet/>
      <dgm:spPr/>
      <dgm:t>
        <a:bodyPr/>
        <a:lstStyle/>
        <a:p>
          <a:endParaRPr lang="en-US"/>
        </a:p>
      </dgm:t>
    </dgm:pt>
    <dgm:pt modelId="{AA0969DD-EE9F-4DFC-8A7B-E25211AE0D6A}" type="sibTrans" cxnId="{198A6A38-CBB5-4239-B913-0F8606FF2DEF}">
      <dgm:prSet/>
      <dgm:spPr/>
      <dgm:t>
        <a:bodyPr/>
        <a:lstStyle/>
        <a:p>
          <a:endParaRPr lang="en-US"/>
        </a:p>
      </dgm:t>
    </dgm:pt>
    <dgm:pt modelId="{13D3F8EA-FAB7-43CB-A90B-52A23451145D}" type="pres">
      <dgm:prSet presAssocID="{7071F723-9712-4CFF-B731-E4F78F89662B}" presName="Name0" presStyleCnt="0">
        <dgm:presLayoutVars>
          <dgm:dir/>
          <dgm:animLvl val="lvl"/>
          <dgm:resizeHandles val="exact"/>
        </dgm:presLayoutVars>
      </dgm:prSet>
      <dgm:spPr/>
      <dgm:t>
        <a:bodyPr/>
        <a:lstStyle/>
        <a:p>
          <a:endParaRPr lang="en-US"/>
        </a:p>
      </dgm:t>
    </dgm:pt>
    <dgm:pt modelId="{88F029BB-4E21-4CEE-8C0B-9719FE428EB0}" type="pres">
      <dgm:prSet presAssocID="{24E807D7-2513-49CE-87D7-892B0BFC458D}" presName="composite" presStyleCnt="0"/>
      <dgm:spPr/>
      <dgm:t>
        <a:bodyPr/>
        <a:lstStyle/>
        <a:p>
          <a:endParaRPr lang="en-US"/>
        </a:p>
      </dgm:t>
    </dgm:pt>
    <dgm:pt modelId="{5E4E2084-A30C-479C-B7D9-F3A91C6A9DB1}" type="pres">
      <dgm:prSet presAssocID="{24E807D7-2513-49CE-87D7-892B0BFC458D}" presName="parTx" presStyleLbl="alignNode1" presStyleIdx="0" presStyleCnt="3">
        <dgm:presLayoutVars>
          <dgm:chMax val="0"/>
          <dgm:chPref val="0"/>
          <dgm:bulletEnabled val="1"/>
        </dgm:presLayoutVars>
      </dgm:prSet>
      <dgm:spPr/>
      <dgm:t>
        <a:bodyPr/>
        <a:lstStyle/>
        <a:p>
          <a:endParaRPr lang="en-US"/>
        </a:p>
      </dgm:t>
    </dgm:pt>
    <dgm:pt modelId="{D6BEB6FF-2EF2-4D6A-BE42-743EDD21A446}" type="pres">
      <dgm:prSet presAssocID="{24E807D7-2513-49CE-87D7-892B0BFC458D}" presName="desTx" presStyleLbl="alignAccFollowNode1" presStyleIdx="0" presStyleCnt="3">
        <dgm:presLayoutVars>
          <dgm:bulletEnabled val="1"/>
        </dgm:presLayoutVars>
      </dgm:prSet>
      <dgm:spPr/>
      <dgm:t>
        <a:bodyPr/>
        <a:lstStyle/>
        <a:p>
          <a:endParaRPr lang="en-US"/>
        </a:p>
      </dgm:t>
    </dgm:pt>
    <dgm:pt modelId="{45B9BAD5-A5FF-441B-A28A-49073A90A830}" type="pres">
      <dgm:prSet presAssocID="{1B5BC58C-69C2-4CF8-AD92-B2DB113EF239}" presName="space" presStyleCnt="0"/>
      <dgm:spPr/>
      <dgm:t>
        <a:bodyPr/>
        <a:lstStyle/>
        <a:p>
          <a:endParaRPr lang="en-US"/>
        </a:p>
      </dgm:t>
    </dgm:pt>
    <dgm:pt modelId="{1E1F9AD1-5966-48B9-9E9E-42B28B6E283A}" type="pres">
      <dgm:prSet presAssocID="{CF077E06-EF72-467F-A36E-51FAC6C992B7}" presName="composite" presStyleCnt="0"/>
      <dgm:spPr/>
      <dgm:t>
        <a:bodyPr/>
        <a:lstStyle/>
        <a:p>
          <a:endParaRPr lang="en-US"/>
        </a:p>
      </dgm:t>
    </dgm:pt>
    <dgm:pt modelId="{C378CC2A-A718-4AD8-8FD8-8A5FF8065612}" type="pres">
      <dgm:prSet presAssocID="{CF077E06-EF72-467F-A36E-51FAC6C992B7}" presName="parTx" presStyleLbl="alignNode1" presStyleIdx="1" presStyleCnt="3">
        <dgm:presLayoutVars>
          <dgm:chMax val="0"/>
          <dgm:chPref val="0"/>
          <dgm:bulletEnabled val="1"/>
        </dgm:presLayoutVars>
      </dgm:prSet>
      <dgm:spPr/>
      <dgm:t>
        <a:bodyPr/>
        <a:lstStyle/>
        <a:p>
          <a:endParaRPr lang="en-US"/>
        </a:p>
      </dgm:t>
    </dgm:pt>
    <dgm:pt modelId="{F13E4F2F-661D-4F11-BBDD-B62646613766}" type="pres">
      <dgm:prSet presAssocID="{CF077E06-EF72-467F-A36E-51FAC6C992B7}" presName="desTx" presStyleLbl="alignAccFollowNode1" presStyleIdx="1" presStyleCnt="3">
        <dgm:presLayoutVars>
          <dgm:bulletEnabled val="1"/>
        </dgm:presLayoutVars>
      </dgm:prSet>
      <dgm:spPr/>
      <dgm:t>
        <a:bodyPr/>
        <a:lstStyle/>
        <a:p>
          <a:endParaRPr lang="en-US"/>
        </a:p>
      </dgm:t>
    </dgm:pt>
    <dgm:pt modelId="{22088354-B359-4DC8-ABA6-2041AE269790}" type="pres">
      <dgm:prSet presAssocID="{DC2F731D-0E7E-4BC8-A254-C3B87B049583}" presName="space" presStyleCnt="0"/>
      <dgm:spPr/>
      <dgm:t>
        <a:bodyPr/>
        <a:lstStyle/>
        <a:p>
          <a:endParaRPr lang="en-US"/>
        </a:p>
      </dgm:t>
    </dgm:pt>
    <dgm:pt modelId="{5618EB35-EDF0-45A5-9436-A9A599DD8C74}" type="pres">
      <dgm:prSet presAssocID="{B041915F-0D59-4F46-A1BF-4FB406912029}" presName="composite" presStyleCnt="0"/>
      <dgm:spPr/>
      <dgm:t>
        <a:bodyPr/>
        <a:lstStyle/>
        <a:p>
          <a:endParaRPr lang="en-US"/>
        </a:p>
      </dgm:t>
    </dgm:pt>
    <dgm:pt modelId="{02EB265A-633B-49DB-8DA2-9742ABFD5776}" type="pres">
      <dgm:prSet presAssocID="{B041915F-0D59-4F46-A1BF-4FB406912029}" presName="parTx" presStyleLbl="alignNode1" presStyleIdx="2" presStyleCnt="3">
        <dgm:presLayoutVars>
          <dgm:chMax val="0"/>
          <dgm:chPref val="0"/>
          <dgm:bulletEnabled val="1"/>
        </dgm:presLayoutVars>
      </dgm:prSet>
      <dgm:spPr/>
      <dgm:t>
        <a:bodyPr/>
        <a:lstStyle/>
        <a:p>
          <a:endParaRPr lang="en-US"/>
        </a:p>
      </dgm:t>
    </dgm:pt>
    <dgm:pt modelId="{8D27C2F7-154D-4472-A824-FB9507E8E861}" type="pres">
      <dgm:prSet presAssocID="{B041915F-0D59-4F46-A1BF-4FB406912029}" presName="desTx" presStyleLbl="alignAccFollowNode1" presStyleIdx="2" presStyleCnt="3">
        <dgm:presLayoutVars>
          <dgm:bulletEnabled val="1"/>
        </dgm:presLayoutVars>
      </dgm:prSet>
      <dgm:spPr/>
      <dgm:t>
        <a:bodyPr/>
        <a:lstStyle/>
        <a:p>
          <a:endParaRPr lang="en-US"/>
        </a:p>
      </dgm:t>
    </dgm:pt>
  </dgm:ptLst>
  <dgm:cxnLst>
    <dgm:cxn modelId="{3E88BCCA-600C-4A05-A550-17C0A7FA76F0}" type="presOf" srcId="{CA4BB09A-4485-438E-967C-E879D5998F9B}" destId="{D6BEB6FF-2EF2-4D6A-BE42-743EDD21A446}" srcOrd="0" destOrd="0" presId="urn:microsoft.com/office/officeart/2005/8/layout/hList1"/>
    <dgm:cxn modelId="{EF5EB12C-EEA1-40D8-9656-D2DE77EFE140}" type="presOf" srcId="{9F946614-DBCD-4608-96D6-D41A1D13A011}" destId="{D6BEB6FF-2EF2-4D6A-BE42-743EDD21A446}" srcOrd="0" destOrd="1" presId="urn:microsoft.com/office/officeart/2005/8/layout/hList1"/>
    <dgm:cxn modelId="{49B2A751-0680-4974-AEF8-9AE30DF1DBFF}" srcId="{7071F723-9712-4CFF-B731-E4F78F89662B}" destId="{24E807D7-2513-49CE-87D7-892B0BFC458D}" srcOrd="0" destOrd="0" parTransId="{63437ADD-C957-4944-9FDC-2A25EFDC73E2}" sibTransId="{1B5BC58C-69C2-4CF8-AD92-B2DB113EF239}"/>
    <dgm:cxn modelId="{72F24C16-BD10-4B02-A02F-CB2A38347C19}" srcId="{B041915F-0D59-4F46-A1BF-4FB406912029}" destId="{B3FBC111-210F-44B4-82A9-D5CF0B966B11}" srcOrd="0" destOrd="0" parTransId="{259334CF-E814-4536-8FED-220C506D18A4}" sibTransId="{75B93EAE-2275-43D7-B76B-F3AFF17D09AF}"/>
    <dgm:cxn modelId="{C28BD770-B477-4C9B-8362-6C17FF39510A}" srcId="{7071F723-9712-4CFF-B731-E4F78F89662B}" destId="{B041915F-0D59-4F46-A1BF-4FB406912029}" srcOrd="2" destOrd="0" parTransId="{A3DB5B47-7A95-430E-B297-AD7D08F7F373}" sibTransId="{4A1F3C78-B8D3-4EB5-899C-E0982A2CA7E8}"/>
    <dgm:cxn modelId="{A54F3002-AE7C-4253-A348-8FFD4643B564}" type="presOf" srcId="{CF077E06-EF72-467F-A36E-51FAC6C992B7}" destId="{C378CC2A-A718-4AD8-8FD8-8A5FF8065612}" srcOrd="0" destOrd="0" presId="urn:microsoft.com/office/officeart/2005/8/layout/hList1"/>
    <dgm:cxn modelId="{B0D0A36A-F38B-4991-A668-9C477B384AE6}" type="presOf" srcId="{7071F723-9712-4CFF-B731-E4F78F89662B}" destId="{13D3F8EA-FAB7-43CB-A90B-52A23451145D}" srcOrd="0" destOrd="0" presId="urn:microsoft.com/office/officeart/2005/8/layout/hList1"/>
    <dgm:cxn modelId="{198A6A38-CBB5-4239-B913-0F8606FF2DEF}" srcId="{CF077E06-EF72-467F-A36E-51FAC6C992B7}" destId="{0FAAB1EC-B97D-49A0-97EE-8FA056B86EB1}" srcOrd="0" destOrd="0" parTransId="{585A9125-4FA0-4A27-809B-DB0BEC27FEEE}" sibTransId="{AA0969DD-EE9F-4DFC-8A7B-E25211AE0D6A}"/>
    <dgm:cxn modelId="{A75F8022-4FCD-4B81-B308-E13F388D42C1}" type="presOf" srcId="{0FAAB1EC-B97D-49A0-97EE-8FA056B86EB1}" destId="{F13E4F2F-661D-4F11-BBDD-B62646613766}" srcOrd="0" destOrd="0" presId="urn:microsoft.com/office/officeart/2005/8/layout/hList1"/>
    <dgm:cxn modelId="{46129F3B-E5ED-40A0-AC8C-A4AADD58FC4C}" type="presOf" srcId="{08053C57-8680-41F2-B878-0EC01E2C8B2D}" destId="{8D27C2F7-154D-4472-A824-FB9507E8E861}" srcOrd="0" destOrd="1" presId="urn:microsoft.com/office/officeart/2005/8/layout/hList1"/>
    <dgm:cxn modelId="{6308B576-E4ED-4DC9-9466-1353DB7B5C4F}" srcId="{24E807D7-2513-49CE-87D7-892B0BFC458D}" destId="{9F946614-DBCD-4608-96D6-D41A1D13A011}" srcOrd="1" destOrd="0" parTransId="{EC2C0DBC-3166-47CD-B816-34D3C5720757}" sibTransId="{A2BF369E-C624-42E0-9FF3-6679893269F8}"/>
    <dgm:cxn modelId="{51F70832-D570-49A2-8824-2D59EDDFDF55}" type="presOf" srcId="{B3FBC111-210F-44B4-82A9-D5CF0B966B11}" destId="{8D27C2F7-154D-4472-A824-FB9507E8E861}" srcOrd="0" destOrd="0" presId="urn:microsoft.com/office/officeart/2005/8/layout/hList1"/>
    <dgm:cxn modelId="{09E575EE-3021-4024-AC2E-7E995E153006}" type="presOf" srcId="{B041915F-0D59-4F46-A1BF-4FB406912029}" destId="{02EB265A-633B-49DB-8DA2-9742ABFD5776}" srcOrd="0" destOrd="0" presId="urn:microsoft.com/office/officeart/2005/8/layout/hList1"/>
    <dgm:cxn modelId="{4EE43CD4-A8ED-4FAD-94AE-A6AFFB33384C}" type="presOf" srcId="{24E807D7-2513-49CE-87D7-892B0BFC458D}" destId="{5E4E2084-A30C-479C-B7D9-F3A91C6A9DB1}" srcOrd="0" destOrd="0" presId="urn:microsoft.com/office/officeart/2005/8/layout/hList1"/>
    <dgm:cxn modelId="{A083E255-3CA7-46DD-8419-2ACC65EBB51F}" srcId="{B041915F-0D59-4F46-A1BF-4FB406912029}" destId="{08053C57-8680-41F2-B878-0EC01E2C8B2D}" srcOrd="1" destOrd="0" parTransId="{44E5E4B1-3C06-44F3-A30A-FDA832988A08}" sibTransId="{AA11191D-F885-4FE3-80A7-93056A647136}"/>
    <dgm:cxn modelId="{62BDAC6D-1883-4D54-A9FA-9CCABB38D02A}" srcId="{7071F723-9712-4CFF-B731-E4F78F89662B}" destId="{CF077E06-EF72-467F-A36E-51FAC6C992B7}" srcOrd="1" destOrd="0" parTransId="{8D6E5DAC-3899-4A2C-91BD-315F270030F0}" sibTransId="{DC2F731D-0E7E-4BC8-A254-C3B87B049583}"/>
    <dgm:cxn modelId="{F85C1846-6179-4EAC-8BB2-01F586DC2972}" srcId="{24E807D7-2513-49CE-87D7-892B0BFC458D}" destId="{CA4BB09A-4485-438E-967C-E879D5998F9B}" srcOrd="0" destOrd="0" parTransId="{76FA0112-8F94-4D7D-B352-1E67E5DA376F}" sibTransId="{AC5C9CF2-1A8C-42D6-8E0A-9C4BD20BF6F6}"/>
    <dgm:cxn modelId="{898CD2E6-A3BE-4AA6-8502-952B6D6A4C4D}" type="presParOf" srcId="{13D3F8EA-FAB7-43CB-A90B-52A23451145D}" destId="{88F029BB-4E21-4CEE-8C0B-9719FE428EB0}" srcOrd="0" destOrd="0" presId="urn:microsoft.com/office/officeart/2005/8/layout/hList1"/>
    <dgm:cxn modelId="{90FCFA4A-1307-4DB0-BB2B-D7BBB8FB566A}" type="presParOf" srcId="{88F029BB-4E21-4CEE-8C0B-9719FE428EB0}" destId="{5E4E2084-A30C-479C-B7D9-F3A91C6A9DB1}" srcOrd="0" destOrd="0" presId="urn:microsoft.com/office/officeart/2005/8/layout/hList1"/>
    <dgm:cxn modelId="{0CDF2303-C398-4714-8FBC-549E4E9449AE}" type="presParOf" srcId="{88F029BB-4E21-4CEE-8C0B-9719FE428EB0}" destId="{D6BEB6FF-2EF2-4D6A-BE42-743EDD21A446}" srcOrd="1" destOrd="0" presId="urn:microsoft.com/office/officeart/2005/8/layout/hList1"/>
    <dgm:cxn modelId="{A0A20058-E23D-403F-9E56-184EA43CBC36}" type="presParOf" srcId="{13D3F8EA-FAB7-43CB-A90B-52A23451145D}" destId="{45B9BAD5-A5FF-441B-A28A-49073A90A830}" srcOrd="1" destOrd="0" presId="urn:microsoft.com/office/officeart/2005/8/layout/hList1"/>
    <dgm:cxn modelId="{D53CF449-36DC-438A-B25D-08AFE9BEDDF0}" type="presParOf" srcId="{13D3F8EA-FAB7-43CB-A90B-52A23451145D}" destId="{1E1F9AD1-5966-48B9-9E9E-42B28B6E283A}" srcOrd="2" destOrd="0" presId="urn:microsoft.com/office/officeart/2005/8/layout/hList1"/>
    <dgm:cxn modelId="{93B9F424-1454-49DC-9F24-64A49E3C7712}" type="presParOf" srcId="{1E1F9AD1-5966-48B9-9E9E-42B28B6E283A}" destId="{C378CC2A-A718-4AD8-8FD8-8A5FF8065612}" srcOrd="0" destOrd="0" presId="urn:microsoft.com/office/officeart/2005/8/layout/hList1"/>
    <dgm:cxn modelId="{FAB29139-25F0-4677-A414-C1307303D063}" type="presParOf" srcId="{1E1F9AD1-5966-48B9-9E9E-42B28B6E283A}" destId="{F13E4F2F-661D-4F11-BBDD-B62646613766}" srcOrd="1" destOrd="0" presId="urn:microsoft.com/office/officeart/2005/8/layout/hList1"/>
    <dgm:cxn modelId="{A3499E4D-6062-46BC-AE17-2ABCBCD3D85F}" type="presParOf" srcId="{13D3F8EA-FAB7-43CB-A90B-52A23451145D}" destId="{22088354-B359-4DC8-ABA6-2041AE269790}" srcOrd="3" destOrd="0" presId="urn:microsoft.com/office/officeart/2005/8/layout/hList1"/>
    <dgm:cxn modelId="{990BC571-C997-4E95-900A-AB5A5693D82F}" type="presParOf" srcId="{13D3F8EA-FAB7-43CB-A90B-52A23451145D}" destId="{5618EB35-EDF0-45A5-9436-A9A599DD8C74}" srcOrd="4" destOrd="0" presId="urn:microsoft.com/office/officeart/2005/8/layout/hList1"/>
    <dgm:cxn modelId="{3CD2D9ED-81D2-4550-9A8B-4CBDE493EA85}" type="presParOf" srcId="{5618EB35-EDF0-45A5-9436-A9A599DD8C74}" destId="{02EB265A-633B-49DB-8DA2-9742ABFD5776}" srcOrd="0" destOrd="0" presId="urn:microsoft.com/office/officeart/2005/8/layout/hList1"/>
    <dgm:cxn modelId="{94022782-6F09-4DB6-977F-05F54310D439}" type="presParOf" srcId="{5618EB35-EDF0-45A5-9436-A9A599DD8C74}" destId="{8D27C2F7-154D-4472-A824-FB9507E8E86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B3A506-50AC-41BA-BD82-141F99F5908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8E9BB5A1-B68F-4329-932A-54B2E2491360}">
      <dgm:prSet phldrT="[Text]"/>
      <dgm:spPr/>
      <dgm:t>
        <a:bodyPr/>
        <a:lstStyle/>
        <a:p>
          <a:r>
            <a:rPr lang="en-US" dirty="0" smtClean="0"/>
            <a:t>Site-specific grants: neighborhood (</a:t>
          </a:r>
          <a:r>
            <a:rPr lang="en-US" dirty="0" smtClean="0"/>
            <a:t>0.25-0.5 </a:t>
          </a:r>
          <a:r>
            <a:rPr lang="en-US" dirty="0" smtClean="0"/>
            <a:t>mile radius), block group, tract for smaller towns </a:t>
          </a:r>
          <a:endParaRPr lang="en-US" dirty="0"/>
        </a:p>
      </dgm:t>
    </dgm:pt>
    <dgm:pt modelId="{78A99739-7EE4-4627-B909-0284D76F0D92}" type="parTrans" cxnId="{B433CD34-C902-44DF-A292-006304AFB938}">
      <dgm:prSet/>
      <dgm:spPr/>
      <dgm:t>
        <a:bodyPr/>
        <a:lstStyle/>
        <a:p>
          <a:endParaRPr lang="en-US"/>
        </a:p>
      </dgm:t>
    </dgm:pt>
    <dgm:pt modelId="{029F1E7D-4C14-4C11-98F9-E4EA51443F09}" type="sibTrans" cxnId="{B433CD34-C902-44DF-A292-006304AFB938}">
      <dgm:prSet/>
      <dgm:spPr/>
      <dgm:t>
        <a:bodyPr/>
        <a:lstStyle/>
        <a:p>
          <a:endParaRPr lang="en-US"/>
        </a:p>
      </dgm:t>
    </dgm:pt>
    <dgm:pt modelId="{A4EB19C4-CE84-46D1-B8B6-00370BB0C951}">
      <dgm:prSet phldrT="[Text]"/>
      <dgm:spPr/>
      <dgm:t>
        <a:bodyPr/>
        <a:lstStyle/>
        <a:p>
          <a:r>
            <a:rPr lang="en-US" dirty="0" smtClean="0"/>
            <a:t>Community-Wide grants: </a:t>
          </a:r>
          <a:r>
            <a:rPr lang="en-US" dirty="0" smtClean="0"/>
            <a:t>one or more census tracts, town</a:t>
          </a:r>
          <a:endParaRPr lang="en-US" dirty="0"/>
        </a:p>
      </dgm:t>
    </dgm:pt>
    <dgm:pt modelId="{B479819F-B7F4-4B19-9B8B-C62256850E41}" type="parTrans" cxnId="{D278C2CF-40F8-43CD-9EC4-80D5B08BEB8A}">
      <dgm:prSet/>
      <dgm:spPr/>
      <dgm:t>
        <a:bodyPr/>
        <a:lstStyle/>
        <a:p>
          <a:endParaRPr lang="en-US"/>
        </a:p>
      </dgm:t>
    </dgm:pt>
    <dgm:pt modelId="{04DC1A46-C38F-4C2D-ADA9-C6DCC2808703}" type="sibTrans" cxnId="{D278C2CF-40F8-43CD-9EC4-80D5B08BEB8A}">
      <dgm:prSet/>
      <dgm:spPr/>
      <dgm:t>
        <a:bodyPr/>
        <a:lstStyle/>
        <a:p>
          <a:endParaRPr lang="en-US"/>
        </a:p>
      </dgm:t>
    </dgm:pt>
    <dgm:pt modelId="{104F8B9D-1A5C-428E-8835-D4083100BC0C}" type="pres">
      <dgm:prSet presAssocID="{76B3A506-50AC-41BA-BD82-141F99F59089}" presName="compositeShape" presStyleCnt="0">
        <dgm:presLayoutVars>
          <dgm:chMax val="2"/>
          <dgm:dir/>
          <dgm:resizeHandles val="exact"/>
        </dgm:presLayoutVars>
      </dgm:prSet>
      <dgm:spPr/>
      <dgm:t>
        <a:bodyPr/>
        <a:lstStyle/>
        <a:p>
          <a:endParaRPr lang="en-US"/>
        </a:p>
      </dgm:t>
    </dgm:pt>
    <dgm:pt modelId="{EDE58528-2EC5-4F1A-A3DD-806586B474F9}" type="pres">
      <dgm:prSet presAssocID="{76B3A506-50AC-41BA-BD82-141F99F59089}" presName="divider" presStyleLbl="fgShp" presStyleIdx="0" presStyleCnt="1"/>
      <dgm:spPr/>
    </dgm:pt>
    <dgm:pt modelId="{1E628F53-DC13-41A9-ABCC-721882C73A94}" type="pres">
      <dgm:prSet presAssocID="{8E9BB5A1-B68F-4329-932A-54B2E2491360}" presName="downArrow" presStyleLbl="node1" presStyleIdx="0" presStyleCnt="2"/>
      <dgm:spPr/>
    </dgm:pt>
    <dgm:pt modelId="{DA848C5D-FE86-4767-8E87-3C403A762427}" type="pres">
      <dgm:prSet presAssocID="{8E9BB5A1-B68F-4329-932A-54B2E2491360}" presName="downArrowText" presStyleLbl="revTx" presStyleIdx="0" presStyleCnt="2">
        <dgm:presLayoutVars>
          <dgm:bulletEnabled val="1"/>
        </dgm:presLayoutVars>
      </dgm:prSet>
      <dgm:spPr/>
      <dgm:t>
        <a:bodyPr/>
        <a:lstStyle/>
        <a:p>
          <a:endParaRPr lang="en-US"/>
        </a:p>
      </dgm:t>
    </dgm:pt>
    <dgm:pt modelId="{B7CA92C1-6994-4211-BC17-D7F597DA8E63}" type="pres">
      <dgm:prSet presAssocID="{A4EB19C4-CE84-46D1-B8B6-00370BB0C951}" presName="upArrow" presStyleLbl="node1" presStyleIdx="1" presStyleCnt="2"/>
      <dgm:spPr/>
    </dgm:pt>
    <dgm:pt modelId="{50DB06B5-759D-4CA8-990F-DD3C3DC925A1}" type="pres">
      <dgm:prSet presAssocID="{A4EB19C4-CE84-46D1-B8B6-00370BB0C951}" presName="upArrowText" presStyleLbl="revTx" presStyleIdx="1" presStyleCnt="2">
        <dgm:presLayoutVars>
          <dgm:bulletEnabled val="1"/>
        </dgm:presLayoutVars>
      </dgm:prSet>
      <dgm:spPr/>
      <dgm:t>
        <a:bodyPr/>
        <a:lstStyle/>
        <a:p>
          <a:endParaRPr lang="en-US"/>
        </a:p>
      </dgm:t>
    </dgm:pt>
  </dgm:ptLst>
  <dgm:cxnLst>
    <dgm:cxn modelId="{6581CBE6-0D59-45D6-A089-AB3D384A500B}" type="presOf" srcId="{8E9BB5A1-B68F-4329-932A-54B2E2491360}" destId="{DA848C5D-FE86-4767-8E87-3C403A762427}" srcOrd="0" destOrd="0" presId="urn:microsoft.com/office/officeart/2005/8/layout/arrow3"/>
    <dgm:cxn modelId="{DAC8F5BF-7728-414A-A99F-1F87B534DE54}" type="presOf" srcId="{76B3A506-50AC-41BA-BD82-141F99F59089}" destId="{104F8B9D-1A5C-428E-8835-D4083100BC0C}" srcOrd="0" destOrd="0" presId="urn:microsoft.com/office/officeart/2005/8/layout/arrow3"/>
    <dgm:cxn modelId="{D278C2CF-40F8-43CD-9EC4-80D5B08BEB8A}" srcId="{76B3A506-50AC-41BA-BD82-141F99F59089}" destId="{A4EB19C4-CE84-46D1-B8B6-00370BB0C951}" srcOrd="1" destOrd="0" parTransId="{B479819F-B7F4-4B19-9B8B-C62256850E41}" sibTransId="{04DC1A46-C38F-4C2D-ADA9-C6DCC2808703}"/>
    <dgm:cxn modelId="{B433CD34-C902-44DF-A292-006304AFB938}" srcId="{76B3A506-50AC-41BA-BD82-141F99F59089}" destId="{8E9BB5A1-B68F-4329-932A-54B2E2491360}" srcOrd="0" destOrd="0" parTransId="{78A99739-7EE4-4627-B909-0284D76F0D92}" sibTransId="{029F1E7D-4C14-4C11-98F9-E4EA51443F09}"/>
    <dgm:cxn modelId="{60DB6F08-2A0E-42F7-9397-8DBFEA2ABD87}" type="presOf" srcId="{A4EB19C4-CE84-46D1-B8B6-00370BB0C951}" destId="{50DB06B5-759D-4CA8-990F-DD3C3DC925A1}" srcOrd="0" destOrd="0" presId="urn:microsoft.com/office/officeart/2005/8/layout/arrow3"/>
    <dgm:cxn modelId="{1313F61A-43D7-4A25-A57B-8FBDEEBF388E}" type="presParOf" srcId="{104F8B9D-1A5C-428E-8835-D4083100BC0C}" destId="{EDE58528-2EC5-4F1A-A3DD-806586B474F9}" srcOrd="0" destOrd="0" presId="urn:microsoft.com/office/officeart/2005/8/layout/arrow3"/>
    <dgm:cxn modelId="{B1D76217-E199-44D7-A978-CF49E786382C}" type="presParOf" srcId="{104F8B9D-1A5C-428E-8835-D4083100BC0C}" destId="{1E628F53-DC13-41A9-ABCC-721882C73A94}" srcOrd="1" destOrd="0" presId="urn:microsoft.com/office/officeart/2005/8/layout/arrow3"/>
    <dgm:cxn modelId="{06E2AED0-E9C0-455E-9D0F-A422E8AA2C23}" type="presParOf" srcId="{104F8B9D-1A5C-428E-8835-D4083100BC0C}" destId="{DA848C5D-FE86-4767-8E87-3C403A762427}" srcOrd="2" destOrd="0" presId="urn:microsoft.com/office/officeart/2005/8/layout/arrow3"/>
    <dgm:cxn modelId="{32BF28F7-A07D-498E-9880-47EE40EA135F}" type="presParOf" srcId="{104F8B9D-1A5C-428E-8835-D4083100BC0C}" destId="{B7CA92C1-6994-4211-BC17-D7F597DA8E63}" srcOrd="3" destOrd="0" presId="urn:microsoft.com/office/officeart/2005/8/layout/arrow3"/>
    <dgm:cxn modelId="{30CB03A4-CA69-4C10-9AA4-63201C82A0B2}" type="presParOf" srcId="{104F8B9D-1A5C-428E-8835-D4083100BC0C}" destId="{50DB06B5-759D-4CA8-990F-DD3C3DC925A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4575C3-50C1-40BD-BBC9-E6B61523BDF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45587FD9-3652-415C-B387-F86B26A6CD66}">
      <dgm:prSet/>
      <dgm:spPr/>
      <dgm:t>
        <a:bodyPr/>
        <a:lstStyle/>
        <a:p>
          <a:pPr rtl="0"/>
          <a:r>
            <a:rPr lang="en-US" dirty="0" smtClean="0"/>
            <a:t>Community Wide Assessment Grant, Middletown, CT (population 40,000)</a:t>
          </a:r>
          <a:endParaRPr lang="en-US" dirty="0"/>
        </a:p>
      </dgm:t>
    </dgm:pt>
    <dgm:pt modelId="{989D8D33-B9DE-4652-A91F-F6C12170C3F6}" type="parTrans" cxnId="{9C95A146-B9FE-408E-AD3F-BBAF2F71AEAB}">
      <dgm:prSet/>
      <dgm:spPr/>
      <dgm:t>
        <a:bodyPr/>
        <a:lstStyle/>
        <a:p>
          <a:endParaRPr lang="en-US"/>
        </a:p>
      </dgm:t>
    </dgm:pt>
    <dgm:pt modelId="{3B136061-7A50-48AB-808E-C9B76572F655}" type="sibTrans" cxnId="{9C95A146-B9FE-408E-AD3F-BBAF2F71AEAB}">
      <dgm:prSet/>
      <dgm:spPr/>
      <dgm:t>
        <a:bodyPr/>
        <a:lstStyle/>
        <a:p>
          <a:endParaRPr lang="en-US"/>
        </a:p>
      </dgm:t>
    </dgm:pt>
    <dgm:pt modelId="{AA88E742-19EA-4F26-9BD1-B05852B8FFDF}">
      <dgm:prSet/>
      <dgm:spPr/>
      <dgm:t>
        <a:bodyPr/>
        <a:lstStyle/>
        <a:p>
          <a:pPr rtl="0"/>
          <a:r>
            <a:rPr lang="en-US" dirty="0" smtClean="0"/>
            <a:t>Cleanup Grant, Former </a:t>
          </a:r>
          <a:r>
            <a:rPr lang="en-US" dirty="0" smtClean="0"/>
            <a:t>Allied Leather Site, 56 Commercial Street, Boscawen, NH (population 4,000)</a:t>
          </a:r>
          <a:endParaRPr lang="en-US" dirty="0"/>
        </a:p>
      </dgm:t>
    </dgm:pt>
    <dgm:pt modelId="{A429AA42-3EEF-4004-993D-2AAB2225B0E1}" type="parTrans" cxnId="{5069A8B1-8CF1-47A7-A468-6477B3CF9503}">
      <dgm:prSet/>
      <dgm:spPr/>
      <dgm:t>
        <a:bodyPr/>
        <a:lstStyle/>
        <a:p>
          <a:endParaRPr lang="en-US"/>
        </a:p>
      </dgm:t>
    </dgm:pt>
    <dgm:pt modelId="{27D25C81-1B47-4BDF-BB72-07012748935E}" type="sibTrans" cxnId="{5069A8B1-8CF1-47A7-A468-6477B3CF9503}">
      <dgm:prSet/>
      <dgm:spPr/>
      <dgm:t>
        <a:bodyPr/>
        <a:lstStyle/>
        <a:p>
          <a:endParaRPr lang="en-US"/>
        </a:p>
      </dgm:t>
    </dgm:pt>
    <dgm:pt modelId="{9DE89F47-9D68-4C8E-9A59-8B3286C6F183}" type="pres">
      <dgm:prSet presAssocID="{FF4575C3-50C1-40BD-BBC9-E6B61523BDF8}" presName="linearFlow" presStyleCnt="0">
        <dgm:presLayoutVars>
          <dgm:dir/>
          <dgm:resizeHandles val="exact"/>
        </dgm:presLayoutVars>
      </dgm:prSet>
      <dgm:spPr/>
      <dgm:t>
        <a:bodyPr/>
        <a:lstStyle/>
        <a:p>
          <a:endParaRPr lang="en-US"/>
        </a:p>
      </dgm:t>
    </dgm:pt>
    <dgm:pt modelId="{1C4B5BAF-E1CE-4554-8EAB-500ADDEAB57B}" type="pres">
      <dgm:prSet presAssocID="{45587FD9-3652-415C-B387-F86B26A6CD66}" presName="composite" presStyleCnt="0"/>
      <dgm:spPr/>
    </dgm:pt>
    <dgm:pt modelId="{D81BEF12-76AA-44B5-AAAF-587DE64ED9BB}" type="pres">
      <dgm:prSet presAssocID="{45587FD9-3652-415C-B387-F86B26A6CD66}"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B6BC643D-6FE3-4903-9DA9-AB3773390581}" type="pres">
      <dgm:prSet presAssocID="{45587FD9-3652-415C-B387-F86B26A6CD66}" presName="txShp" presStyleLbl="node1" presStyleIdx="0" presStyleCnt="2">
        <dgm:presLayoutVars>
          <dgm:bulletEnabled val="1"/>
        </dgm:presLayoutVars>
      </dgm:prSet>
      <dgm:spPr/>
      <dgm:t>
        <a:bodyPr/>
        <a:lstStyle/>
        <a:p>
          <a:endParaRPr lang="en-US"/>
        </a:p>
      </dgm:t>
    </dgm:pt>
    <dgm:pt modelId="{DF9B9E8F-EF02-4B1F-91B2-3239421A00DC}" type="pres">
      <dgm:prSet presAssocID="{3B136061-7A50-48AB-808E-C9B76572F655}" presName="spacing" presStyleCnt="0"/>
      <dgm:spPr/>
    </dgm:pt>
    <dgm:pt modelId="{ED9147E9-CAF8-4E22-B8E0-A7FEFA4C8C0D}" type="pres">
      <dgm:prSet presAssocID="{AA88E742-19EA-4F26-9BD1-B05852B8FFDF}" presName="composite" presStyleCnt="0"/>
      <dgm:spPr/>
    </dgm:pt>
    <dgm:pt modelId="{1FDBBF64-650D-489A-B49D-543ACBA79154}" type="pres">
      <dgm:prSet presAssocID="{AA88E742-19EA-4F26-9BD1-B05852B8FFDF}"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F211AF91-E229-4799-8CBC-DFEB7CA9BB61}" type="pres">
      <dgm:prSet presAssocID="{AA88E742-19EA-4F26-9BD1-B05852B8FFDF}" presName="txShp" presStyleLbl="node1" presStyleIdx="1" presStyleCnt="2">
        <dgm:presLayoutVars>
          <dgm:bulletEnabled val="1"/>
        </dgm:presLayoutVars>
      </dgm:prSet>
      <dgm:spPr/>
      <dgm:t>
        <a:bodyPr/>
        <a:lstStyle/>
        <a:p>
          <a:endParaRPr lang="en-US"/>
        </a:p>
      </dgm:t>
    </dgm:pt>
  </dgm:ptLst>
  <dgm:cxnLst>
    <dgm:cxn modelId="{588E22AA-5CE1-470A-A023-F735A3FEFF96}" type="presOf" srcId="{AA88E742-19EA-4F26-9BD1-B05852B8FFDF}" destId="{F211AF91-E229-4799-8CBC-DFEB7CA9BB61}" srcOrd="0" destOrd="0" presId="urn:microsoft.com/office/officeart/2005/8/layout/vList3"/>
    <dgm:cxn modelId="{3B55FA11-829C-41A2-8662-EFC99F8370F0}" type="presOf" srcId="{FF4575C3-50C1-40BD-BBC9-E6B61523BDF8}" destId="{9DE89F47-9D68-4C8E-9A59-8B3286C6F183}" srcOrd="0" destOrd="0" presId="urn:microsoft.com/office/officeart/2005/8/layout/vList3"/>
    <dgm:cxn modelId="{9C95A146-B9FE-408E-AD3F-BBAF2F71AEAB}" srcId="{FF4575C3-50C1-40BD-BBC9-E6B61523BDF8}" destId="{45587FD9-3652-415C-B387-F86B26A6CD66}" srcOrd="0" destOrd="0" parTransId="{989D8D33-B9DE-4652-A91F-F6C12170C3F6}" sibTransId="{3B136061-7A50-48AB-808E-C9B76572F655}"/>
    <dgm:cxn modelId="{5069A8B1-8CF1-47A7-A468-6477B3CF9503}" srcId="{FF4575C3-50C1-40BD-BBC9-E6B61523BDF8}" destId="{AA88E742-19EA-4F26-9BD1-B05852B8FFDF}" srcOrd="1" destOrd="0" parTransId="{A429AA42-3EEF-4004-993D-2AAB2225B0E1}" sibTransId="{27D25C81-1B47-4BDF-BB72-07012748935E}"/>
    <dgm:cxn modelId="{D574F4E9-ED0A-4979-8D4C-E9194D232D93}" type="presOf" srcId="{45587FD9-3652-415C-B387-F86B26A6CD66}" destId="{B6BC643D-6FE3-4903-9DA9-AB3773390581}" srcOrd="0" destOrd="0" presId="urn:microsoft.com/office/officeart/2005/8/layout/vList3"/>
    <dgm:cxn modelId="{32873482-9FE2-4BDB-A154-616902660BD8}" type="presParOf" srcId="{9DE89F47-9D68-4C8E-9A59-8B3286C6F183}" destId="{1C4B5BAF-E1CE-4554-8EAB-500ADDEAB57B}" srcOrd="0" destOrd="0" presId="urn:microsoft.com/office/officeart/2005/8/layout/vList3"/>
    <dgm:cxn modelId="{05B01068-41EE-4815-BBE8-070349785BF1}" type="presParOf" srcId="{1C4B5BAF-E1CE-4554-8EAB-500ADDEAB57B}" destId="{D81BEF12-76AA-44B5-AAAF-587DE64ED9BB}" srcOrd="0" destOrd="0" presId="urn:microsoft.com/office/officeart/2005/8/layout/vList3"/>
    <dgm:cxn modelId="{5158AEBC-1F7A-4240-BD96-F55D913C63A3}" type="presParOf" srcId="{1C4B5BAF-E1CE-4554-8EAB-500ADDEAB57B}" destId="{B6BC643D-6FE3-4903-9DA9-AB3773390581}" srcOrd="1" destOrd="0" presId="urn:microsoft.com/office/officeart/2005/8/layout/vList3"/>
    <dgm:cxn modelId="{73B02E0A-732E-4BFA-AF4D-2EA62D6F2BF3}" type="presParOf" srcId="{9DE89F47-9D68-4C8E-9A59-8B3286C6F183}" destId="{DF9B9E8F-EF02-4B1F-91B2-3239421A00DC}" srcOrd="1" destOrd="0" presId="urn:microsoft.com/office/officeart/2005/8/layout/vList3"/>
    <dgm:cxn modelId="{AE705FFD-1C86-4886-A22F-509F06375776}" type="presParOf" srcId="{9DE89F47-9D68-4C8E-9A59-8B3286C6F183}" destId="{ED9147E9-CAF8-4E22-B8E0-A7FEFA4C8C0D}" srcOrd="2" destOrd="0" presId="urn:microsoft.com/office/officeart/2005/8/layout/vList3"/>
    <dgm:cxn modelId="{9C18DAF6-8DDA-457A-AF09-4B2CC0AC7E8D}" type="presParOf" srcId="{ED9147E9-CAF8-4E22-B8E0-A7FEFA4C8C0D}" destId="{1FDBBF64-650D-489A-B49D-543ACBA79154}" srcOrd="0" destOrd="0" presId="urn:microsoft.com/office/officeart/2005/8/layout/vList3"/>
    <dgm:cxn modelId="{AA5FFE2B-00E6-486B-B783-9F74F13A088C}" type="presParOf" srcId="{ED9147E9-CAF8-4E22-B8E0-A7FEFA4C8C0D}" destId="{F211AF91-E229-4799-8CBC-DFEB7CA9BB6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82E5D1-BB61-45BC-BA8A-6CD64F985657}"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747C2E3D-D914-4E11-B4A8-707F100E5BF1}">
      <dgm:prSet phldrT="[Text]"/>
      <dgm:spPr/>
      <dgm:t>
        <a:bodyPr/>
        <a:lstStyle/>
        <a:p>
          <a:r>
            <a:rPr lang="en-US" dirty="0" smtClean="0"/>
            <a:t>Demographics (Sensitive Populations)</a:t>
          </a:r>
          <a:endParaRPr lang="en-US" dirty="0"/>
        </a:p>
      </dgm:t>
    </dgm:pt>
    <dgm:pt modelId="{823BF9EE-F3C6-4612-90A2-787DD96B902D}" type="parTrans" cxnId="{9AF6B010-5129-456E-968B-99A8D34ABAC1}">
      <dgm:prSet/>
      <dgm:spPr/>
      <dgm:t>
        <a:bodyPr/>
        <a:lstStyle/>
        <a:p>
          <a:endParaRPr lang="en-US"/>
        </a:p>
      </dgm:t>
    </dgm:pt>
    <dgm:pt modelId="{B5545C3C-BABD-4360-8EB1-6F6C972B4CC1}" type="sibTrans" cxnId="{9AF6B010-5129-456E-968B-99A8D34ABAC1}">
      <dgm:prSet/>
      <dgm:spPr/>
      <dgm:t>
        <a:bodyPr/>
        <a:lstStyle/>
        <a:p>
          <a:endParaRPr lang="en-US"/>
        </a:p>
      </dgm:t>
    </dgm:pt>
    <dgm:pt modelId="{2D651E27-CF88-4660-95A4-C89B618D0B39}">
      <dgm:prSet phldrT="[Text]"/>
      <dgm:spPr/>
      <dgm:t>
        <a:bodyPr/>
        <a:lstStyle/>
        <a:p>
          <a:r>
            <a:rPr lang="en-US" dirty="0" smtClean="0"/>
            <a:t>Environmental (Sources of pollution)</a:t>
          </a:r>
          <a:endParaRPr lang="en-US" dirty="0"/>
        </a:p>
      </dgm:t>
    </dgm:pt>
    <dgm:pt modelId="{CCCECA75-5D3B-4CE4-9406-1CF24144B946}" type="parTrans" cxnId="{6F14F958-849A-45FA-BAA2-6A1D4A15EE4E}">
      <dgm:prSet/>
      <dgm:spPr/>
      <dgm:t>
        <a:bodyPr/>
        <a:lstStyle/>
        <a:p>
          <a:endParaRPr lang="en-US"/>
        </a:p>
      </dgm:t>
    </dgm:pt>
    <dgm:pt modelId="{87F36F8F-5175-4017-9FCB-E636213DC3D8}" type="sibTrans" cxnId="{6F14F958-849A-45FA-BAA2-6A1D4A15EE4E}">
      <dgm:prSet/>
      <dgm:spPr/>
      <dgm:t>
        <a:bodyPr/>
        <a:lstStyle/>
        <a:p>
          <a:endParaRPr lang="en-US"/>
        </a:p>
      </dgm:t>
    </dgm:pt>
    <dgm:pt modelId="{BE1112F9-A800-494C-A795-F7BECC6FF9CF}" type="pres">
      <dgm:prSet presAssocID="{DA82E5D1-BB61-45BC-BA8A-6CD64F985657}" presName="compositeShape" presStyleCnt="0">
        <dgm:presLayoutVars>
          <dgm:chMax val="2"/>
          <dgm:dir/>
          <dgm:resizeHandles val="exact"/>
        </dgm:presLayoutVars>
      </dgm:prSet>
      <dgm:spPr/>
      <dgm:t>
        <a:bodyPr/>
        <a:lstStyle/>
        <a:p>
          <a:endParaRPr lang="en-US"/>
        </a:p>
      </dgm:t>
    </dgm:pt>
    <dgm:pt modelId="{8A9197FD-9934-425A-9D06-E39A9A252BC9}" type="pres">
      <dgm:prSet presAssocID="{DA82E5D1-BB61-45BC-BA8A-6CD64F985657}" presName="divider" presStyleLbl="fgShp" presStyleIdx="0" presStyleCnt="1"/>
      <dgm:spPr/>
    </dgm:pt>
    <dgm:pt modelId="{7212426A-7332-4769-B05F-DFD53B64015E}" type="pres">
      <dgm:prSet presAssocID="{747C2E3D-D914-4E11-B4A8-707F100E5BF1}" presName="downArrow" presStyleLbl="node1" presStyleIdx="0" presStyleCnt="2"/>
      <dgm:spPr/>
    </dgm:pt>
    <dgm:pt modelId="{671DFA07-B4AE-4B59-84F6-DE082A270EF4}" type="pres">
      <dgm:prSet presAssocID="{747C2E3D-D914-4E11-B4A8-707F100E5BF1}" presName="downArrowText" presStyleLbl="revTx" presStyleIdx="0" presStyleCnt="2">
        <dgm:presLayoutVars>
          <dgm:bulletEnabled val="1"/>
        </dgm:presLayoutVars>
      </dgm:prSet>
      <dgm:spPr/>
      <dgm:t>
        <a:bodyPr/>
        <a:lstStyle/>
        <a:p>
          <a:endParaRPr lang="en-US"/>
        </a:p>
      </dgm:t>
    </dgm:pt>
    <dgm:pt modelId="{AA18F401-1939-46D5-A381-06A3B6F9442D}" type="pres">
      <dgm:prSet presAssocID="{2D651E27-CF88-4660-95A4-C89B618D0B39}" presName="upArrow" presStyleLbl="node1" presStyleIdx="1" presStyleCnt="2"/>
      <dgm:spPr/>
    </dgm:pt>
    <dgm:pt modelId="{5C91A2CA-22C0-4E32-B6D8-10D5420F68BF}" type="pres">
      <dgm:prSet presAssocID="{2D651E27-CF88-4660-95A4-C89B618D0B39}" presName="upArrowText" presStyleLbl="revTx" presStyleIdx="1" presStyleCnt="2">
        <dgm:presLayoutVars>
          <dgm:bulletEnabled val="1"/>
        </dgm:presLayoutVars>
      </dgm:prSet>
      <dgm:spPr/>
      <dgm:t>
        <a:bodyPr/>
        <a:lstStyle/>
        <a:p>
          <a:endParaRPr lang="en-US"/>
        </a:p>
      </dgm:t>
    </dgm:pt>
  </dgm:ptLst>
  <dgm:cxnLst>
    <dgm:cxn modelId="{9AF6B010-5129-456E-968B-99A8D34ABAC1}" srcId="{DA82E5D1-BB61-45BC-BA8A-6CD64F985657}" destId="{747C2E3D-D914-4E11-B4A8-707F100E5BF1}" srcOrd="0" destOrd="0" parTransId="{823BF9EE-F3C6-4612-90A2-787DD96B902D}" sibTransId="{B5545C3C-BABD-4360-8EB1-6F6C972B4CC1}"/>
    <dgm:cxn modelId="{677B3E07-3036-439E-9C4B-5BA4AF632C09}" type="presOf" srcId="{2D651E27-CF88-4660-95A4-C89B618D0B39}" destId="{5C91A2CA-22C0-4E32-B6D8-10D5420F68BF}" srcOrd="0" destOrd="0" presId="urn:microsoft.com/office/officeart/2005/8/layout/arrow3"/>
    <dgm:cxn modelId="{6F14F958-849A-45FA-BAA2-6A1D4A15EE4E}" srcId="{DA82E5D1-BB61-45BC-BA8A-6CD64F985657}" destId="{2D651E27-CF88-4660-95A4-C89B618D0B39}" srcOrd="1" destOrd="0" parTransId="{CCCECA75-5D3B-4CE4-9406-1CF24144B946}" sibTransId="{87F36F8F-5175-4017-9FCB-E636213DC3D8}"/>
    <dgm:cxn modelId="{C449DA2C-C916-442F-9202-FCF444586EA3}" type="presOf" srcId="{747C2E3D-D914-4E11-B4A8-707F100E5BF1}" destId="{671DFA07-B4AE-4B59-84F6-DE082A270EF4}" srcOrd="0" destOrd="0" presId="urn:microsoft.com/office/officeart/2005/8/layout/arrow3"/>
    <dgm:cxn modelId="{B4CEC85A-5618-41E3-BBC6-DF478C702111}" type="presOf" srcId="{DA82E5D1-BB61-45BC-BA8A-6CD64F985657}" destId="{BE1112F9-A800-494C-A795-F7BECC6FF9CF}" srcOrd="0" destOrd="0" presId="urn:microsoft.com/office/officeart/2005/8/layout/arrow3"/>
    <dgm:cxn modelId="{B06788F7-B9FA-47BB-81F6-1F6C3C061803}" type="presParOf" srcId="{BE1112F9-A800-494C-A795-F7BECC6FF9CF}" destId="{8A9197FD-9934-425A-9D06-E39A9A252BC9}" srcOrd="0" destOrd="0" presId="urn:microsoft.com/office/officeart/2005/8/layout/arrow3"/>
    <dgm:cxn modelId="{746C72B8-0D38-4A01-86BA-115648FF855E}" type="presParOf" srcId="{BE1112F9-A800-494C-A795-F7BECC6FF9CF}" destId="{7212426A-7332-4769-B05F-DFD53B64015E}" srcOrd="1" destOrd="0" presId="urn:microsoft.com/office/officeart/2005/8/layout/arrow3"/>
    <dgm:cxn modelId="{0CC1DB77-5AB1-4560-9967-E28B46D10B0B}" type="presParOf" srcId="{BE1112F9-A800-494C-A795-F7BECC6FF9CF}" destId="{671DFA07-B4AE-4B59-84F6-DE082A270EF4}" srcOrd="2" destOrd="0" presId="urn:microsoft.com/office/officeart/2005/8/layout/arrow3"/>
    <dgm:cxn modelId="{17C906B3-6EC4-4E97-8A2F-1543D385B0BE}" type="presParOf" srcId="{BE1112F9-A800-494C-A795-F7BECC6FF9CF}" destId="{AA18F401-1939-46D5-A381-06A3B6F9442D}" srcOrd="3" destOrd="0" presId="urn:microsoft.com/office/officeart/2005/8/layout/arrow3"/>
    <dgm:cxn modelId="{B9BC1637-68C9-4437-86B3-5280F7F67F6C}" type="presParOf" srcId="{BE1112F9-A800-494C-A795-F7BECC6FF9CF}" destId="{5C91A2CA-22C0-4E32-B6D8-10D5420F68B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1BEF2-D434-424C-B925-0019C6CB1EA8}">
      <dsp:nvSpPr>
        <dsp:cNvPr id="0" name=""/>
        <dsp:cNvSpPr/>
      </dsp:nvSpPr>
      <dsp:spPr>
        <a:xfrm>
          <a:off x="0" y="0"/>
          <a:ext cx="747209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B0726-332D-4728-816A-D7ED3F63FE75}">
      <dsp:nvSpPr>
        <dsp:cNvPr id="0" name=""/>
        <dsp:cNvSpPr/>
      </dsp:nvSpPr>
      <dsp:spPr>
        <a:xfrm>
          <a:off x="0" y="0"/>
          <a:ext cx="1494418" cy="206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1b. Revitalization of Target Area</a:t>
          </a:r>
          <a:endParaRPr lang="en-US" sz="1700" kern="1200" dirty="0"/>
        </a:p>
      </dsp:txBody>
      <dsp:txXfrm>
        <a:off x="0" y="0"/>
        <a:ext cx="1494418" cy="2068695"/>
      </dsp:txXfrm>
    </dsp:sp>
    <dsp:sp modelId="{8DF76764-4AAC-4EEC-9BC9-7061F0BB0883}">
      <dsp:nvSpPr>
        <dsp:cNvPr id="0" name=""/>
        <dsp:cNvSpPr/>
      </dsp:nvSpPr>
      <dsp:spPr>
        <a:xfrm>
          <a:off x="1606499" y="93939"/>
          <a:ext cx="2876755" cy="187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ii. Outcomes and Benefits of Reuse Strategy </a:t>
          </a:r>
          <a:endParaRPr lang="en-US" sz="3100" kern="1200" dirty="0"/>
        </a:p>
      </dsp:txBody>
      <dsp:txXfrm>
        <a:off x="1606499" y="93939"/>
        <a:ext cx="2876755" cy="1878795"/>
      </dsp:txXfrm>
    </dsp:sp>
    <dsp:sp modelId="{DF4BC7CE-659C-49DB-AF19-1C479EAE54A2}">
      <dsp:nvSpPr>
        <dsp:cNvPr id="0" name=""/>
        <dsp:cNvSpPr/>
      </dsp:nvSpPr>
      <dsp:spPr>
        <a:xfrm>
          <a:off x="4595335" y="93939"/>
          <a:ext cx="2876755" cy="187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Determine whether your Target Area falls under the Disadvantaged Community Definition</a:t>
          </a:r>
          <a:endParaRPr lang="en-US" sz="1300" kern="1200" dirty="0"/>
        </a:p>
      </dsp:txBody>
      <dsp:txXfrm>
        <a:off x="4595335" y="93939"/>
        <a:ext cx="2876755" cy="1878795"/>
      </dsp:txXfrm>
    </dsp:sp>
    <dsp:sp modelId="{0B3391D0-86B2-409F-855D-219F1B5766CB}">
      <dsp:nvSpPr>
        <dsp:cNvPr id="0" name=""/>
        <dsp:cNvSpPr/>
      </dsp:nvSpPr>
      <dsp:spPr>
        <a:xfrm>
          <a:off x="1494418" y="1972735"/>
          <a:ext cx="5977672"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3B9B6D-3F4D-43A0-BB0A-D4B59FACDB14}">
      <dsp:nvSpPr>
        <dsp:cNvPr id="0" name=""/>
        <dsp:cNvSpPr/>
      </dsp:nvSpPr>
      <dsp:spPr>
        <a:xfrm>
          <a:off x="0" y="2068695"/>
          <a:ext cx="7472091" cy="0"/>
        </a:xfrm>
        <a:prstGeom prst="line">
          <a:avLst/>
        </a:prstGeom>
        <a:solidFill>
          <a:schemeClr val="accent3">
            <a:hueOff val="-8793062"/>
            <a:satOff val="-100000"/>
            <a:lumOff val="52549"/>
            <a:alphaOff val="0"/>
          </a:schemeClr>
        </a:solidFill>
        <a:ln w="12700" cap="flat" cmpd="sng" algn="ctr">
          <a:solidFill>
            <a:schemeClr val="accent3">
              <a:hueOff val="-8793062"/>
              <a:satOff val="-100000"/>
              <a:lumOff val="5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5B207F-39AC-4895-9A9B-C6B7B9A274DF}">
      <dsp:nvSpPr>
        <dsp:cNvPr id="0" name=""/>
        <dsp:cNvSpPr/>
      </dsp:nvSpPr>
      <dsp:spPr>
        <a:xfrm>
          <a:off x="0" y="2068695"/>
          <a:ext cx="1494418" cy="206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2a. Community Need – 25 points</a:t>
          </a:r>
          <a:endParaRPr lang="en-US" sz="1700" kern="1200" dirty="0"/>
        </a:p>
      </dsp:txBody>
      <dsp:txXfrm>
        <a:off x="0" y="2068695"/>
        <a:ext cx="1494418" cy="2068695"/>
      </dsp:txXfrm>
    </dsp:sp>
    <dsp:sp modelId="{78B629E9-5242-4969-BE4B-3642112FCBCF}">
      <dsp:nvSpPr>
        <dsp:cNvPr id="0" name=""/>
        <dsp:cNvSpPr/>
      </dsp:nvSpPr>
      <dsp:spPr>
        <a:xfrm>
          <a:off x="1606499" y="2162635"/>
          <a:ext cx="2876755" cy="1878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ii. Threats to Sensitive Populations – 20</a:t>
          </a:r>
          <a:endParaRPr lang="en-US" sz="3100" kern="1200" dirty="0"/>
        </a:p>
      </dsp:txBody>
      <dsp:txXfrm>
        <a:off x="1606499" y="2162635"/>
        <a:ext cx="2876755" cy="1878795"/>
      </dsp:txXfrm>
    </dsp:sp>
    <dsp:sp modelId="{46400770-6059-4C44-AFB2-0AAA1A5D2121}">
      <dsp:nvSpPr>
        <dsp:cNvPr id="0" name=""/>
        <dsp:cNvSpPr/>
      </dsp:nvSpPr>
      <dsp:spPr>
        <a:xfrm>
          <a:off x="4595335" y="2162635"/>
          <a:ext cx="2876755" cy="62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1. Health or Welfare of Sensitive Populations – 5</a:t>
          </a:r>
          <a:endParaRPr lang="en-US" sz="1300" kern="1200" dirty="0"/>
        </a:p>
      </dsp:txBody>
      <dsp:txXfrm>
        <a:off x="4595335" y="2162635"/>
        <a:ext cx="2876755" cy="625653"/>
      </dsp:txXfrm>
    </dsp:sp>
    <dsp:sp modelId="{A999E0C3-C616-47B0-B28A-6084AEAE0529}">
      <dsp:nvSpPr>
        <dsp:cNvPr id="0" name=""/>
        <dsp:cNvSpPr/>
      </dsp:nvSpPr>
      <dsp:spPr>
        <a:xfrm>
          <a:off x="4483254" y="2788288"/>
          <a:ext cx="287675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A9A54B-DB2F-4153-8FDA-9531A66E7D59}">
      <dsp:nvSpPr>
        <dsp:cNvPr id="0" name=""/>
        <dsp:cNvSpPr/>
      </dsp:nvSpPr>
      <dsp:spPr>
        <a:xfrm>
          <a:off x="4595335" y="2788288"/>
          <a:ext cx="2876755" cy="62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2. Greater Than Normal Incidence of Disease and Adverse Health Conditions – 5</a:t>
          </a:r>
          <a:endParaRPr lang="en-US" sz="1300" kern="1200" dirty="0"/>
        </a:p>
      </dsp:txBody>
      <dsp:txXfrm>
        <a:off x="4595335" y="2788288"/>
        <a:ext cx="2876755" cy="625653"/>
      </dsp:txXfrm>
    </dsp:sp>
    <dsp:sp modelId="{C9AC9845-040C-4B1E-A1F3-54E98D499818}">
      <dsp:nvSpPr>
        <dsp:cNvPr id="0" name=""/>
        <dsp:cNvSpPr/>
      </dsp:nvSpPr>
      <dsp:spPr>
        <a:xfrm>
          <a:off x="4483254" y="3413942"/>
          <a:ext cx="2876755"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63A455-DA6E-4B11-91E2-26459AE1334C}">
      <dsp:nvSpPr>
        <dsp:cNvPr id="0" name=""/>
        <dsp:cNvSpPr/>
      </dsp:nvSpPr>
      <dsp:spPr>
        <a:xfrm>
          <a:off x="4595335" y="3413942"/>
          <a:ext cx="2876755" cy="625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3. Promoting Environmental Justice - 10</a:t>
          </a:r>
          <a:endParaRPr lang="en-US" sz="1300" kern="1200" dirty="0"/>
        </a:p>
      </dsp:txBody>
      <dsp:txXfrm>
        <a:off x="4595335" y="3413942"/>
        <a:ext cx="2876755" cy="625653"/>
      </dsp:txXfrm>
    </dsp:sp>
    <dsp:sp modelId="{AC8CE648-15F6-4FD2-9B5C-494F7E807A39}">
      <dsp:nvSpPr>
        <dsp:cNvPr id="0" name=""/>
        <dsp:cNvSpPr/>
      </dsp:nvSpPr>
      <dsp:spPr>
        <a:xfrm>
          <a:off x="1494418" y="4041431"/>
          <a:ext cx="5977672"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E2084-A30C-479C-B7D9-F3A91C6A9DB1}">
      <dsp:nvSpPr>
        <dsp:cNvPr id="0" name=""/>
        <dsp:cNvSpPr/>
      </dsp:nvSpPr>
      <dsp:spPr>
        <a:xfrm>
          <a:off x="2077" y="371708"/>
          <a:ext cx="2025416" cy="76649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Health or Welfare of Sensitive Populations </a:t>
          </a:r>
          <a:endParaRPr lang="en-US" sz="1600" kern="1200" dirty="0"/>
        </a:p>
      </dsp:txBody>
      <dsp:txXfrm>
        <a:off x="2077" y="371708"/>
        <a:ext cx="2025416" cy="766495"/>
      </dsp:txXfrm>
    </dsp:sp>
    <dsp:sp modelId="{D6BEB6FF-2EF2-4D6A-BE42-743EDD21A446}">
      <dsp:nvSpPr>
        <dsp:cNvPr id="0" name=""/>
        <dsp:cNvSpPr/>
      </dsp:nvSpPr>
      <dsp:spPr>
        <a:xfrm>
          <a:off x="2077" y="1138203"/>
          <a:ext cx="2025416" cy="259128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Identify </a:t>
          </a:r>
          <a:r>
            <a:rPr lang="en-US" sz="1600" b="1" kern="1200" dirty="0" smtClean="0"/>
            <a:t>children</a:t>
          </a:r>
          <a:r>
            <a:rPr lang="en-US" sz="1600" kern="1200" dirty="0" smtClean="0"/>
            <a:t>, pregnant women, </a:t>
          </a:r>
          <a:r>
            <a:rPr lang="en-US" sz="1600" b="1" kern="1200" dirty="0" smtClean="0"/>
            <a:t>minority</a:t>
          </a:r>
          <a:r>
            <a:rPr lang="en-US" sz="1600" kern="1200" dirty="0" smtClean="0"/>
            <a:t> or </a:t>
          </a:r>
          <a:r>
            <a:rPr lang="en-US" sz="1600" b="1" kern="1200" dirty="0" smtClean="0"/>
            <a:t>low-income </a:t>
          </a:r>
          <a:r>
            <a:rPr lang="en-US" sz="1600" kern="1200" dirty="0" smtClean="0"/>
            <a:t>communities, or other sensitive populations in the target area(s). </a:t>
          </a:r>
          <a:endParaRPr lang="en-US" sz="1600" kern="1200" dirty="0"/>
        </a:p>
        <a:p>
          <a:pPr marL="171450" lvl="1" indent="-171450" algn="l" defTabSz="711200">
            <a:lnSpc>
              <a:spcPct val="90000"/>
            </a:lnSpc>
            <a:spcBef>
              <a:spcPct val="0"/>
            </a:spcBef>
            <a:spcAft>
              <a:spcPct val="15000"/>
            </a:spcAft>
            <a:buChar char="••"/>
          </a:pPr>
          <a:r>
            <a:rPr lang="en-US" sz="1600" kern="1200" dirty="0" smtClean="0"/>
            <a:t>Other sensitive populations: </a:t>
          </a:r>
          <a:r>
            <a:rPr lang="en-US" sz="1600" b="1" kern="1200" dirty="0" smtClean="0"/>
            <a:t>elderly</a:t>
          </a:r>
          <a:endParaRPr lang="en-US" sz="1600" b="1" kern="1200" dirty="0"/>
        </a:p>
      </dsp:txBody>
      <dsp:txXfrm>
        <a:off x="2077" y="1138203"/>
        <a:ext cx="2025416" cy="2591280"/>
      </dsp:txXfrm>
    </dsp:sp>
    <dsp:sp modelId="{C378CC2A-A718-4AD8-8FD8-8A5FF8065612}">
      <dsp:nvSpPr>
        <dsp:cNvPr id="0" name=""/>
        <dsp:cNvSpPr/>
      </dsp:nvSpPr>
      <dsp:spPr>
        <a:xfrm>
          <a:off x="2311051" y="371708"/>
          <a:ext cx="2025416" cy="766495"/>
        </a:xfrm>
        <a:prstGeom prst="rect">
          <a:avLst/>
        </a:prstGeom>
        <a:solidFill>
          <a:schemeClr val="accent5">
            <a:hueOff val="1059153"/>
            <a:satOff val="24788"/>
            <a:lumOff val="-21080"/>
            <a:alphaOff val="0"/>
          </a:schemeClr>
        </a:solidFill>
        <a:ln w="12700" cap="flat" cmpd="sng" algn="ctr">
          <a:solidFill>
            <a:schemeClr val="accent5">
              <a:hueOff val="1059153"/>
              <a:satOff val="24788"/>
              <a:lumOff val="-210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Adverse Health Conditions</a:t>
          </a:r>
          <a:endParaRPr lang="en-US" sz="1600" b="1" kern="1200" dirty="0"/>
        </a:p>
      </dsp:txBody>
      <dsp:txXfrm>
        <a:off x="2311051" y="371708"/>
        <a:ext cx="2025416" cy="766495"/>
      </dsp:txXfrm>
    </dsp:sp>
    <dsp:sp modelId="{F13E4F2F-661D-4F11-BBDD-B62646613766}">
      <dsp:nvSpPr>
        <dsp:cNvPr id="0" name=""/>
        <dsp:cNvSpPr/>
      </dsp:nvSpPr>
      <dsp:spPr>
        <a:xfrm>
          <a:off x="2311051" y="1138203"/>
          <a:ext cx="2025416" cy="2591280"/>
        </a:xfrm>
        <a:prstGeom prst="rect">
          <a:avLst/>
        </a:prstGeom>
        <a:solidFill>
          <a:schemeClr val="accent5">
            <a:tint val="40000"/>
            <a:alpha val="90000"/>
            <a:hueOff val="1209055"/>
            <a:satOff val="-11301"/>
            <a:lumOff val="-2758"/>
            <a:alphaOff val="0"/>
          </a:schemeClr>
        </a:solidFill>
        <a:ln w="12700" cap="flat" cmpd="sng" algn="ctr">
          <a:solidFill>
            <a:schemeClr val="accent5">
              <a:tint val="40000"/>
              <a:alpha val="90000"/>
              <a:hueOff val="1209055"/>
              <a:satOff val="-11301"/>
              <a:lumOff val="-27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smtClean="0"/>
            <a:t>EJSCREEN does not have actual health data but several </a:t>
          </a:r>
          <a:r>
            <a:rPr lang="en-US" sz="1600" b="1" kern="1200" dirty="0" smtClean="0"/>
            <a:t>related environmental </a:t>
          </a:r>
          <a:r>
            <a:rPr lang="en-US" sz="1600" b="0" kern="1200" dirty="0" smtClean="0"/>
            <a:t>indicators you can </a:t>
          </a:r>
          <a:r>
            <a:rPr lang="en-US" sz="1600" b="0" kern="1200" dirty="0" smtClean="0"/>
            <a:t>use to supplement health data</a:t>
          </a:r>
          <a:endParaRPr lang="en-US" sz="1600" b="0" kern="1200" dirty="0"/>
        </a:p>
      </dsp:txBody>
      <dsp:txXfrm>
        <a:off x="2311051" y="1138203"/>
        <a:ext cx="2025416" cy="2591280"/>
      </dsp:txXfrm>
    </dsp:sp>
    <dsp:sp modelId="{02EB265A-633B-49DB-8DA2-9742ABFD5776}">
      <dsp:nvSpPr>
        <dsp:cNvPr id="0" name=""/>
        <dsp:cNvSpPr/>
      </dsp:nvSpPr>
      <dsp:spPr>
        <a:xfrm>
          <a:off x="4620026" y="371708"/>
          <a:ext cx="2025416" cy="766495"/>
        </a:xfrm>
        <a:prstGeom prst="rect">
          <a:avLst/>
        </a:prstGeom>
        <a:solidFill>
          <a:schemeClr val="accent5">
            <a:hueOff val="2118305"/>
            <a:satOff val="49577"/>
            <a:lumOff val="-42160"/>
            <a:alphaOff val="0"/>
          </a:schemeClr>
        </a:solidFill>
        <a:ln w="12700" cap="flat" cmpd="sng" algn="ctr">
          <a:solidFill>
            <a:schemeClr val="accent5">
              <a:hueOff val="2118305"/>
              <a:satOff val="49577"/>
              <a:lumOff val="-421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Promoting Environmental Justice</a:t>
          </a:r>
          <a:endParaRPr lang="en-US" sz="1600" kern="1200" dirty="0"/>
        </a:p>
      </dsp:txBody>
      <dsp:txXfrm>
        <a:off x="4620026" y="371708"/>
        <a:ext cx="2025416" cy="766495"/>
      </dsp:txXfrm>
    </dsp:sp>
    <dsp:sp modelId="{8D27C2F7-154D-4472-A824-FB9507E8E861}">
      <dsp:nvSpPr>
        <dsp:cNvPr id="0" name=""/>
        <dsp:cNvSpPr/>
      </dsp:nvSpPr>
      <dsp:spPr>
        <a:xfrm>
          <a:off x="4620026" y="1138203"/>
          <a:ext cx="2025416" cy="2591280"/>
        </a:xfrm>
        <a:prstGeom prst="rect">
          <a:avLst/>
        </a:prstGeom>
        <a:solidFill>
          <a:schemeClr val="accent5">
            <a:tint val="40000"/>
            <a:alpha val="90000"/>
            <a:hueOff val="2418109"/>
            <a:satOff val="-22602"/>
            <a:lumOff val="-5517"/>
            <a:alphaOff val="0"/>
          </a:schemeClr>
        </a:solidFill>
        <a:ln w="12700" cap="flat" cmpd="sng" algn="ctr">
          <a:solidFill>
            <a:schemeClr val="accent5">
              <a:tint val="40000"/>
              <a:alpha val="90000"/>
              <a:hueOff val="2418109"/>
              <a:satOff val="-22602"/>
              <a:lumOff val="-55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Combination of demographic and environmental indicators</a:t>
          </a:r>
          <a:endParaRPr lang="en-US" sz="1600" kern="1200" dirty="0"/>
        </a:p>
        <a:p>
          <a:pPr marL="171450" lvl="1" indent="-171450" algn="l" defTabSz="711200">
            <a:lnSpc>
              <a:spcPct val="90000"/>
            </a:lnSpc>
            <a:spcBef>
              <a:spcPct val="0"/>
            </a:spcBef>
            <a:spcAft>
              <a:spcPct val="15000"/>
            </a:spcAft>
            <a:buChar char="••"/>
          </a:pPr>
          <a:r>
            <a:rPr lang="en-US" sz="1600" b="1" kern="1200" dirty="0" smtClean="0"/>
            <a:t>EJ Index</a:t>
          </a:r>
          <a:endParaRPr lang="en-US" sz="1600" b="1" kern="1200" dirty="0"/>
        </a:p>
      </dsp:txBody>
      <dsp:txXfrm>
        <a:off x="4620026" y="1138203"/>
        <a:ext cx="2025416" cy="2591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58528-2EC5-4F1A-A3DD-806586B474F9}">
      <dsp:nvSpPr>
        <dsp:cNvPr id="0" name=""/>
        <dsp:cNvSpPr/>
      </dsp:nvSpPr>
      <dsp:spPr>
        <a:xfrm rot="21300000">
          <a:off x="24202" y="1726867"/>
          <a:ext cx="7838295" cy="897603"/>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628F53-DC13-41A9-ABCC-721882C73A94}">
      <dsp:nvSpPr>
        <dsp:cNvPr id="0" name=""/>
        <dsp:cNvSpPr/>
      </dsp:nvSpPr>
      <dsp:spPr>
        <a:xfrm>
          <a:off x="946404" y="217566"/>
          <a:ext cx="2366010" cy="1740535"/>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48C5D-FE86-4767-8E87-3C403A762427}">
      <dsp:nvSpPr>
        <dsp:cNvPr id="0" name=""/>
        <dsp:cNvSpPr/>
      </dsp:nvSpPr>
      <dsp:spPr>
        <a:xfrm>
          <a:off x="4179951" y="0"/>
          <a:ext cx="2523744"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Site-specific grants: neighborhood (</a:t>
          </a:r>
          <a:r>
            <a:rPr lang="en-US" sz="1900" kern="1200" dirty="0" smtClean="0"/>
            <a:t>0.25-0.5 </a:t>
          </a:r>
          <a:r>
            <a:rPr lang="en-US" sz="1900" kern="1200" dirty="0" smtClean="0"/>
            <a:t>mile radius), block group, tract for smaller towns </a:t>
          </a:r>
          <a:endParaRPr lang="en-US" sz="1900" kern="1200" dirty="0"/>
        </a:p>
      </dsp:txBody>
      <dsp:txXfrm>
        <a:off x="4179951" y="0"/>
        <a:ext cx="2523744" cy="1827561"/>
      </dsp:txXfrm>
    </dsp:sp>
    <dsp:sp modelId="{B7CA92C1-6994-4211-BC17-D7F597DA8E63}">
      <dsp:nvSpPr>
        <dsp:cNvPr id="0" name=""/>
        <dsp:cNvSpPr/>
      </dsp:nvSpPr>
      <dsp:spPr>
        <a:xfrm>
          <a:off x="4574286" y="2393235"/>
          <a:ext cx="2366010" cy="1740535"/>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B06B5-759D-4CA8-990F-DD3C3DC925A1}">
      <dsp:nvSpPr>
        <dsp:cNvPr id="0" name=""/>
        <dsp:cNvSpPr/>
      </dsp:nvSpPr>
      <dsp:spPr>
        <a:xfrm>
          <a:off x="1183005" y="2523776"/>
          <a:ext cx="2523744"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Community-Wide grants: </a:t>
          </a:r>
          <a:r>
            <a:rPr lang="en-US" sz="1900" kern="1200" dirty="0" smtClean="0"/>
            <a:t>one or more census tracts, town</a:t>
          </a:r>
          <a:endParaRPr lang="en-US" sz="1900" kern="1200" dirty="0"/>
        </a:p>
      </dsp:txBody>
      <dsp:txXfrm>
        <a:off x="1183005" y="2523776"/>
        <a:ext cx="2523744" cy="18275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C643D-6FE3-4903-9DA9-AB3773390581}">
      <dsp:nvSpPr>
        <dsp:cNvPr id="0" name=""/>
        <dsp:cNvSpPr/>
      </dsp:nvSpPr>
      <dsp:spPr>
        <a:xfrm rot="10800000">
          <a:off x="1793829" y="2166"/>
          <a:ext cx="5244655" cy="18912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95250" rIns="177800" bIns="95250" numCol="1" spcCol="1270" anchor="ctr" anchorCtr="0">
          <a:noAutofit/>
        </a:bodyPr>
        <a:lstStyle/>
        <a:p>
          <a:pPr lvl="0" algn="ctr" defTabSz="1111250" rtl="0">
            <a:lnSpc>
              <a:spcPct val="90000"/>
            </a:lnSpc>
            <a:spcBef>
              <a:spcPct val="0"/>
            </a:spcBef>
            <a:spcAft>
              <a:spcPct val="35000"/>
            </a:spcAft>
          </a:pPr>
          <a:r>
            <a:rPr lang="en-US" sz="2500" kern="1200" dirty="0" smtClean="0"/>
            <a:t>Community Wide Assessment Grant, Middletown, CT (population 40,000)</a:t>
          </a:r>
          <a:endParaRPr lang="en-US" sz="2500" kern="1200" dirty="0"/>
        </a:p>
      </dsp:txBody>
      <dsp:txXfrm rot="10800000">
        <a:off x="2266636" y="2166"/>
        <a:ext cx="4771848" cy="1891229"/>
      </dsp:txXfrm>
    </dsp:sp>
    <dsp:sp modelId="{D81BEF12-76AA-44B5-AAAF-587DE64ED9BB}">
      <dsp:nvSpPr>
        <dsp:cNvPr id="0" name=""/>
        <dsp:cNvSpPr/>
      </dsp:nvSpPr>
      <dsp:spPr>
        <a:xfrm>
          <a:off x="848214" y="2166"/>
          <a:ext cx="1891229" cy="18912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11AF91-E229-4799-8CBC-DFEB7CA9BB61}">
      <dsp:nvSpPr>
        <dsp:cNvPr id="0" name=""/>
        <dsp:cNvSpPr/>
      </dsp:nvSpPr>
      <dsp:spPr>
        <a:xfrm rot="10800000">
          <a:off x="1793829" y="2457942"/>
          <a:ext cx="5244655" cy="189122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3980" tIns="95250" rIns="177800" bIns="95250" numCol="1" spcCol="1270" anchor="ctr" anchorCtr="0">
          <a:noAutofit/>
        </a:bodyPr>
        <a:lstStyle/>
        <a:p>
          <a:pPr lvl="0" algn="ctr" defTabSz="1111250" rtl="0">
            <a:lnSpc>
              <a:spcPct val="90000"/>
            </a:lnSpc>
            <a:spcBef>
              <a:spcPct val="0"/>
            </a:spcBef>
            <a:spcAft>
              <a:spcPct val="35000"/>
            </a:spcAft>
          </a:pPr>
          <a:r>
            <a:rPr lang="en-US" sz="2500" kern="1200" dirty="0" smtClean="0"/>
            <a:t>Cleanup Grant, Former </a:t>
          </a:r>
          <a:r>
            <a:rPr lang="en-US" sz="2500" kern="1200" dirty="0" smtClean="0"/>
            <a:t>Allied Leather Site, 56 Commercial Street, Boscawen, NH (population 4,000)</a:t>
          </a:r>
          <a:endParaRPr lang="en-US" sz="2500" kern="1200" dirty="0"/>
        </a:p>
      </dsp:txBody>
      <dsp:txXfrm rot="10800000">
        <a:off x="2266636" y="2457942"/>
        <a:ext cx="4771848" cy="1891229"/>
      </dsp:txXfrm>
    </dsp:sp>
    <dsp:sp modelId="{1FDBBF64-650D-489A-B49D-543ACBA79154}">
      <dsp:nvSpPr>
        <dsp:cNvPr id="0" name=""/>
        <dsp:cNvSpPr/>
      </dsp:nvSpPr>
      <dsp:spPr>
        <a:xfrm>
          <a:off x="848214" y="2457942"/>
          <a:ext cx="1891229" cy="18912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197FD-9934-425A-9D06-E39A9A252BC9}">
      <dsp:nvSpPr>
        <dsp:cNvPr id="0" name=""/>
        <dsp:cNvSpPr/>
      </dsp:nvSpPr>
      <dsp:spPr>
        <a:xfrm rot="21300000">
          <a:off x="24202" y="1726867"/>
          <a:ext cx="7838295" cy="897603"/>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12426A-7332-4769-B05F-DFD53B64015E}">
      <dsp:nvSpPr>
        <dsp:cNvPr id="0" name=""/>
        <dsp:cNvSpPr/>
      </dsp:nvSpPr>
      <dsp:spPr>
        <a:xfrm>
          <a:off x="946404" y="217566"/>
          <a:ext cx="2366010" cy="1740535"/>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1DFA07-B4AE-4B59-84F6-DE082A270EF4}">
      <dsp:nvSpPr>
        <dsp:cNvPr id="0" name=""/>
        <dsp:cNvSpPr/>
      </dsp:nvSpPr>
      <dsp:spPr>
        <a:xfrm>
          <a:off x="4179951" y="0"/>
          <a:ext cx="2523744"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Demographics (Sensitive Populations)</a:t>
          </a:r>
          <a:endParaRPr lang="en-US" sz="2600" kern="1200" dirty="0"/>
        </a:p>
      </dsp:txBody>
      <dsp:txXfrm>
        <a:off x="4179951" y="0"/>
        <a:ext cx="2523744" cy="1827561"/>
      </dsp:txXfrm>
    </dsp:sp>
    <dsp:sp modelId="{AA18F401-1939-46D5-A381-06A3B6F9442D}">
      <dsp:nvSpPr>
        <dsp:cNvPr id="0" name=""/>
        <dsp:cNvSpPr/>
      </dsp:nvSpPr>
      <dsp:spPr>
        <a:xfrm>
          <a:off x="4574286" y="2393235"/>
          <a:ext cx="2366010" cy="1740535"/>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91A2CA-22C0-4E32-B6D8-10D5420F68BF}">
      <dsp:nvSpPr>
        <dsp:cNvPr id="0" name=""/>
        <dsp:cNvSpPr/>
      </dsp:nvSpPr>
      <dsp:spPr>
        <a:xfrm>
          <a:off x="1183005" y="2523776"/>
          <a:ext cx="2523744" cy="182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Environmental (Sources of pollution)</a:t>
          </a:r>
          <a:endParaRPr lang="en-US" sz="2600" kern="1200" dirty="0"/>
        </a:p>
      </dsp:txBody>
      <dsp:txXfrm>
        <a:off x="1183005" y="2523776"/>
        <a:ext cx="2523744" cy="182756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2CF96-4FC0-47C2-BA9F-FCA4F3603050}" type="datetimeFigureOut">
              <a:rPr lang="en-US" smtClean="0"/>
              <a:t>10/26/2021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53255-F89E-40B5-9559-4FB55E99DA6C}" type="slidenum">
              <a:rPr lang="en-US" smtClean="0"/>
              <a:t>‹#›</a:t>
            </a:fld>
            <a:endParaRPr lang="en-US"/>
          </a:p>
        </p:txBody>
      </p:sp>
    </p:spTree>
    <p:extLst>
      <p:ext uri="{BB962C8B-B14F-4D97-AF65-F5344CB8AC3E}">
        <p14:creationId xmlns:p14="http://schemas.microsoft.com/office/powerpoint/2010/main" val="52839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3255-F89E-40B5-9559-4FB55E99DA6C}" type="slidenum">
              <a:rPr lang="en-US" smtClean="0"/>
              <a:t>1</a:t>
            </a:fld>
            <a:endParaRPr lang="en-US"/>
          </a:p>
        </p:txBody>
      </p:sp>
    </p:spTree>
    <p:extLst>
      <p:ext uri="{BB962C8B-B14F-4D97-AF65-F5344CB8AC3E}">
        <p14:creationId xmlns:p14="http://schemas.microsoft.com/office/powerpoint/2010/main" val="367974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entire City of Middletown, encompassing 11 census tracts. The first step is to map the priority sites and see where they are located so you can pinpoint the census tracts and block groups of interest. </a:t>
            </a:r>
          </a:p>
          <a:p>
            <a:r>
              <a:rPr lang="en-US" baseline="0" dirty="0" smtClean="0"/>
              <a:t>In this case Middletown chose to focus the grant on their Riverfront Area, so all four sites are close to each other and they are located within two census tracts. So let’s see how we can get data at the town level and the census tract level.</a:t>
            </a:r>
          </a:p>
          <a:p>
            <a:r>
              <a:rPr lang="en-US" baseline="0" dirty="0" smtClean="0"/>
              <a:t>(Navigate to EJSCREEN)</a:t>
            </a:r>
            <a:endParaRPr lang="en-US" dirty="0"/>
          </a:p>
        </p:txBody>
      </p:sp>
      <p:sp>
        <p:nvSpPr>
          <p:cNvPr id="4" name="Slide Number Placeholder 3"/>
          <p:cNvSpPr>
            <a:spLocks noGrp="1"/>
          </p:cNvSpPr>
          <p:nvPr>
            <p:ph type="sldNum" sz="quarter" idx="10"/>
          </p:nvPr>
        </p:nvSpPr>
        <p:spPr/>
        <p:txBody>
          <a:bodyPr/>
          <a:lstStyle/>
          <a:p>
            <a:fld id="{CB453255-F89E-40B5-9559-4FB55E99DA6C}" type="slidenum">
              <a:rPr lang="en-US" smtClean="0"/>
              <a:t>7</a:t>
            </a:fld>
            <a:endParaRPr lang="en-US"/>
          </a:p>
        </p:txBody>
      </p:sp>
    </p:spTree>
    <p:extLst>
      <p:ext uri="{BB962C8B-B14F-4D97-AF65-F5344CB8AC3E}">
        <p14:creationId xmlns:p14="http://schemas.microsoft.com/office/powerpoint/2010/main" val="221017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3255-F89E-40B5-9559-4FB55E99DA6C}" type="slidenum">
              <a:rPr lang="en-US" smtClean="0"/>
              <a:t>10</a:t>
            </a:fld>
            <a:endParaRPr lang="en-US"/>
          </a:p>
        </p:txBody>
      </p:sp>
    </p:spTree>
    <p:extLst>
      <p:ext uri="{BB962C8B-B14F-4D97-AF65-F5344CB8AC3E}">
        <p14:creationId xmlns:p14="http://schemas.microsoft.com/office/powerpoint/2010/main" val="169843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53255-F89E-40B5-9559-4FB55E99DA6C}" type="slidenum">
              <a:rPr lang="en-US" smtClean="0"/>
              <a:t>11</a:t>
            </a:fld>
            <a:endParaRPr lang="en-US"/>
          </a:p>
        </p:txBody>
      </p:sp>
    </p:spTree>
    <p:extLst>
      <p:ext uri="{BB962C8B-B14F-4D97-AF65-F5344CB8AC3E}">
        <p14:creationId xmlns:p14="http://schemas.microsoft.com/office/powerpoint/2010/main" val="4176535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FADA3D-DD97-4EB7-BBC2-350A0705770D}"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8045" y="5808268"/>
            <a:ext cx="1322713" cy="91320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9373" y="6375010"/>
            <a:ext cx="1657350" cy="346465"/>
          </a:xfrm>
          <a:prstGeom prst="rect">
            <a:avLst/>
          </a:prstGeom>
        </p:spPr>
      </p:pic>
    </p:spTree>
    <p:extLst>
      <p:ext uri="{BB962C8B-B14F-4D97-AF65-F5344CB8AC3E}">
        <p14:creationId xmlns:p14="http://schemas.microsoft.com/office/powerpoint/2010/main" val="344420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FADA3D-DD97-4EB7-BBC2-350A0705770D}"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11853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FADA3D-DD97-4EB7-BBC2-350A0705770D}"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345695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7171" y="0"/>
            <a:ext cx="7886700" cy="1325563"/>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628650" y="1501776"/>
            <a:ext cx="78867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FADA3D-DD97-4EB7-BBC2-350A0705770D}"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099" y="5853114"/>
            <a:ext cx="1322713" cy="91320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5949" y="6365680"/>
            <a:ext cx="1657350" cy="346465"/>
          </a:xfrm>
          <a:prstGeom prst="rect">
            <a:avLst/>
          </a:prstGeom>
        </p:spPr>
      </p:pic>
    </p:spTree>
    <p:extLst>
      <p:ext uri="{BB962C8B-B14F-4D97-AF65-F5344CB8AC3E}">
        <p14:creationId xmlns:p14="http://schemas.microsoft.com/office/powerpoint/2010/main" val="399889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FADA3D-DD97-4EB7-BBC2-350A0705770D}" type="datetimeFigureOut">
              <a:rPr lang="en-US" smtClean="0"/>
              <a:t>10/26/2021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101025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FADA3D-DD97-4EB7-BBC2-350A0705770D}"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410860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FADA3D-DD97-4EB7-BBC2-350A0705770D}" type="datetimeFigureOut">
              <a:rPr lang="en-US" smtClean="0"/>
              <a:t>10/26/2021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2955150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FADA3D-DD97-4EB7-BBC2-350A0705770D}" type="datetimeFigureOut">
              <a:rPr lang="en-US" smtClean="0"/>
              <a:t>10/26/2021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17828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ADA3D-DD97-4EB7-BBC2-350A0705770D}" type="datetimeFigureOut">
              <a:rPr lang="en-US" smtClean="0"/>
              <a:t>10/26/2021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231512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FADA3D-DD97-4EB7-BBC2-350A0705770D}"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97784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FADA3D-DD97-4EB7-BBC2-350A0705770D}" type="datetimeFigureOut">
              <a:rPr lang="en-US" smtClean="0"/>
              <a:t>10/26/2021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DB3AC-D6AC-4D80-B23D-9F5500BD6F22}" type="slidenum">
              <a:rPr lang="en-US" smtClean="0"/>
              <a:t>‹#›</a:t>
            </a:fld>
            <a:endParaRPr lang="en-US"/>
          </a:p>
        </p:txBody>
      </p:sp>
    </p:spTree>
    <p:extLst>
      <p:ext uri="{BB962C8B-B14F-4D97-AF65-F5344CB8AC3E}">
        <p14:creationId xmlns:p14="http://schemas.microsoft.com/office/powerpoint/2010/main" val="26105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ADA3D-DD97-4EB7-BBC2-350A0705770D}" type="datetimeFigureOut">
              <a:rPr lang="en-US" smtClean="0"/>
              <a:t>10/26/2021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DB3AC-D6AC-4D80-B23D-9F5500BD6F22}" type="slidenum">
              <a:rPr lang="en-US" smtClean="0"/>
              <a:t>‹#›</a:t>
            </a:fld>
            <a:endParaRPr lang="en-US"/>
          </a:p>
        </p:txBody>
      </p:sp>
    </p:spTree>
    <p:extLst>
      <p:ext uri="{BB962C8B-B14F-4D97-AF65-F5344CB8AC3E}">
        <p14:creationId xmlns:p14="http://schemas.microsoft.com/office/powerpoint/2010/main" val="1514535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EPA%20EJSCREEN%20videos" TargetMode="External"/><Relationship Id="rId2" Type="http://schemas.openxmlformats.org/officeDocument/2006/relationships/hyperlink" Target="https://www.youtube.com/watch?v=e3q0kirGSu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EJSCREEN for MARC Grants</a:t>
            </a:r>
            <a:br>
              <a:rPr lang="en-US" dirty="0" smtClean="0"/>
            </a:br>
            <a:endParaRPr lang="en-US" dirty="0"/>
          </a:p>
        </p:txBody>
      </p:sp>
      <p:sp>
        <p:nvSpPr>
          <p:cNvPr id="3" name="Subtitle 2"/>
          <p:cNvSpPr>
            <a:spLocks noGrp="1"/>
          </p:cNvSpPr>
          <p:nvPr>
            <p:ph type="subTitle" idx="1"/>
          </p:nvPr>
        </p:nvSpPr>
        <p:spPr>
          <a:xfrm>
            <a:off x="1245412" y="3916592"/>
            <a:ext cx="6858000" cy="1655762"/>
          </a:xfrm>
        </p:spPr>
        <p:txBody>
          <a:bodyPr>
            <a:normAutofit fontScale="92500" lnSpcReduction="10000"/>
          </a:bodyPr>
          <a:lstStyle/>
          <a:p>
            <a:r>
              <a:rPr lang="en-US" dirty="0" smtClean="0"/>
              <a:t>Technical </a:t>
            </a:r>
            <a:r>
              <a:rPr lang="en-US" dirty="0"/>
              <a:t>Assistance for Brownfields Program</a:t>
            </a:r>
          </a:p>
          <a:p>
            <a:r>
              <a:rPr lang="en-US" i="1" dirty="0"/>
              <a:t>EPA </a:t>
            </a:r>
            <a:r>
              <a:rPr lang="en-US" i="1" dirty="0" smtClean="0"/>
              <a:t>Region </a:t>
            </a:r>
            <a:r>
              <a:rPr lang="en-US" i="1" dirty="0"/>
              <a:t>1</a:t>
            </a:r>
          </a:p>
          <a:p>
            <a:endParaRPr lang="en-US" i="1" dirty="0"/>
          </a:p>
          <a:p>
            <a:r>
              <a:rPr lang="en-US" i="1" dirty="0"/>
              <a:t>Marisa Chrysochoou, </a:t>
            </a:r>
            <a:r>
              <a:rPr lang="en-US" i="1" dirty="0" smtClean="0"/>
              <a:t>Program Director</a:t>
            </a:r>
            <a:endParaRPr lang="en-US" i="1" dirty="0">
              <a:solidFill>
                <a:schemeClr val="accent3">
                  <a:lumMod val="75000"/>
                </a:schemeClr>
              </a:solidFill>
            </a:endParaRPr>
          </a:p>
          <a:p>
            <a:endParaRPr lang="en-US" dirty="0"/>
          </a:p>
        </p:txBody>
      </p:sp>
      <p:sp>
        <p:nvSpPr>
          <p:cNvPr id="4" name="TextBox 3"/>
          <p:cNvSpPr txBox="1"/>
          <p:nvPr/>
        </p:nvSpPr>
        <p:spPr>
          <a:xfrm>
            <a:off x="1245412" y="6355081"/>
            <a:ext cx="3800212" cy="369332"/>
          </a:xfrm>
          <a:prstGeom prst="rect">
            <a:avLst/>
          </a:prstGeom>
          <a:noFill/>
        </p:spPr>
        <p:txBody>
          <a:bodyPr wrap="square" rtlCol="0">
            <a:spAutoFit/>
          </a:bodyPr>
          <a:lstStyle/>
          <a:p>
            <a:r>
              <a:rPr lang="en-US" dirty="0" smtClean="0"/>
              <a:t>Tab.program.uconn.edu  </a:t>
            </a:r>
            <a:endParaRPr lang="en-US" dirty="0"/>
          </a:p>
        </p:txBody>
      </p:sp>
    </p:spTree>
    <p:extLst>
      <p:ext uri="{BB962C8B-B14F-4D97-AF65-F5344CB8AC3E}">
        <p14:creationId xmlns:p14="http://schemas.microsoft.com/office/powerpoint/2010/main" val="282177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49" y="83147"/>
            <a:ext cx="7886700" cy="1325563"/>
          </a:xfrm>
        </p:spPr>
        <p:txBody>
          <a:bodyPr/>
          <a:lstStyle/>
          <a:p>
            <a:r>
              <a:rPr lang="en-US" dirty="0" smtClean="0"/>
              <a:t>Final Demographics </a:t>
            </a:r>
            <a:r>
              <a:rPr lang="en-US" dirty="0" smtClean="0"/>
              <a:t>Table – Boscawen, </a:t>
            </a:r>
            <a:r>
              <a:rPr lang="en-US" dirty="0" err="1" smtClean="0"/>
              <a:t>Nh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241647"/>
              </p:ext>
            </p:extLst>
          </p:nvPr>
        </p:nvGraphicFramePr>
        <p:xfrm>
          <a:off x="760977" y="1591466"/>
          <a:ext cx="7829673" cy="3070860"/>
        </p:xfrm>
        <a:graphic>
          <a:graphicData uri="http://schemas.openxmlformats.org/drawingml/2006/table">
            <a:tbl>
              <a:tblPr>
                <a:tableStyleId>{7DF18680-E054-41AD-8BC1-D1AEF772440D}</a:tableStyleId>
              </a:tblPr>
              <a:tblGrid>
                <a:gridCol w="2896591">
                  <a:extLst>
                    <a:ext uri="{9D8B030D-6E8A-4147-A177-3AD203B41FA5}">
                      <a16:colId xmlns:a16="http://schemas.microsoft.com/office/drawing/2014/main" val="3972112890"/>
                    </a:ext>
                  </a:extLst>
                </a:gridCol>
                <a:gridCol w="843451">
                  <a:extLst>
                    <a:ext uri="{9D8B030D-6E8A-4147-A177-3AD203B41FA5}">
                      <a16:colId xmlns:a16="http://schemas.microsoft.com/office/drawing/2014/main" val="179567294"/>
                    </a:ext>
                  </a:extLst>
                </a:gridCol>
                <a:gridCol w="843451">
                  <a:extLst>
                    <a:ext uri="{9D8B030D-6E8A-4147-A177-3AD203B41FA5}">
                      <a16:colId xmlns:a16="http://schemas.microsoft.com/office/drawing/2014/main" val="3439006728"/>
                    </a:ext>
                  </a:extLst>
                </a:gridCol>
                <a:gridCol w="993276">
                  <a:extLst>
                    <a:ext uri="{9D8B030D-6E8A-4147-A177-3AD203B41FA5}">
                      <a16:colId xmlns:a16="http://schemas.microsoft.com/office/drawing/2014/main" val="1160067453"/>
                    </a:ext>
                  </a:extLst>
                </a:gridCol>
                <a:gridCol w="771314">
                  <a:extLst>
                    <a:ext uri="{9D8B030D-6E8A-4147-A177-3AD203B41FA5}">
                      <a16:colId xmlns:a16="http://schemas.microsoft.com/office/drawing/2014/main" val="2941347016"/>
                    </a:ext>
                  </a:extLst>
                </a:gridCol>
                <a:gridCol w="807557">
                  <a:extLst>
                    <a:ext uri="{9D8B030D-6E8A-4147-A177-3AD203B41FA5}">
                      <a16:colId xmlns:a16="http://schemas.microsoft.com/office/drawing/2014/main" val="2563855733"/>
                    </a:ext>
                  </a:extLst>
                </a:gridCol>
                <a:gridCol w="674033">
                  <a:extLst>
                    <a:ext uri="{9D8B030D-6E8A-4147-A177-3AD203B41FA5}">
                      <a16:colId xmlns:a16="http://schemas.microsoft.com/office/drawing/2014/main" val="484709893"/>
                    </a:ext>
                  </a:extLst>
                </a:gridCol>
              </a:tblGrid>
              <a:tr h="182880">
                <a:tc>
                  <a:txBody>
                    <a:bodyPr/>
                    <a:lstStyle/>
                    <a:p>
                      <a:pPr algn="ctr" fontAlgn="b"/>
                      <a:endParaRPr lang="en-US" sz="1800" b="0" i="0" u="none" strike="noStrike">
                        <a:solidFill>
                          <a:schemeClr val="bg1"/>
                        </a:solidFill>
                        <a:effectLst/>
                        <a:latin typeface="+mn-lt"/>
                      </a:endParaRPr>
                    </a:p>
                  </a:txBody>
                  <a:tcPr marL="7620" marR="7620" marT="7620" marB="0" anchor="b">
                    <a:solidFill>
                      <a:srgbClr val="000E2F"/>
                    </a:solidFill>
                  </a:tcPr>
                </a:tc>
                <a:tc>
                  <a:txBody>
                    <a:bodyPr/>
                    <a:lstStyle/>
                    <a:p>
                      <a:pPr algn="ctr" fontAlgn="b"/>
                      <a:r>
                        <a:rPr lang="en-US" sz="1800" b="1" i="0" u="none" strike="noStrike" dirty="0" smtClean="0">
                          <a:solidFill>
                            <a:schemeClr val="bg1"/>
                          </a:solidFill>
                          <a:effectLst/>
                          <a:latin typeface="+mn-lt"/>
                        </a:rPr>
                        <a:t>0.5 mile radius</a:t>
                      </a:r>
                      <a:endParaRPr lang="en-US" sz="1800" b="1" i="0" u="none" strike="noStrike" dirty="0">
                        <a:solidFill>
                          <a:schemeClr val="bg1"/>
                        </a:solidFill>
                        <a:effectLst/>
                        <a:latin typeface="+mn-lt"/>
                      </a:endParaRPr>
                    </a:p>
                  </a:txBody>
                  <a:tcPr marL="7620" marR="7620" marT="7620" marB="0" anchor="b">
                    <a:solidFill>
                      <a:srgbClr val="000E2F"/>
                    </a:solidFill>
                  </a:tcPr>
                </a:tc>
                <a:tc>
                  <a:txBody>
                    <a:bodyPr/>
                    <a:lstStyle/>
                    <a:p>
                      <a:pPr algn="ctr" fontAlgn="b"/>
                      <a:r>
                        <a:rPr lang="en-US" sz="1800" b="1" i="0" u="none" strike="noStrike" dirty="0" smtClean="0">
                          <a:solidFill>
                            <a:schemeClr val="bg1"/>
                          </a:solidFill>
                          <a:effectLst/>
                          <a:latin typeface="+mn-lt"/>
                        </a:rPr>
                        <a:t>Block Group</a:t>
                      </a:r>
                      <a:endParaRPr lang="en-US" sz="1800" b="1" i="0" u="none" strike="noStrike" dirty="0">
                        <a:solidFill>
                          <a:schemeClr val="bg1"/>
                        </a:solidFill>
                        <a:effectLst/>
                        <a:latin typeface="+mn-lt"/>
                      </a:endParaRPr>
                    </a:p>
                  </a:txBody>
                  <a:tcPr marL="7620" marR="7620" marT="7620" marB="0" anchor="b">
                    <a:solidFill>
                      <a:srgbClr val="000E2F"/>
                    </a:solidFill>
                  </a:tcPr>
                </a:tc>
                <a:tc>
                  <a:txBody>
                    <a:bodyPr/>
                    <a:lstStyle/>
                    <a:p>
                      <a:pPr algn="ctr" fontAlgn="b"/>
                      <a:r>
                        <a:rPr lang="en-US" sz="1800" b="1" u="none" strike="noStrike" dirty="0" smtClean="0">
                          <a:solidFill>
                            <a:schemeClr val="bg1"/>
                          </a:solidFill>
                          <a:effectLst/>
                        </a:rPr>
                        <a:t>Census Tract/ Town</a:t>
                      </a:r>
                      <a:endParaRPr lang="en-US" sz="1800" b="1" i="0" u="none" strike="noStrike" dirty="0">
                        <a:solidFill>
                          <a:schemeClr val="bg1"/>
                        </a:solidFill>
                        <a:effectLst/>
                        <a:latin typeface="+mn-lt"/>
                      </a:endParaRPr>
                    </a:p>
                  </a:txBody>
                  <a:tcPr marL="7620" marR="7620" marT="7620" marB="0" anchor="b">
                    <a:solidFill>
                      <a:srgbClr val="000E2F"/>
                    </a:solidFill>
                  </a:tcPr>
                </a:tc>
                <a:tc>
                  <a:txBody>
                    <a:bodyPr/>
                    <a:lstStyle/>
                    <a:p>
                      <a:pPr algn="ctr" fontAlgn="b"/>
                      <a:r>
                        <a:rPr lang="en-US" sz="1800" b="1" u="none" strike="noStrike" dirty="0">
                          <a:solidFill>
                            <a:schemeClr val="bg1"/>
                          </a:solidFill>
                          <a:effectLst/>
                        </a:rPr>
                        <a:t>State </a:t>
                      </a:r>
                      <a:endParaRPr lang="en-US" sz="1800" b="1" u="none" strike="noStrike" dirty="0" smtClean="0">
                        <a:solidFill>
                          <a:schemeClr val="bg1"/>
                        </a:solidFill>
                        <a:effectLst/>
                      </a:endParaRPr>
                    </a:p>
                  </a:txBody>
                  <a:tcPr marL="7620" marR="7620" marT="7620" marB="0" anchor="b">
                    <a:solidFill>
                      <a:srgbClr val="000E2F"/>
                    </a:solidFill>
                  </a:tcPr>
                </a:tc>
                <a:tc>
                  <a:txBody>
                    <a:bodyPr/>
                    <a:lstStyle/>
                    <a:p>
                      <a:pPr algn="ctr" fontAlgn="b"/>
                      <a:r>
                        <a:rPr lang="en-US" sz="1800" b="1" u="none" strike="noStrike" dirty="0">
                          <a:solidFill>
                            <a:schemeClr val="bg1"/>
                          </a:solidFill>
                          <a:effectLst/>
                        </a:rPr>
                        <a:t>EPA </a:t>
                      </a:r>
                      <a:r>
                        <a:rPr lang="en-US" sz="1800" b="1" u="none" strike="noStrike" dirty="0" smtClean="0">
                          <a:solidFill>
                            <a:schemeClr val="bg1"/>
                          </a:solidFill>
                          <a:effectLst/>
                        </a:rPr>
                        <a:t>Region</a:t>
                      </a:r>
                      <a:endParaRPr lang="en-US" sz="1800" b="1" i="0" u="none" strike="noStrike" dirty="0">
                        <a:solidFill>
                          <a:schemeClr val="bg1"/>
                        </a:solidFill>
                        <a:effectLst/>
                        <a:latin typeface="+mn-lt"/>
                      </a:endParaRPr>
                    </a:p>
                  </a:txBody>
                  <a:tcPr marL="7620" marR="7620" marT="7620" marB="0" anchor="b">
                    <a:solidFill>
                      <a:srgbClr val="000E2F"/>
                    </a:solidFill>
                  </a:tcPr>
                </a:tc>
                <a:tc>
                  <a:txBody>
                    <a:bodyPr/>
                    <a:lstStyle/>
                    <a:p>
                      <a:pPr algn="ctr" fontAlgn="b"/>
                      <a:r>
                        <a:rPr lang="en-US" sz="1800" b="1" u="none" strike="noStrike" dirty="0" smtClean="0">
                          <a:solidFill>
                            <a:schemeClr val="bg1"/>
                          </a:solidFill>
                          <a:effectLst/>
                        </a:rPr>
                        <a:t>USA</a:t>
                      </a:r>
                      <a:endParaRPr lang="en-US" sz="1800" b="1" i="0" u="none" strike="noStrike" dirty="0">
                        <a:solidFill>
                          <a:schemeClr val="bg1"/>
                        </a:solidFill>
                        <a:effectLst/>
                        <a:latin typeface="+mn-lt"/>
                      </a:endParaRPr>
                    </a:p>
                  </a:txBody>
                  <a:tcPr marL="7620" marR="7620" marT="7620" marB="0" anchor="b">
                    <a:solidFill>
                      <a:srgbClr val="000E2F"/>
                    </a:solidFill>
                  </a:tcPr>
                </a:tc>
                <a:extLst>
                  <a:ext uri="{0D108BD9-81ED-4DB2-BD59-A6C34878D82A}">
                    <a16:rowId xmlns:a16="http://schemas.microsoft.com/office/drawing/2014/main" val="2928192014"/>
                  </a:ext>
                </a:extLst>
              </a:tr>
              <a:tr h="182880">
                <a:tc>
                  <a:txBody>
                    <a:bodyPr/>
                    <a:lstStyle/>
                    <a:p>
                      <a:pPr algn="l" fontAlgn="b"/>
                      <a:r>
                        <a:rPr lang="en-US" sz="1800" u="none" strike="noStrike" dirty="0">
                          <a:effectLst/>
                        </a:rPr>
                        <a:t>People of Color Population</a:t>
                      </a:r>
                      <a:endParaRPr lang="en-US" sz="1800" b="0" i="0" u="none" strike="noStrike" dirty="0">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smtClean="0">
                          <a:solidFill>
                            <a:srgbClr val="000000"/>
                          </a:solidFill>
                          <a:effectLst/>
                          <a:latin typeface="+mn-lt"/>
                        </a:rPr>
                        <a:t>4%</a:t>
                      </a:r>
                      <a:endParaRPr lang="en-US" sz="1800" b="0" i="0" u="none" strike="noStrike" dirty="0">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smtClean="0">
                          <a:solidFill>
                            <a:srgbClr val="000000"/>
                          </a:solidFill>
                          <a:effectLst/>
                          <a:latin typeface="+mn-lt"/>
                        </a:rPr>
                        <a:t>3%</a:t>
                      </a:r>
                      <a:endParaRPr lang="en-US" sz="1800" b="0" i="0" u="none" strike="noStrike" dirty="0">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mn-lt"/>
                        </a:rPr>
                        <a:t>3%</a:t>
                      </a:r>
                    </a:p>
                  </a:txBody>
                  <a:tcPr marL="7620" marR="7620" marT="7620" marB="0" anchor="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mn-lt"/>
                        </a:rPr>
                        <a:t>10%</a:t>
                      </a:r>
                    </a:p>
                  </a:txBody>
                  <a:tcPr marL="7620" marR="7620" marT="7620" marB="0" anchor="b">
                    <a:solidFill>
                      <a:schemeClr val="accent5">
                        <a:lumMod val="20000"/>
                        <a:lumOff val="80000"/>
                      </a:schemeClr>
                    </a:solidFill>
                  </a:tcPr>
                </a:tc>
                <a:tc>
                  <a:txBody>
                    <a:bodyPr/>
                    <a:lstStyle/>
                    <a:p>
                      <a:pPr algn="ctr" fontAlgn="b"/>
                      <a:r>
                        <a:rPr lang="en-US" sz="1800" u="none" strike="noStrike">
                          <a:effectLst/>
                        </a:rPr>
                        <a:t>24%</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ctr" fontAlgn="b"/>
                      <a:r>
                        <a:rPr lang="en-US" sz="1800" u="none" strike="noStrike">
                          <a:effectLst/>
                        </a:rPr>
                        <a:t>39%</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extLst>
                  <a:ext uri="{0D108BD9-81ED-4DB2-BD59-A6C34878D82A}">
                    <a16:rowId xmlns:a16="http://schemas.microsoft.com/office/drawing/2014/main" val="471495165"/>
                  </a:ext>
                </a:extLst>
              </a:tr>
              <a:tr h="182880">
                <a:tc>
                  <a:txBody>
                    <a:bodyPr/>
                    <a:lstStyle/>
                    <a:p>
                      <a:pPr algn="l" fontAlgn="b"/>
                      <a:r>
                        <a:rPr lang="en-US" sz="1800" u="none" strike="noStrike">
                          <a:effectLst/>
                        </a:rPr>
                        <a:t>Low Income Population</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smtClean="0">
                          <a:solidFill>
                            <a:srgbClr val="000000"/>
                          </a:solidFill>
                          <a:effectLst/>
                          <a:latin typeface="+mn-lt"/>
                        </a:rPr>
                        <a:t>32%</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r" fontAlgn="b"/>
                      <a:r>
                        <a:rPr lang="en-US" sz="1800" b="0" i="0" u="none" strike="noStrike" dirty="0" smtClean="0">
                          <a:solidFill>
                            <a:srgbClr val="000000"/>
                          </a:solidFill>
                          <a:effectLst/>
                          <a:latin typeface="+mn-lt"/>
                        </a:rPr>
                        <a:t>36%</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r" fontAlgn="b"/>
                      <a:r>
                        <a:rPr lang="en-US" sz="1800" b="0" i="0" u="none" strike="noStrike" dirty="0">
                          <a:solidFill>
                            <a:srgbClr val="000000"/>
                          </a:solidFill>
                          <a:effectLst/>
                          <a:latin typeface="+mn-lt"/>
                        </a:rPr>
                        <a:t>24%</a:t>
                      </a:r>
                    </a:p>
                  </a:txBody>
                  <a:tcPr marL="7620" marR="7620" marT="7620" marB="0" anchor="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mn-lt"/>
                        </a:rPr>
                        <a:t>20%</a:t>
                      </a:r>
                    </a:p>
                  </a:txBody>
                  <a:tcPr marL="7620" marR="7620" marT="7620" marB="0" anchor="b">
                    <a:solidFill>
                      <a:schemeClr val="accent5">
                        <a:lumMod val="20000"/>
                        <a:lumOff val="80000"/>
                      </a:schemeClr>
                    </a:solidFill>
                  </a:tcPr>
                </a:tc>
                <a:tc>
                  <a:txBody>
                    <a:bodyPr/>
                    <a:lstStyle/>
                    <a:p>
                      <a:pPr algn="ctr" fontAlgn="b"/>
                      <a:r>
                        <a:rPr lang="en-US" sz="1800" u="none" strike="noStrike" dirty="0">
                          <a:effectLst/>
                        </a:rPr>
                        <a:t>24%</a:t>
                      </a:r>
                      <a:endParaRPr lang="en-US" sz="1800" b="0" i="0" u="none" strike="noStrike" dirty="0">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ctr" fontAlgn="b"/>
                      <a:r>
                        <a:rPr lang="en-US" sz="1800" u="none" strike="noStrike">
                          <a:effectLst/>
                        </a:rPr>
                        <a:t>33%</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extLst>
                  <a:ext uri="{0D108BD9-81ED-4DB2-BD59-A6C34878D82A}">
                    <a16:rowId xmlns:a16="http://schemas.microsoft.com/office/drawing/2014/main" val="2697308758"/>
                  </a:ext>
                </a:extLst>
              </a:tr>
              <a:tr h="182880">
                <a:tc>
                  <a:txBody>
                    <a:bodyPr/>
                    <a:lstStyle/>
                    <a:p>
                      <a:pPr algn="l" fontAlgn="b"/>
                      <a:r>
                        <a:rPr lang="en-US" sz="1800" u="none" strike="noStrike">
                          <a:effectLst/>
                        </a:rPr>
                        <a:t>Linguistically Isolated Population</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smtClean="0">
                          <a:solidFill>
                            <a:srgbClr val="000000"/>
                          </a:solidFill>
                          <a:effectLst/>
                          <a:latin typeface="+mn-lt"/>
                        </a:rPr>
                        <a:t>0%</a:t>
                      </a:r>
                      <a:endParaRPr lang="en-US" sz="1800" b="0" i="0" u="none" strike="noStrike" dirty="0">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mn-lt"/>
                        </a:rPr>
                        <a:t>0%</a:t>
                      </a:r>
                    </a:p>
                  </a:txBody>
                  <a:tcPr marL="7620" marR="7620" marT="7620" marB="0" anchor="b">
                    <a:solidFill>
                      <a:schemeClr val="accent5">
                        <a:lumMod val="20000"/>
                        <a:lumOff val="80000"/>
                      </a:schemeClr>
                    </a:solidFill>
                  </a:tcPr>
                </a:tc>
                <a:tc>
                  <a:txBody>
                    <a:bodyPr/>
                    <a:lstStyle/>
                    <a:p>
                      <a:pPr algn="r" fontAlgn="b"/>
                      <a:r>
                        <a:rPr lang="en-US" sz="1800" b="0" i="0" u="none" strike="noStrike">
                          <a:solidFill>
                            <a:srgbClr val="000000"/>
                          </a:solidFill>
                          <a:effectLst/>
                          <a:latin typeface="+mn-lt"/>
                        </a:rPr>
                        <a:t>1%</a:t>
                      </a:r>
                    </a:p>
                  </a:txBody>
                  <a:tcPr marL="7620" marR="7620" marT="7620" marB="0" anchor="b">
                    <a:solidFill>
                      <a:schemeClr val="accent5">
                        <a:lumMod val="20000"/>
                        <a:lumOff val="80000"/>
                      </a:schemeClr>
                    </a:solidFill>
                  </a:tcPr>
                </a:tc>
                <a:tc>
                  <a:txBody>
                    <a:bodyPr/>
                    <a:lstStyle/>
                    <a:p>
                      <a:pPr algn="ctr" fontAlgn="b"/>
                      <a:r>
                        <a:rPr lang="en-US" sz="1800" u="none" strike="noStrike">
                          <a:effectLst/>
                        </a:rPr>
                        <a:t>5%</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ctr" fontAlgn="b"/>
                      <a:r>
                        <a:rPr lang="en-US" sz="1800" u="none" strike="noStrike">
                          <a:effectLst/>
                        </a:rPr>
                        <a:t>4%</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extLst>
                  <a:ext uri="{0D108BD9-81ED-4DB2-BD59-A6C34878D82A}">
                    <a16:rowId xmlns:a16="http://schemas.microsoft.com/office/drawing/2014/main" val="1015390100"/>
                  </a:ext>
                </a:extLst>
              </a:tr>
              <a:tr h="182880">
                <a:tc>
                  <a:txBody>
                    <a:bodyPr/>
                    <a:lstStyle/>
                    <a:p>
                      <a:pPr algn="l" fontAlgn="b"/>
                      <a:r>
                        <a:rPr lang="en-US" sz="1800" u="none" strike="noStrike">
                          <a:effectLst/>
                        </a:rPr>
                        <a:t>Population with Less Than High School Education</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smtClean="0">
                          <a:solidFill>
                            <a:srgbClr val="000000"/>
                          </a:solidFill>
                          <a:effectLst/>
                          <a:latin typeface="+mn-lt"/>
                        </a:rPr>
                        <a:t>10%</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r" fontAlgn="b"/>
                      <a:r>
                        <a:rPr lang="en-US" sz="1800" b="0" i="0" u="none" strike="noStrike" dirty="0" smtClean="0">
                          <a:solidFill>
                            <a:srgbClr val="000000"/>
                          </a:solidFill>
                          <a:effectLst/>
                          <a:latin typeface="+mn-lt"/>
                        </a:rPr>
                        <a:t>10%</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r" fontAlgn="b"/>
                      <a:r>
                        <a:rPr lang="en-US" sz="1800" b="0" i="0" u="none" strike="noStrike" dirty="0">
                          <a:solidFill>
                            <a:srgbClr val="000000"/>
                          </a:solidFill>
                          <a:effectLst/>
                          <a:latin typeface="+mn-lt"/>
                        </a:rPr>
                        <a:t>11%</a:t>
                      </a:r>
                    </a:p>
                  </a:txBody>
                  <a:tcPr marL="7620" marR="7620" marT="7620" marB="0" anchor="b">
                    <a:solidFill>
                      <a:schemeClr val="accent5">
                        <a:lumMod val="20000"/>
                        <a:lumOff val="80000"/>
                      </a:schemeClr>
                    </a:solidFill>
                  </a:tcPr>
                </a:tc>
                <a:tc>
                  <a:txBody>
                    <a:bodyPr/>
                    <a:lstStyle/>
                    <a:p>
                      <a:pPr algn="r" fontAlgn="b"/>
                      <a:r>
                        <a:rPr lang="en-US" sz="1800" b="0" i="0" u="none" strike="noStrike">
                          <a:solidFill>
                            <a:srgbClr val="000000"/>
                          </a:solidFill>
                          <a:effectLst/>
                          <a:latin typeface="+mn-lt"/>
                        </a:rPr>
                        <a:t>7%</a:t>
                      </a:r>
                    </a:p>
                  </a:txBody>
                  <a:tcPr marL="7620" marR="7620" marT="7620" marB="0" anchor="b">
                    <a:solidFill>
                      <a:schemeClr val="accent5">
                        <a:lumMod val="20000"/>
                        <a:lumOff val="80000"/>
                      </a:schemeClr>
                    </a:solidFill>
                  </a:tcPr>
                </a:tc>
                <a:tc>
                  <a:txBody>
                    <a:bodyPr/>
                    <a:lstStyle/>
                    <a:p>
                      <a:pPr algn="ctr" fontAlgn="b"/>
                      <a:r>
                        <a:rPr lang="en-US" sz="1800" u="none" strike="noStrike">
                          <a:effectLst/>
                        </a:rPr>
                        <a:t>9%</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ctr" fontAlgn="b"/>
                      <a:r>
                        <a:rPr lang="en-US" sz="1800" u="none" strike="noStrike">
                          <a:effectLst/>
                        </a:rPr>
                        <a:t>13%</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extLst>
                  <a:ext uri="{0D108BD9-81ED-4DB2-BD59-A6C34878D82A}">
                    <a16:rowId xmlns:a16="http://schemas.microsoft.com/office/drawing/2014/main" val="76484320"/>
                  </a:ext>
                </a:extLst>
              </a:tr>
              <a:tr h="182880">
                <a:tc>
                  <a:txBody>
                    <a:bodyPr/>
                    <a:lstStyle/>
                    <a:p>
                      <a:pPr algn="l" fontAlgn="b"/>
                      <a:r>
                        <a:rPr lang="en-US" sz="1800" u="none" strike="noStrike" dirty="0">
                          <a:effectLst/>
                        </a:rPr>
                        <a:t>Population under Age 5</a:t>
                      </a:r>
                      <a:endParaRPr lang="en-US" sz="1800" b="0" i="0" u="none" strike="noStrike" dirty="0">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smtClean="0">
                          <a:solidFill>
                            <a:srgbClr val="000000"/>
                          </a:solidFill>
                          <a:effectLst/>
                          <a:latin typeface="+mn-lt"/>
                        </a:rPr>
                        <a:t>8%</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r" fontAlgn="b"/>
                      <a:r>
                        <a:rPr lang="en-US" sz="1800" b="0" i="0" u="none" strike="noStrike" dirty="0" smtClean="0">
                          <a:solidFill>
                            <a:srgbClr val="000000"/>
                          </a:solidFill>
                          <a:effectLst/>
                          <a:latin typeface="+mn-lt"/>
                        </a:rPr>
                        <a:t>9%</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r" fontAlgn="b"/>
                      <a:r>
                        <a:rPr lang="en-US" sz="1800" b="0" i="0" u="none" strike="noStrike" dirty="0">
                          <a:solidFill>
                            <a:srgbClr val="000000"/>
                          </a:solidFill>
                          <a:effectLst/>
                          <a:latin typeface="+mn-lt"/>
                        </a:rPr>
                        <a:t>5%</a:t>
                      </a:r>
                    </a:p>
                  </a:txBody>
                  <a:tcPr marL="7620" marR="7620" marT="7620" marB="0" anchor="b">
                    <a:solidFill>
                      <a:schemeClr val="accent5">
                        <a:lumMod val="20000"/>
                        <a:lumOff val="80000"/>
                      </a:schemeClr>
                    </a:solidFill>
                  </a:tcPr>
                </a:tc>
                <a:tc>
                  <a:txBody>
                    <a:bodyPr/>
                    <a:lstStyle/>
                    <a:p>
                      <a:pPr algn="r" fontAlgn="b"/>
                      <a:r>
                        <a:rPr lang="en-US" sz="1800" b="0" i="0" u="none" strike="noStrike">
                          <a:solidFill>
                            <a:srgbClr val="000000"/>
                          </a:solidFill>
                          <a:effectLst/>
                          <a:latin typeface="+mn-lt"/>
                        </a:rPr>
                        <a:t>5%</a:t>
                      </a:r>
                    </a:p>
                  </a:txBody>
                  <a:tcPr marL="7620" marR="7620" marT="7620" marB="0" anchor="b">
                    <a:solidFill>
                      <a:schemeClr val="accent5">
                        <a:lumMod val="20000"/>
                        <a:lumOff val="80000"/>
                      </a:schemeClr>
                    </a:solidFill>
                  </a:tcPr>
                </a:tc>
                <a:tc>
                  <a:txBody>
                    <a:bodyPr/>
                    <a:lstStyle/>
                    <a:p>
                      <a:pPr algn="ctr" fontAlgn="b"/>
                      <a:r>
                        <a:rPr lang="en-US" sz="1800" u="none" strike="noStrike">
                          <a:effectLst/>
                        </a:rPr>
                        <a:t>5%</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ctr" fontAlgn="b"/>
                      <a:r>
                        <a:rPr lang="en-US" sz="1800" u="none" strike="noStrike">
                          <a:effectLst/>
                        </a:rPr>
                        <a:t>6%</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extLst>
                  <a:ext uri="{0D108BD9-81ED-4DB2-BD59-A6C34878D82A}">
                    <a16:rowId xmlns:a16="http://schemas.microsoft.com/office/drawing/2014/main" val="2959590880"/>
                  </a:ext>
                </a:extLst>
              </a:tr>
              <a:tr h="182880">
                <a:tc>
                  <a:txBody>
                    <a:bodyPr/>
                    <a:lstStyle/>
                    <a:p>
                      <a:pPr algn="l" fontAlgn="b"/>
                      <a:r>
                        <a:rPr lang="en-US" sz="1800" u="none" strike="noStrike" dirty="0">
                          <a:effectLst/>
                        </a:rPr>
                        <a:t>Population over Age 64</a:t>
                      </a:r>
                      <a:endParaRPr lang="en-US" sz="1800" b="0" i="0" u="none" strike="noStrike" dirty="0">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r" fontAlgn="b"/>
                      <a:r>
                        <a:rPr lang="en-US" sz="1800" b="0" i="0" u="none" strike="noStrike" dirty="0" smtClean="0">
                          <a:solidFill>
                            <a:srgbClr val="000000"/>
                          </a:solidFill>
                          <a:effectLst/>
                          <a:latin typeface="+mn-lt"/>
                        </a:rPr>
                        <a:t>16%</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r" fontAlgn="b"/>
                      <a:r>
                        <a:rPr lang="en-US" sz="1800" b="0" i="0" u="none" strike="noStrike" dirty="0" smtClean="0">
                          <a:solidFill>
                            <a:srgbClr val="000000"/>
                          </a:solidFill>
                          <a:effectLst/>
                          <a:latin typeface="+mn-lt"/>
                        </a:rPr>
                        <a:t>18%</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r" fontAlgn="b"/>
                      <a:r>
                        <a:rPr lang="en-US" sz="1800" b="0" i="0" u="none" strike="noStrike" dirty="0">
                          <a:solidFill>
                            <a:srgbClr val="000000"/>
                          </a:solidFill>
                          <a:effectLst/>
                          <a:latin typeface="+mn-lt"/>
                        </a:rPr>
                        <a:t>22%</a:t>
                      </a:r>
                    </a:p>
                  </a:txBody>
                  <a:tcPr marL="7620" marR="7620" marT="7620" marB="0" anchor="b">
                    <a:solidFill>
                      <a:schemeClr val="accent5">
                        <a:lumMod val="20000"/>
                        <a:lumOff val="80000"/>
                      </a:schemeClr>
                    </a:solidFill>
                  </a:tcPr>
                </a:tc>
                <a:tc>
                  <a:txBody>
                    <a:bodyPr/>
                    <a:lstStyle/>
                    <a:p>
                      <a:pPr algn="r" fontAlgn="b"/>
                      <a:r>
                        <a:rPr lang="en-US" sz="1800" b="0" i="0" u="none" strike="noStrike" dirty="0">
                          <a:solidFill>
                            <a:srgbClr val="000000"/>
                          </a:solidFill>
                          <a:effectLst/>
                          <a:latin typeface="+mn-lt"/>
                        </a:rPr>
                        <a:t>17%</a:t>
                      </a:r>
                    </a:p>
                  </a:txBody>
                  <a:tcPr marL="7620" marR="7620" marT="7620" marB="0" anchor="b">
                    <a:solidFill>
                      <a:schemeClr val="accent5">
                        <a:lumMod val="20000"/>
                        <a:lumOff val="80000"/>
                      </a:schemeClr>
                    </a:solidFill>
                  </a:tcPr>
                </a:tc>
                <a:tc>
                  <a:txBody>
                    <a:bodyPr/>
                    <a:lstStyle/>
                    <a:p>
                      <a:pPr algn="ctr" fontAlgn="b"/>
                      <a:r>
                        <a:rPr lang="en-US" sz="1800" u="none" strike="noStrike">
                          <a:effectLst/>
                        </a:rPr>
                        <a:t>17%</a:t>
                      </a:r>
                      <a:endParaRPr lang="en-US" sz="1800" b="0" i="0" u="none" strike="noStrike">
                        <a:solidFill>
                          <a:srgbClr val="000000"/>
                        </a:solidFill>
                        <a:effectLst/>
                        <a:latin typeface="+mn-lt"/>
                      </a:endParaRPr>
                    </a:p>
                  </a:txBody>
                  <a:tcPr marL="7620" marR="7620" marT="7620" marB="0" anchor="b">
                    <a:solidFill>
                      <a:schemeClr val="accent5">
                        <a:lumMod val="20000"/>
                        <a:lumOff val="80000"/>
                      </a:schemeClr>
                    </a:solidFill>
                  </a:tcPr>
                </a:tc>
                <a:tc>
                  <a:txBody>
                    <a:bodyPr/>
                    <a:lstStyle/>
                    <a:p>
                      <a:pPr algn="ctr" fontAlgn="b"/>
                      <a:r>
                        <a:rPr lang="en-US" sz="1800" u="none" strike="noStrike" dirty="0">
                          <a:effectLst/>
                        </a:rPr>
                        <a:t>15%</a:t>
                      </a:r>
                      <a:endParaRPr lang="en-US" sz="1800" b="0" i="0" u="none" strike="noStrike" dirty="0">
                        <a:solidFill>
                          <a:srgbClr val="000000"/>
                        </a:solidFill>
                        <a:effectLst/>
                        <a:latin typeface="+mn-lt"/>
                      </a:endParaRPr>
                    </a:p>
                  </a:txBody>
                  <a:tcPr marL="7620" marR="7620" marT="7620" marB="0" anchor="b">
                    <a:solidFill>
                      <a:schemeClr val="accent5">
                        <a:lumMod val="20000"/>
                        <a:lumOff val="80000"/>
                      </a:schemeClr>
                    </a:solidFill>
                  </a:tcPr>
                </a:tc>
                <a:extLst>
                  <a:ext uri="{0D108BD9-81ED-4DB2-BD59-A6C34878D82A}">
                    <a16:rowId xmlns:a16="http://schemas.microsoft.com/office/drawing/2014/main" val="2976496892"/>
                  </a:ext>
                </a:extLst>
              </a:tr>
            </a:tbl>
          </a:graphicData>
        </a:graphic>
      </p:graphicFrame>
      <p:sp>
        <p:nvSpPr>
          <p:cNvPr id="6" name="Line Callout 1 (Border and Accent Bar) 5"/>
          <p:cNvSpPr/>
          <p:nvPr/>
        </p:nvSpPr>
        <p:spPr>
          <a:xfrm>
            <a:off x="5333945" y="5158553"/>
            <a:ext cx="1756611" cy="1403169"/>
          </a:xfrm>
          <a:prstGeom prst="accentBorderCallout1">
            <a:avLst>
              <a:gd name="adj1" fmla="val 18750"/>
              <a:gd name="adj2" fmla="val -8333"/>
              <a:gd name="adj3" fmla="val -35965"/>
              <a:gd name="adj4" fmla="val -2728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These are your sensitive populations for section 2a</a:t>
            </a:r>
          </a:p>
        </p:txBody>
      </p:sp>
    </p:spTree>
    <p:extLst>
      <p:ext uri="{BB962C8B-B14F-4D97-AF65-F5344CB8AC3E}">
        <p14:creationId xmlns:p14="http://schemas.microsoft.com/office/powerpoint/2010/main" val="3021505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71" y="184108"/>
            <a:ext cx="7886700" cy="1325563"/>
          </a:xfrm>
        </p:spPr>
        <p:txBody>
          <a:bodyPr/>
          <a:lstStyle/>
          <a:p>
            <a:r>
              <a:rPr lang="en-US" dirty="0" smtClean="0"/>
              <a:t>Example– Middletown poverty levels, ACS 2014-2018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4532067"/>
              </p:ext>
            </p:extLst>
          </p:nvPr>
        </p:nvGraphicFramePr>
        <p:xfrm>
          <a:off x="762833" y="1694884"/>
          <a:ext cx="7735376" cy="2026920"/>
        </p:xfrm>
        <a:graphic>
          <a:graphicData uri="http://schemas.openxmlformats.org/drawingml/2006/table">
            <a:tbl>
              <a:tblPr firstRow="1" bandRow="1">
                <a:tableStyleId>{5C22544A-7EE6-4342-B048-85BDC9FD1C3A}</a:tableStyleId>
              </a:tblPr>
              <a:tblGrid>
                <a:gridCol w="1933844">
                  <a:extLst>
                    <a:ext uri="{9D8B030D-6E8A-4147-A177-3AD203B41FA5}">
                      <a16:colId xmlns:a16="http://schemas.microsoft.com/office/drawing/2014/main" val="3577871458"/>
                    </a:ext>
                  </a:extLst>
                </a:gridCol>
                <a:gridCol w="1933844">
                  <a:extLst>
                    <a:ext uri="{9D8B030D-6E8A-4147-A177-3AD203B41FA5}">
                      <a16:colId xmlns:a16="http://schemas.microsoft.com/office/drawing/2014/main" val="2368731401"/>
                    </a:ext>
                  </a:extLst>
                </a:gridCol>
                <a:gridCol w="1933844">
                  <a:extLst>
                    <a:ext uri="{9D8B030D-6E8A-4147-A177-3AD203B41FA5}">
                      <a16:colId xmlns:a16="http://schemas.microsoft.com/office/drawing/2014/main" val="2365908709"/>
                    </a:ext>
                  </a:extLst>
                </a:gridCol>
                <a:gridCol w="1933844">
                  <a:extLst>
                    <a:ext uri="{9D8B030D-6E8A-4147-A177-3AD203B41FA5}">
                      <a16:colId xmlns:a16="http://schemas.microsoft.com/office/drawing/2014/main" val="3462633632"/>
                    </a:ext>
                  </a:extLst>
                </a:gridCol>
              </a:tblGrid>
              <a:tr h="370840">
                <a:tc>
                  <a:txBody>
                    <a:bodyPr/>
                    <a:lstStyle/>
                    <a:p>
                      <a:endParaRPr lang="en-US" dirty="0"/>
                    </a:p>
                  </a:txBody>
                  <a:tcPr/>
                </a:tc>
                <a:tc>
                  <a:txBody>
                    <a:bodyPr/>
                    <a:lstStyle/>
                    <a:p>
                      <a:r>
                        <a:rPr lang="en-US" dirty="0" smtClean="0"/>
                        <a:t>Percent Black</a:t>
                      </a:r>
                      <a:r>
                        <a:rPr lang="en-US" baseline="0" dirty="0" smtClean="0"/>
                        <a:t> population</a:t>
                      </a:r>
                      <a:endParaRPr lang="en-US" dirty="0"/>
                    </a:p>
                  </a:txBody>
                  <a:tcPr/>
                </a:tc>
                <a:tc>
                  <a:txBody>
                    <a:bodyPr/>
                    <a:lstStyle/>
                    <a:p>
                      <a:r>
                        <a:rPr lang="en-US" dirty="0" smtClean="0"/>
                        <a:t>Percent Black Population Below</a:t>
                      </a:r>
                      <a:r>
                        <a:rPr lang="en-US" baseline="0" dirty="0" smtClean="0"/>
                        <a:t> Poverty</a:t>
                      </a:r>
                      <a:endParaRPr lang="en-US" dirty="0"/>
                    </a:p>
                  </a:txBody>
                  <a:tcPr/>
                </a:tc>
                <a:tc>
                  <a:txBody>
                    <a:bodyPr/>
                    <a:lstStyle/>
                    <a:p>
                      <a:r>
                        <a:rPr lang="en-US" dirty="0" smtClean="0"/>
                        <a:t>Percent Total</a:t>
                      </a:r>
                      <a:r>
                        <a:rPr lang="en-US" baseline="0" dirty="0" smtClean="0"/>
                        <a:t> Population Below Poverty</a:t>
                      </a:r>
                      <a:endParaRPr lang="en-US" dirty="0"/>
                    </a:p>
                  </a:txBody>
                  <a:tcPr/>
                </a:tc>
                <a:extLst>
                  <a:ext uri="{0D108BD9-81ED-4DB2-BD59-A6C34878D82A}">
                    <a16:rowId xmlns:a16="http://schemas.microsoft.com/office/drawing/2014/main" val="183377899"/>
                  </a:ext>
                </a:extLst>
              </a:tr>
              <a:tr h="370840">
                <a:tc>
                  <a:txBody>
                    <a:bodyPr/>
                    <a:lstStyle/>
                    <a:p>
                      <a:r>
                        <a:rPr lang="en-US" dirty="0" smtClean="0"/>
                        <a:t>Tract 5416</a:t>
                      </a:r>
                      <a:endParaRPr lang="en-US" dirty="0"/>
                    </a:p>
                  </a:txBody>
                  <a:tcPr>
                    <a:solidFill>
                      <a:schemeClr val="accent2">
                        <a:lumMod val="60000"/>
                        <a:lumOff val="40000"/>
                      </a:schemeClr>
                    </a:solidFill>
                  </a:tcPr>
                </a:tc>
                <a:tc>
                  <a:txBody>
                    <a:bodyPr/>
                    <a:lstStyle/>
                    <a:p>
                      <a:r>
                        <a:rPr lang="en-US" dirty="0" smtClean="0"/>
                        <a:t>18%</a:t>
                      </a:r>
                      <a:endParaRPr lang="en-US" dirty="0"/>
                    </a:p>
                  </a:txBody>
                  <a:tcPr>
                    <a:solidFill>
                      <a:schemeClr val="accent2">
                        <a:lumMod val="60000"/>
                        <a:lumOff val="40000"/>
                      </a:schemeClr>
                    </a:solidFill>
                  </a:tcPr>
                </a:tc>
                <a:tc>
                  <a:txBody>
                    <a:bodyPr/>
                    <a:lstStyle/>
                    <a:p>
                      <a:r>
                        <a:rPr lang="en-US" dirty="0" smtClean="0"/>
                        <a:t>53.3</a:t>
                      </a:r>
                      <a:endParaRPr lang="en-US" dirty="0"/>
                    </a:p>
                  </a:txBody>
                  <a:tcPr>
                    <a:solidFill>
                      <a:schemeClr val="accent2">
                        <a:lumMod val="60000"/>
                        <a:lumOff val="40000"/>
                      </a:schemeClr>
                    </a:solidFill>
                  </a:tcPr>
                </a:tc>
                <a:tc>
                  <a:txBody>
                    <a:bodyPr/>
                    <a:lstStyle/>
                    <a:p>
                      <a:r>
                        <a:rPr lang="en-US" dirty="0" smtClean="0"/>
                        <a:t>42.02</a:t>
                      </a:r>
                      <a:endParaRPr lang="en-US" dirty="0"/>
                    </a:p>
                  </a:txBody>
                  <a:tcPr>
                    <a:solidFill>
                      <a:schemeClr val="accent2">
                        <a:lumMod val="60000"/>
                        <a:lumOff val="40000"/>
                      </a:schemeClr>
                    </a:solidFill>
                  </a:tcPr>
                </a:tc>
                <a:extLst>
                  <a:ext uri="{0D108BD9-81ED-4DB2-BD59-A6C34878D82A}">
                    <a16:rowId xmlns:a16="http://schemas.microsoft.com/office/drawing/2014/main" val="2510315483"/>
                  </a:ext>
                </a:extLst>
              </a:tr>
              <a:tr h="370840">
                <a:tc>
                  <a:txBody>
                    <a:bodyPr/>
                    <a:lstStyle/>
                    <a:p>
                      <a:r>
                        <a:rPr lang="en-US" dirty="0" smtClean="0"/>
                        <a:t>Tract 5417</a:t>
                      </a:r>
                      <a:endParaRPr lang="en-US" dirty="0"/>
                    </a:p>
                  </a:txBody>
                  <a:tcPr>
                    <a:solidFill>
                      <a:schemeClr val="accent2">
                        <a:lumMod val="60000"/>
                        <a:lumOff val="40000"/>
                      </a:schemeClr>
                    </a:solidFill>
                  </a:tcPr>
                </a:tc>
                <a:tc>
                  <a:txBody>
                    <a:bodyPr/>
                    <a:lstStyle/>
                    <a:p>
                      <a:r>
                        <a:rPr lang="en-US" dirty="0" smtClean="0"/>
                        <a:t>22%</a:t>
                      </a:r>
                      <a:endParaRPr lang="en-US" dirty="0"/>
                    </a:p>
                  </a:txBody>
                  <a:tcPr>
                    <a:solidFill>
                      <a:schemeClr val="accent2">
                        <a:lumMod val="60000"/>
                        <a:lumOff val="40000"/>
                      </a:schemeClr>
                    </a:solidFill>
                  </a:tcPr>
                </a:tc>
                <a:tc>
                  <a:txBody>
                    <a:bodyPr/>
                    <a:lstStyle/>
                    <a:p>
                      <a:r>
                        <a:rPr lang="en-US" dirty="0" smtClean="0"/>
                        <a:t>46.2</a:t>
                      </a:r>
                      <a:endParaRPr lang="en-US" dirty="0"/>
                    </a:p>
                  </a:txBody>
                  <a:tcPr>
                    <a:solidFill>
                      <a:schemeClr val="accent2">
                        <a:lumMod val="60000"/>
                        <a:lumOff val="40000"/>
                      </a:schemeClr>
                    </a:solidFill>
                  </a:tcPr>
                </a:tc>
                <a:tc>
                  <a:txBody>
                    <a:bodyPr/>
                    <a:lstStyle/>
                    <a:p>
                      <a:r>
                        <a:rPr lang="en-US" dirty="0" smtClean="0"/>
                        <a:t>26.13</a:t>
                      </a:r>
                      <a:endParaRPr lang="en-US" dirty="0"/>
                    </a:p>
                  </a:txBody>
                  <a:tcPr>
                    <a:solidFill>
                      <a:schemeClr val="accent2">
                        <a:lumMod val="60000"/>
                        <a:lumOff val="40000"/>
                      </a:schemeClr>
                    </a:solidFill>
                  </a:tcPr>
                </a:tc>
                <a:extLst>
                  <a:ext uri="{0D108BD9-81ED-4DB2-BD59-A6C34878D82A}">
                    <a16:rowId xmlns:a16="http://schemas.microsoft.com/office/drawing/2014/main" val="3166369826"/>
                  </a:ext>
                </a:extLst>
              </a:tr>
              <a:tr h="370840">
                <a:tc>
                  <a:txBody>
                    <a:bodyPr/>
                    <a:lstStyle/>
                    <a:p>
                      <a:r>
                        <a:rPr lang="en-US" dirty="0" smtClean="0"/>
                        <a:t>County</a:t>
                      </a:r>
                      <a:endParaRPr lang="en-US" dirty="0"/>
                    </a:p>
                  </a:txBody>
                  <a:tcPr/>
                </a:tc>
                <a:tc>
                  <a:txBody>
                    <a:bodyPr/>
                    <a:lstStyle/>
                    <a:p>
                      <a:r>
                        <a:rPr lang="en-US" dirty="0" smtClean="0"/>
                        <a:t>5%</a:t>
                      </a:r>
                      <a:endParaRPr lang="en-US" dirty="0"/>
                    </a:p>
                  </a:txBody>
                  <a:tcPr/>
                </a:tc>
                <a:tc>
                  <a:txBody>
                    <a:bodyPr/>
                    <a:lstStyle/>
                    <a:p>
                      <a:r>
                        <a:rPr lang="en-US" dirty="0" smtClean="0"/>
                        <a:t>16.7</a:t>
                      </a:r>
                      <a:endParaRPr lang="en-US" dirty="0"/>
                    </a:p>
                  </a:txBody>
                  <a:tcPr/>
                </a:tc>
                <a:tc>
                  <a:txBody>
                    <a:bodyPr/>
                    <a:lstStyle/>
                    <a:p>
                      <a:r>
                        <a:rPr lang="en-US" dirty="0" smtClean="0"/>
                        <a:t>7.25</a:t>
                      </a:r>
                      <a:endParaRPr lang="en-US" dirty="0"/>
                    </a:p>
                  </a:txBody>
                  <a:tcPr/>
                </a:tc>
                <a:extLst>
                  <a:ext uri="{0D108BD9-81ED-4DB2-BD59-A6C34878D82A}">
                    <a16:rowId xmlns:a16="http://schemas.microsoft.com/office/drawing/2014/main" val="2325235796"/>
                  </a:ext>
                </a:extLst>
              </a:tr>
            </a:tbl>
          </a:graphicData>
        </a:graphic>
      </p:graphicFrame>
      <p:pic>
        <p:nvPicPr>
          <p:cNvPr id="5" name="Picture 4"/>
          <p:cNvPicPr>
            <a:picLocks noChangeAspect="1"/>
          </p:cNvPicPr>
          <p:nvPr/>
        </p:nvPicPr>
        <p:blipFill>
          <a:blip r:embed="rId3"/>
          <a:stretch>
            <a:fillRect/>
          </a:stretch>
        </p:blipFill>
        <p:spPr>
          <a:xfrm>
            <a:off x="2189086" y="3907017"/>
            <a:ext cx="4572396" cy="2743438"/>
          </a:xfrm>
          <a:prstGeom prst="rect">
            <a:avLst/>
          </a:prstGeom>
        </p:spPr>
      </p:pic>
    </p:spTree>
    <p:extLst>
      <p:ext uri="{BB962C8B-B14F-4D97-AF65-F5344CB8AC3E}">
        <p14:creationId xmlns:p14="http://schemas.microsoft.com/office/powerpoint/2010/main" val="1995878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Health Conditions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1375007"/>
              </p:ext>
            </p:extLst>
          </p:nvPr>
        </p:nvGraphicFramePr>
        <p:xfrm>
          <a:off x="452627" y="2258997"/>
          <a:ext cx="8355788" cy="2076919"/>
        </p:xfrm>
        <a:graphic>
          <a:graphicData uri="http://schemas.openxmlformats.org/drawingml/2006/table">
            <a:tbl>
              <a:tblPr>
                <a:tableStyleId>{D113A9D2-9D6B-4929-AA2D-F23B5EE8CBE7}</a:tableStyleId>
              </a:tblPr>
              <a:tblGrid>
                <a:gridCol w="3763432">
                  <a:extLst>
                    <a:ext uri="{9D8B030D-6E8A-4147-A177-3AD203B41FA5}">
                      <a16:colId xmlns:a16="http://schemas.microsoft.com/office/drawing/2014/main" val="4056272805"/>
                    </a:ext>
                  </a:extLst>
                </a:gridCol>
                <a:gridCol w="1106591">
                  <a:extLst>
                    <a:ext uri="{9D8B030D-6E8A-4147-A177-3AD203B41FA5}">
                      <a16:colId xmlns:a16="http://schemas.microsoft.com/office/drawing/2014/main" val="2526833878"/>
                    </a:ext>
                  </a:extLst>
                </a:gridCol>
                <a:gridCol w="1159726">
                  <a:extLst>
                    <a:ext uri="{9D8B030D-6E8A-4147-A177-3AD203B41FA5}">
                      <a16:colId xmlns:a16="http://schemas.microsoft.com/office/drawing/2014/main" val="2073320986"/>
                    </a:ext>
                  </a:extLst>
                </a:gridCol>
                <a:gridCol w="827383">
                  <a:extLst>
                    <a:ext uri="{9D8B030D-6E8A-4147-A177-3AD203B41FA5}">
                      <a16:colId xmlns:a16="http://schemas.microsoft.com/office/drawing/2014/main" val="1453490409"/>
                    </a:ext>
                  </a:extLst>
                </a:gridCol>
                <a:gridCol w="749328">
                  <a:extLst>
                    <a:ext uri="{9D8B030D-6E8A-4147-A177-3AD203B41FA5}">
                      <a16:colId xmlns:a16="http://schemas.microsoft.com/office/drawing/2014/main" val="588442105"/>
                    </a:ext>
                  </a:extLst>
                </a:gridCol>
                <a:gridCol w="749328">
                  <a:extLst>
                    <a:ext uri="{9D8B030D-6E8A-4147-A177-3AD203B41FA5}">
                      <a16:colId xmlns:a16="http://schemas.microsoft.com/office/drawing/2014/main" val="824781846"/>
                    </a:ext>
                  </a:extLst>
                </a:gridCol>
              </a:tblGrid>
              <a:tr h="679186">
                <a:tc>
                  <a:txBody>
                    <a:bodyPr/>
                    <a:lstStyle/>
                    <a:p>
                      <a:pPr algn="l" fontAlgn="b"/>
                      <a:r>
                        <a:rPr lang="en-US" sz="1800" b="0" i="0" u="none" strike="noStrike" dirty="0" smtClean="0">
                          <a:solidFill>
                            <a:schemeClr val="bg1"/>
                          </a:solidFill>
                          <a:effectLst/>
                          <a:latin typeface="+mn-lt"/>
                        </a:rPr>
                        <a:t>MIDDLETOWN</a:t>
                      </a:r>
                      <a:endParaRPr lang="en-US" sz="1800" b="0" i="0" u="none" strike="noStrike" dirty="0">
                        <a:solidFill>
                          <a:schemeClr val="bg1"/>
                        </a:solidFill>
                        <a:effectLst/>
                        <a:latin typeface="+mn-lt"/>
                      </a:endParaRPr>
                    </a:p>
                  </a:txBody>
                  <a:tcPr marL="8711" marR="8711" marT="8711" marB="0" anchor="b"/>
                </a:tc>
                <a:tc>
                  <a:txBody>
                    <a:bodyPr/>
                    <a:lstStyle/>
                    <a:p>
                      <a:pPr algn="ctr" fontAlgn="b"/>
                      <a:r>
                        <a:rPr lang="en-US" sz="1800" u="none" strike="noStrike" dirty="0" smtClean="0">
                          <a:effectLst/>
                        </a:rPr>
                        <a:t>Target Area</a:t>
                      </a:r>
                      <a:endParaRPr lang="en-US" sz="1800" b="1" i="0" u="none" strike="noStrike" dirty="0">
                        <a:solidFill>
                          <a:schemeClr val="bg1"/>
                        </a:solidFill>
                        <a:effectLst/>
                        <a:latin typeface="+mn-lt"/>
                      </a:endParaRPr>
                    </a:p>
                  </a:txBody>
                  <a:tcPr marL="7620" marR="7620" marT="7620" marB="0" anchor="b"/>
                </a:tc>
                <a:tc>
                  <a:txBody>
                    <a:bodyPr/>
                    <a:lstStyle/>
                    <a:p>
                      <a:pPr algn="ctr" fontAlgn="b"/>
                      <a:r>
                        <a:rPr lang="en-US" sz="1800" u="none" strike="noStrike" dirty="0" smtClean="0">
                          <a:effectLst/>
                        </a:rPr>
                        <a:t>City</a:t>
                      </a:r>
                      <a:endParaRPr lang="en-US" sz="1800" b="1" i="0" u="none" strike="noStrike" dirty="0">
                        <a:solidFill>
                          <a:schemeClr val="bg1"/>
                        </a:solidFill>
                        <a:effectLst/>
                        <a:latin typeface="+mn-lt"/>
                      </a:endParaRPr>
                    </a:p>
                  </a:txBody>
                  <a:tcPr marL="7620" marR="7620" marT="7620" marB="0" anchor="b"/>
                </a:tc>
                <a:tc>
                  <a:txBody>
                    <a:bodyPr/>
                    <a:lstStyle/>
                    <a:p>
                      <a:pPr algn="ctr" fontAlgn="b"/>
                      <a:r>
                        <a:rPr lang="en-US" sz="1800" u="none" strike="noStrike" dirty="0">
                          <a:effectLst/>
                        </a:rPr>
                        <a:t>State </a:t>
                      </a:r>
                      <a:endParaRPr lang="en-US" sz="1800" b="1" u="none" strike="noStrike" dirty="0" smtClean="0">
                        <a:solidFill>
                          <a:schemeClr val="bg1"/>
                        </a:solidFill>
                        <a:effectLst/>
                        <a:latin typeface="+mn-lt"/>
                      </a:endParaRPr>
                    </a:p>
                  </a:txBody>
                  <a:tcPr marL="7620" marR="7620" marT="7620" marB="0" anchor="b"/>
                </a:tc>
                <a:tc>
                  <a:txBody>
                    <a:bodyPr/>
                    <a:lstStyle/>
                    <a:p>
                      <a:pPr algn="ctr" fontAlgn="b"/>
                      <a:r>
                        <a:rPr lang="en-US" sz="1800" u="none" strike="noStrike" dirty="0">
                          <a:effectLst/>
                        </a:rPr>
                        <a:t>EPA </a:t>
                      </a:r>
                      <a:r>
                        <a:rPr lang="en-US" sz="1800" u="none" strike="noStrike" dirty="0" smtClean="0">
                          <a:effectLst/>
                        </a:rPr>
                        <a:t>Region</a:t>
                      </a:r>
                      <a:endParaRPr lang="en-US" sz="1800" b="1" i="0" u="none" strike="noStrike" dirty="0">
                        <a:solidFill>
                          <a:schemeClr val="bg1"/>
                        </a:solidFill>
                        <a:effectLst/>
                        <a:latin typeface="+mn-lt"/>
                      </a:endParaRPr>
                    </a:p>
                  </a:txBody>
                  <a:tcPr marL="7620" marR="7620" marT="7620" marB="0" anchor="b"/>
                </a:tc>
                <a:tc>
                  <a:txBody>
                    <a:bodyPr/>
                    <a:lstStyle/>
                    <a:p>
                      <a:pPr algn="ctr" fontAlgn="b"/>
                      <a:r>
                        <a:rPr lang="en-US" sz="1800" u="none" strike="noStrike" dirty="0" smtClean="0">
                          <a:effectLst/>
                        </a:rPr>
                        <a:t>USA</a:t>
                      </a:r>
                      <a:endParaRPr lang="en-US" sz="1800" b="1" i="0" u="none" strike="noStrike" dirty="0">
                        <a:solidFill>
                          <a:schemeClr val="bg1"/>
                        </a:solidFill>
                        <a:effectLst/>
                        <a:latin typeface="+mn-lt"/>
                      </a:endParaRPr>
                    </a:p>
                  </a:txBody>
                  <a:tcPr marL="7620" marR="7620" marT="7620" marB="0" anchor="b"/>
                </a:tc>
                <a:extLst>
                  <a:ext uri="{0D108BD9-81ED-4DB2-BD59-A6C34878D82A}">
                    <a16:rowId xmlns:a16="http://schemas.microsoft.com/office/drawing/2014/main" val="2358084761"/>
                  </a:ext>
                </a:extLst>
              </a:tr>
              <a:tr h="555706">
                <a:tc>
                  <a:txBody>
                    <a:bodyPr/>
                    <a:lstStyle/>
                    <a:p>
                      <a:pPr algn="l" fontAlgn="b"/>
                      <a:r>
                        <a:rPr lang="en-US" sz="1800" u="none" strike="noStrike" dirty="0">
                          <a:solidFill>
                            <a:schemeClr val="tx1"/>
                          </a:solidFill>
                          <a:effectLst/>
                        </a:rPr>
                        <a:t>NATA Air Toxics Cancer Risk (risk per MM)</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26</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26</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a:solidFill>
                            <a:schemeClr val="tx1"/>
                          </a:solidFill>
                          <a:effectLst/>
                        </a:rPr>
                        <a:t>25</a:t>
                      </a:r>
                      <a:endParaRPr lang="en-US" sz="1800" b="0" i="0" u="none" strike="noStrike">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a:solidFill>
                            <a:schemeClr val="tx1"/>
                          </a:solidFill>
                          <a:effectLst/>
                        </a:rPr>
                        <a:t>25</a:t>
                      </a:r>
                      <a:endParaRPr lang="en-US" sz="1800" b="0" i="0" u="none" strike="noStrike">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a:solidFill>
                            <a:schemeClr val="tx1"/>
                          </a:solidFill>
                          <a:effectLst/>
                        </a:rPr>
                        <a:t>32</a:t>
                      </a:r>
                      <a:endParaRPr lang="en-US" sz="1800" b="0" i="0" u="none" strike="noStrike">
                        <a:solidFill>
                          <a:schemeClr val="tx1"/>
                        </a:solidFill>
                        <a:effectLst/>
                        <a:latin typeface="+mn-lt"/>
                      </a:endParaRPr>
                    </a:p>
                  </a:txBody>
                  <a:tcPr marL="8711" marR="8711" marT="8711" marB="0" anchor="b">
                    <a:solidFill>
                      <a:schemeClr val="accent5">
                        <a:lumMod val="20000"/>
                        <a:lumOff val="80000"/>
                      </a:schemeClr>
                    </a:solidFill>
                  </a:tcPr>
                </a:tc>
                <a:extLst>
                  <a:ext uri="{0D108BD9-81ED-4DB2-BD59-A6C34878D82A}">
                    <a16:rowId xmlns:a16="http://schemas.microsoft.com/office/drawing/2014/main" val="724279680"/>
                  </a:ext>
                </a:extLst>
              </a:tr>
              <a:tr h="282195">
                <a:tc>
                  <a:txBody>
                    <a:bodyPr/>
                    <a:lstStyle/>
                    <a:p>
                      <a:pPr algn="l" fontAlgn="b"/>
                      <a:r>
                        <a:rPr lang="en-US" sz="1800" u="none" strike="noStrike" dirty="0">
                          <a:solidFill>
                            <a:schemeClr val="tx1"/>
                          </a:solidFill>
                          <a:effectLst/>
                        </a:rPr>
                        <a:t>NATA Respiratory Hazard Index</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0.31</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0.31</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0.31</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0.31</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0.44</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extLst>
                  <a:ext uri="{0D108BD9-81ED-4DB2-BD59-A6C34878D82A}">
                    <a16:rowId xmlns:a16="http://schemas.microsoft.com/office/drawing/2014/main" val="1834629455"/>
                  </a:ext>
                </a:extLst>
              </a:tr>
              <a:tr h="555706">
                <a:tc>
                  <a:txBody>
                    <a:bodyPr/>
                    <a:lstStyle/>
                    <a:p>
                      <a:pPr algn="l" fontAlgn="b"/>
                      <a:r>
                        <a:rPr lang="en-US" sz="1800" u="none" strike="noStrike" dirty="0">
                          <a:solidFill>
                            <a:schemeClr val="tx1"/>
                          </a:solidFill>
                          <a:effectLst/>
                        </a:rPr>
                        <a:t>Lead Paint Indicator (% pre-1960s housing)</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0.68</a:t>
                      </a:r>
                      <a:endParaRPr lang="en-US" sz="1800" b="0" i="0" u="none" strike="noStrike" dirty="0">
                        <a:solidFill>
                          <a:schemeClr val="tx1"/>
                        </a:solidFill>
                        <a:effectLst/>
                        <a:latin typeface="+mn-lt"/>
                      </a:endParaRPr>
                    </a:p>
                  </a:txBody>
                  <a:tcPr marL="8711" marR="8711" marT="8711" marB="0" anchor="b">
                    <a:solidFill>
                      <a:schemeClr val="accent2"/>
                    </a:solidFill>
                  </a:tcPr>
                </a:tc>
                <a:tc>
                  <a:txBody>
                    <a:bodyPr/>
                    <a:lstStyle/>
                    <a:p>
                      <a:pPr algn="ctr" fontAlgn="b"/>
                      <a:r>
                        <a:rPr lang="en-US" sz="1800" u="none" strike="noStrike">
                          <a:solidFill>
                            <a:schemeClr val="tx1"/>
                          </a:solidFill>
                          <a:effectLst/>
                        </a:rPr>
                        <a:t>0.37</a:t>
                      </a:r>
                      <a:endParaRPr lang="en-US" sz="1800" b="0" i="0" u="none" strike="noStrike">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a:solidFill>
                            <a:schemeClr val="tx1"/>
                          </a:solidFill>
                          <a:effectLst/>
                        </a:rPr>
                        <a:t>0.44</a:t>
                      </a:r>
                      <a:endParaRPr lang="en-US" sz="1800" b="0" i="0" u="none" strike="noStrike">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0.44</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tc>
                  <a:txBody>
                    <a:bodyPr/>
                    <a:lstStyle/>
                    <a:p>
                      <a:pPr algn="ctr" fontAlgn="b"/>
                      <a:r>
                        <a:rPr lang="en-US" sz="1800" u="none" strike="noStrike" dirty="0">
                          <a:solidFill>
                            <a:schemeClr val="tx1"/>
                          </a:solidFill>
                          <a:effectLst/>
                        </a:rPr>
                        <a:t>0.28</a:t>
                      </a:r>
                      <a:endParaRPr lang="en-US" sz="1800" b="0" i="0" u="none" strike="noStrike" dirty="0">
                        <a:solidFill>
                          <a:schemeClr val="tx1"/>
                        </a:solidFill>
                        <a:effectLst/>
                        <a:latin typeface="+mn-lt"/>
                      </a:endParaRPr>
                    </a:p>
                  </a:txBody>
                  <a:tcPr marL="8711" marR="8711" marT="8711" marB="0" anchor="b">
                    <a:solidFill>
                      <a:schemeClr val="accent5">
                        <a:lumMod val="20000"/>
                        <a:lumOff val="80000"/>
                      </a:schemeClr>
                    </a:solidFill>
                  </a:tcPr>
                </a:tc>
                <a:extLst>
                  <a:ext uri="{0D108BD9-81ED-4DB2-BD59-A6C34878D82A}">
                    <a16:rowId xmlns:a16="http://schemas.microsoft.com/office/drawing/2014/main" val="3072697699"/>
                  </a:ext>
                </a:extLst>
              </a:tr>
            </a:tbl>
          </a:graphicData>
        </a:graphic>
      </p:graphicFrame>
      <p:sp>
        <p:nvSpPr>
          <p:cNvPr id="5" name="TextBox 4"/>
          <p:cNvSpPr txBox="1"/>
          <p:nvPr/>
        </p:nvSpPr>
        <p:spPr>
          <a:xfrm>
            <a:off x="687171" y="1325563"/>
            <a:ext cx="6977295" cy="646331"/>
          </a:xfrm>
          <a:prstGeom prst="rect">
            <a:avLst/>
          </a:prstGeom>
          <a:noFill/>
        </p:spPr>
        <p:txBody>
          <a:bodyPr wrap="none" rtlCol="0">
            <a:spAutoFit/>
          </a:bodyPr>
          <a:lstStyle/>
          <a:p>
            <a:r>
              <a:rPr lang="en-US" dirty="0" smtClean="0"/>
              <a:t>These indicators cannot replace actual health data</a:t>
            </a:r>
          </a:p>
          <a:p>
            <a:r>
              <a:rPr lang="en-US" dirty="0" smtClean="0"/>
              <a:t>BUT they can supplement them (cancer, asthma, lead blood levels)</a:t>
            </a:r>
            <a:endParaRPr lang="en-US" dirty="0"/>
          </a:p>
        </p:txBody>
      </p:sp>
    </p:spTree>
    <p:extLst>
      <p:ext uri="{BB962C8B-B14F-4D97-AF65-F5344CB8AC3E}">
        <p14:creationId xmlns:p14="http://schemas.microsoft.com/office/powerpoint/2010/main" val="863340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Promoting Environmental Justice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9736916"/>
              </p:ext>
            </p:extLst>
          </p:nvPr>
        </p:nvGraphicFramePr>
        <p:xfrm>
          <a:off x="628650" y="15017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21205368">
            <a:off x="3202540" y="3157579"/>
            <a:ext cx="2978700"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smtClean="0">
                <a:ln/>
                <a:solidFill>
                  <a:schemeClr val="accent3"/>
                </a:solidFill>
                <a:effectLst/>
              </a:rPr>
              <a:t>EJ Indices</a:t>
            </a:r>
            <a:endParaRPr lang="en-US" sz="4400" b="1" cap="none" spc="0" dirty="0">
              <a:ln/>
              <a:solidFill>
                <a:schemeClr val="accent3"/>
              </a:solidFill>
              <a:effectLst/>
            </a:endParaRPr>
          </a:p>
        </p:txBody>
      </p:sp>
    </p:spTree>
    <p:extLst>
      <p:ext uri="{BB962C8B-B14F-4D97-AF65-F5344CB8AC3E}">
        <p14:creationId xmlns:p14="http://schemas.microsoft.com/office/powerpoint/2010/main" val="1331245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EJ Indices and how to interpret them</a:t>
            </a:r>
            <a:endParaRPr lang="en-US" dirty="0"/>
          </a:p>
        </p:txBody>
      </p:sp>
      <p:pic>
        <p:nvPicPr>
          <p:cNvPr id="4" name="Content Placeholder 3"/>
          <p:cNvPicPr>
            <a:picLocks noGrp="1" noChangeAspect="1"/>
          </p:cNvPicPr>
          <p:nvPr>
            <p:ph idx="1"/>
          </p:nvPr>
        </p:nvPicPr>
        <p:blipFill rotWithShape="1">
          <a:blip r:embed="rId2"/>
          <a:srcRect l="2378" t="4027" r="14984" b="13359"/>
          <a:stretch/>
        </p:blipFill>
        <p:spPr>
          <a:xfrm>
            <a:off x="472895" y="2017359"/>
            <a:ext cx="6806602" cy="1615126"/>
          </a:xfrm>
          <a:prstGeom prst="rect">
            <a:avLst/>
          </a:prstGeom>
        </p:spPr>
      </p:pic>
      <p:pic>
        <p:nvPicPr>
          <p:cNvPr id="5" name="Picture 4"/>
          <p:cNvPicPr>
            <a:picLocks noChangeAspect="1"/>
          </p:cNvPicPr>
          <p:nvPr/>
        </p:nvPicPr>
        <p:blipFill rotWithShape="1">
          <a:blip r:embed="rId3"/>
          <a:srcRect l="3525" t="11472" r="27491" b="19993"/>
          <a:stretch/>
        </p:blipFill>
        <p:spPr>
          <a:xfrm>
            <a:off x="595280" y="3972858"/>
            <a:ext cx="4271292" cy="705745"/>
          </a:xfrm>
          <a:prstGeom prst="rect">
            <a:avLst/>
          </a:prstGeom>
        </p:spPr>
      </p:pic>
      <p:cxnSp>
        <p:nvCxnSpPr>
          <p:cNvPr id="7" name="Straight Arrow Connector 6"/>
          <p:cNvCxnSpPr/>
          <p:nvPr/>
        </p:nvCxnSpPr>
        <p:spPr>
          <a:xfrm>
            <a:off x="3228016" y="2645009"/>
            <a:ext cx="4479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25107" y="2460343"/>
            <a:ext cx="2428870" cy="369332"/>
          </a:xfrm>
          <a:prstGeom prst="rect">
            <a:avLst/>
          </a:prstGeom>
          <a:noFill/>
        </p:spPr>
        <p:txBody>
          <a:bodyPr wrap="none" rtlCol="0">
            <a:spAutoFit/>
          </a:bodyPr>
          <a:lstStyle/>
          <a:p>
            <a:r>
              <a:rPr lang="en-US" dirty="0" smtClean="0"/>
              <a:t>Environmental hazard</a:t>
            </a:r>
            <a:endParaRPr lang="en-US" dirty="0"/>
          </a:p>
        </p:txBody>
      </p:sp>
      <p:cxnSp>
        <p:nvCxnSpPr>
          <p:cNvPr id="9" name="Straight Arrow Connector 8"/>
          <p:cNvCxnSpPr/>
          <p:nvPr/>
        </p:nvCxnSpPr>
        <p:spPr>
          <a:xfrm>
            <a:off x="1606847" y="2193593"/>
            <a:ext cx="2465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3920" y="1835375"/>
            <a:ext cx="7240080" cy="646331"/>
          </a:xfrm>
          <a:prstGeom prst="rect">
            <a:avLst/>
          </a:prstGeom>
          <a:noFill/>
        </p:spPr>
        <p:txBody>
          <a:bodyPr wrap="square" rtlCol="0">
            <a:spAutoFit/>
          </a:bodyPr>
          <a:lstStyle/>
          <a:p>
            <a:r>
              <a:rPr lang="en-US" b="1" i="1" dirty="0" smtClean="0"/>
              <a:t>Risk of excess sensitive populations exposed to environmental hazard</a:t>
            </a:r>
            <a:endParaRPr lang="en-US" b="1" i="1" dirty="0"/>
          </a:p>
        </p:txBody>
      </p:sp>
      <p:sp>
        <p:nvSpPr>
          <p:cNvPr id="11" name="TextBox 10"/>
          <p:cNvSpPr txBox="1"/>
          <p:nvPr/>
        </p:nvSpPr>
        <p:spPr>
          <a:xfrm>
            <a:off x="7444842" y="2384125"/>
            <a:ext cx="1476757" cy="1200329"/>
          </a:xfrm>
          <a:prstGeom prst="rect">
            <a:avLst/>
          </a:prstGeom>
          <a:noFill/>
        </p:spPr>
        <p:txBody>
          <a:bodyPr wrap="square" rtlCol="0">
            <a:spAutoFit/>
          </a:bodyPr>
          <a:lstStyle/>
          <a:p>
            <a:r>
              <a:rPr lang="en-US" dirty="0" smtClean="0"/>
              <a:t>Excess  proportion of sensitive populations</a:t>
            </a:r>
            <a:endParaRPr lang="en-US" dirty="0"/>
          </a:p>
        </p:txBody>
      </p:sp>
      <p:cxnSp>
        <p:nvCxnSpPr>
          <p:cNvPr id="13" name="Straight Arrow Connector 12"/>
          <p:cNvCxnSpPr/>
          <p:nvPr/>
        </p:nvCxnSpPr>
        <p:spPr>
          <a:xfrm>
            <a:off x="7279497" y="2978423"/>
            <a:ext cx="2432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105158" y="3628033"/>
            <a:ext cx="2432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89169" y="3448578"/>
            <a:ext cx="3801105" cy="369332"/>
          </a:xfrm>
          <a:prstGeom prst="rect">
            <a:avLst/>
          </a:prstGeom>
          <a:noFill/>
        </p:spPr>
        <p:txBody>
          <a:bodyPr wrap="none" rtlCol="0">
            <a:spAutoFit/>
          </a:bodyPr>
          <a:lstStyle/>
          <a:p>
            <a:r>
              <a:rPr lang="en-US" dirty="0" smtClean="0"/>
              <a:t>Total excess of sensitive population</a:t>
            </a:r>
            <a:endParaRPr lang="en-US" dirty="0"/>
          </a:p>
        </p:txBody>
      </p:sp>
      <p:sp>
        <p:nvSpPr>
          <p:cNvPr id="17" name="TextBox 16"/>
          <p:cNvSpPr txBox="1"/>
          <p:nvPr/>
        </p:nvSpPr>
        <p:spPr>
          <a:xfrm>
            <a:off x="3571540" y="4551326"/>
            <a:ext cx="5002331" cy="369332"/>
          </a:xfrm>
          <a:prstGeom prst="rect">
            <a:avLst/>
          </a:prstGeom>
          <a:noFill/>
        </p:spPr>
        <p:txBody>
          <a:bodyPr wrap="none" rtlCol="0">
            <a:spAutoFit/>
          </a:bodyPr>
          <a:lstStyle/>
          <a:p>
            <a:r>
              <a:rPr lang="en-US" dirty="0" smtClean="0"/>
              <a:t>Average indicator of key sensitive populations </a:t>
            </a:r>
            <a:endParaRPr lang="en-US" dirty="0"/>
          </a:p>
        </p:txBody>
      </p:sp>
      <p:cxnSp>
        <p:nvCxnSpPr>
          <p:cNvPr id="18" name="Straight Arrow Connector 17"/>
          <p:cNvCxnSpPr/>
          <p:nvPr/>
        </p:nvCxnSpPr>
        <p:spPr>
          <a:xfrm>
            <a:off x="3328302" y="4735992"/>
            <a:ext cx="2432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6847" y="5257071"/>
            <a:ext cx="7179174" cy="923330"/>
          </a:xfrm>
          <a:prstGeom prst="rect">
            <a:avLst/>
          </a:prstGeom>
          <a:noFill/>
        </p:spPr>
        <p:txBody>
          <a:bodyPr wrap="square" rtlCol="0">
            <a:spAutoFit/>
          </a:bodyPr>
          <a:lstStyle/>
          <a:p>
            <a:r>
              <a:rPr lang="en-US" dirty="0" smtClean="0"/>
              <a:t>If you have a sensitive population that is NOT captured in the demographic index (kids or elderly) then you </a:t>
            </a:r>
            <a:r>
              <a:rPr lang="en-US" u="sng" dirty="0" smtClean="0"/>
              <a:t>have</a:t>
            </a:r>
            <a:r>
              <a:rPr lang="en-US" dirty="0" smtClean="0"/>
              <a:t> to discuss environmental indicators separately</a:t>
            </a:r>
            <a:endParaRPr lang="en-US" dirty="0"/>
          </a:p>
        </p:txBody>
      </p:sp>
    </p:spTree>
    <p:extLst>
      <p:ext uri="{BB962C8B-B14F-4D97-AF65-F5344CB8AC3E}">
        <p14:creationId xmlns:p14="http://schemas.microsoft.com/office/powerpoint/2010/main" val="4214311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p:txBody>
          <a:bodyPr/>
          <a:lstStyle/>
          <a:p>
            <a:r>
              <a:rPr lang="en-US" dirty="0" smtClean="0">
                <a:hlinkClick r:id="rId2"/>
              </a:rPr>
              <a:t>EPA EJSCREEN demonstration for Brownfields Grant Applications</a:t>
            </a:r>
            <a:endParaRPr lang="en-US" dirty="0" smtClean="0"/>
          </a:p>
          <a:p>
            <a:r>
              <a:rPr lang="en-US" dirty="0" smtClean="0">
                <a:hlinkClick r:id="rId3" action="ppaction://hlinkfile"/>
              </a:rPr>
              <a:t>EPA EJSCREEN videos</a:t>
            </a:r>
            <a:endParaRPr lang="en-US" dirty="0"/>
          </a:p>
        </p:txBody>
      </p:sp>
    </p:spTree>
    <p:extLst>
      <p:ext uri="{BB962C8B-B14F-4D97-AF65-F5344CB8AC3E}">
        <p14:creationId xmlns:p14="http://schemas.microsoft.com/office/powerpoint/2010/main" val="3910952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to use EJSCREEN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679358463"/>
              </p:ext>
            </p:extLst>
          </p:nvPr>
        </p:nvGraphicFramePr>
        <p:xfrm>
          <a:off x="687171" y="1325562"/>
          <a:ext cx="7472091" cy="4137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57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1.b.ii Disadvantaged community</a:t>
            </a:r>
            <a:endParaRPr lang="en-US" dirty="0"/>
          </a:p>
        </p:txBody>
      </p:sp>
      <p:sp>
        <p:nvSpPr>
          <p:cNvPr id="3" name="Content Placeholder 2"/>
          <p:cNvSpPr>
            <a:spLocks noGrp="1"/>
          </p:cNvSpPr>
          <p:nvPr>
            <p:ph idx="1"/>
          </p:nvPr>
        </p:nvSpPr>
        <p:spPr>
          <a:xfrm>
            <a:off x="628650" y="1552982"/>
            <a:ext cx="2328402" cy="1846521"/>
          </a:xfrm>
        </p:spPr>
        <p:txBody>
          <a:bodyPr>
            <a:normAutofit/>
          </a:bodyPr>
          <a:lstStyle/>
          <a:p>
            <a:r>
              <a:rPr lang="en-US" dirty="0" smtClean="0"/>
              <a:t>Definition under Justice40 Initiative</a:t>
            </a:r>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3407441" y="1391931"/>
            <a:ext cx="4940061" cy="4846171"/>
          </a:xfrm>
          <a:prstGeom prst="rect">
            <a:avLst/>
          </a:prstGeom>
        </p:spPr>
      </p:pic>
      <p:sp>
        <p:nvSpPr>
          <p:cNvPr id="6" name="Rounded Rectangle 5"/>
          <p:cNvSpPr/>
          <p:nvPr/>
        </p:nvSpPr>
        <p:spPr>
          <a:xfrm>
            <a:off x="3996813" y="3332344"/>
            <a:ext cx="4203290" cy="9205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942736" y="4549877"/>
            <a:ext cx="4323735" cy="1917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53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2.a.ii Threats to Sensitive Populations</a:t>
            </a:r>
            <a:endParaRPr lang="en-US" dirty="0"/>
          </a:p>
        </p:txBody>
      </p:sp>
      <p:graphicFrame>
        <p:nvGraphicFramePr>
          <p:cNvPr id="4" name="Diagram 3"/>
          <p:cNvGraphicFramePr/>
          <p:nvPr>
            <p:extLst>
              <p:ext uri="{D42A27DB-BD31-4B8C-83A1-F6EECF244321}">
                <p14:modId xmlns:p14="http://schemas.microsoft.com/office/powerpoint/2010/main" val="2420958905"/>
              </p:ext>
            </p:extLst>
          </p:nvPr>
        </p:nvGraphicFramePr>
        <p:xfrm>
          <a:off x="1399216" y="1534228"/>
          <a:ext cx="6647520" cy="4101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674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154487" cy="1325563"/>
          </a:xfrm>
        </p:spPr>
        <p:txBody>
          <a:bodyPr/>
          <a:lstStyle/>
          <a:p>
            <a:r>
              <a:rPr lang="en-US" dirty="0" smtClean="0"/>
              <a:t>Define your Target Area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5452267"/>
              </p:ext>
            </p:extLst>
          </p:nvPr>
        </p:nvGraphicFramePr>
        <p:xfrm>
          <a:off x="628650" y="15017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5970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170" y="0"/>
            <a:ext cx="8368339" cy="1325563"/>
          </a:xfrm>
        </p:spPr>
        <p:txBody>
          <a:bodyPr>
            <a:normAutofit/>
          </a:bodyPr>
          <a:lstStyle/>
          <a:p>
            <a:pPr algn="ctr"/>
            <a:r>
              <a:rPr lang="en-US" dirty="0" smtClean="0"/>
              <a:t>Examples from successful grants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4849095"/>
              </p:ext>
            </p:extLst>
          </p:nvPr>
        </p:nvGraphicFramePr>
        <p:xfrm>
          <a:off x="628650" y="1501776"/>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9594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Middletown, CT</a:t>
            </a:r>
            <a:endParaRPr lang="en-US" dirty="0"/>
          </a:p>
        </p:txBody>
      </p:sp>
      <p:pic>
        <p:nvPicPr>
          <p:cNvPr id="4" name="Content Placeholder 3"/>
          <p:cNvPicPr>
            <a:picLocks noGrp="1" noChangeAspect="1"/>
          </p:cNvPicPr>
          <p:nvPr>
            <p:ph idx="1"/>
          </p:nvPr>
        </p:nvPicPr>
        <p:blipFill rotWithShape="1">
          <a:blip r:embed="rId3"/>
          <a:srcRect l="25318" t="19975" r="37323" b="15387"/>
          <a:stretch/>
        </p:blipFill>
        <p:spPr>
          <a:xfrm>
            <a:off x="1142999" y="1187244"/>
            <a:ext cx="6806382" cy="4792659"/>
          </a:xfrm>
          <a:prstGeom prst="rect">
            <a:avLst/>
          </a:prstGeom>
        </p:spPr>
      </p:pic>
      <p:sp>
        <p:nvSpPr>
          <p:cNvPr id="6" name="Oval 5"/>
          <p:cNvSpPr/>
          <p:nvPr/>
        </p:nvSpPr>
        <p:spPr>
          <a:xfrm>
            <a:off x="4889090" y="3170903"/>
            <a:ext cx="88491" cy="11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82613" y="3226209"/>
            <a:ext cx="88491" cy="11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42030" y="2986548"/>
            <a:ext cx="88491" cy="11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98258" y="3207774"/>
            <a:ext cx="88491" cy="11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133788" y="3214241"/>
            <a:ext cx="2877775" cy="646331"/>
          </a:xfrm>
          <a:prstGeom prst="rect">
            <a:avLst/>
          </a:prstGeom>
          <a:noFill/>
        </p:spPr>
        <p:txBody>
          <a:bodyPr wrap="none" rtlCol="0">
            <a:spAutoFit/>
          </a:bodyPr>
          <a:lstStyle/>
          <a:p>
            <a:r>
              <a:rPr lang="en-US" dirty="0" smtClean="0"/>
              <a:t>Priority Sites</a:t>
            </a:r>
          </a:p>
          <a:p>
            <a:r>
              <a:rPr lang="en-US" dirty="0" smtClean="0"/>
              <a:t>Census Tracts 5416, 5417</a:t>
            </a:r>
            <a:endParaRPr lang="en-US" dirty="0"/>
          </a:p>
        </p:txBody>
      </p:sp>
      <p:sp>
        <p:nvSpPr>
          <p:cNvPr id="11" name="Freeform 10"/>
          <p:cNvSpPr/>
          <p:nvPr/>
        </p:nvSpPr>
        <p:spPr>
          <a:xfrm>
            <a:off x="4386729" y="2779059"/>
            <a:ext cx="747059" cy="902447"/>
          </a:xfrm>
          <a:custGeom>
            <a:avLst/>
            <a:gdLst>
              <a:gd name="connsiteX0" fmla="*/ 0 w 747059"/>
              <a:gd name="connsiteY0" fmla="*/ 256988 h 902447"/>
              <a:gd name="connsiteX1" fmla="*/ 71718 w 747059"/>
              <a:gd name="connsiteY1" fmla="*/ 215153 h 902447"/>
              <a:gd name="connsiteX2" fmla="*/ 17930 w 747059"/>
              <a:gd name="connsiteY2" fmla="*/ 95623 h 902447"/>
              <a:gd name="connsiteX3" fmla="*/ 47812 w 747059"/>
              <a:gd name="connsiteY3" fmla="*/ 23906 h 902447"/>
              <a:gd name="connsiteX4" fmla="*/ 185271 w 747059"/>
              <a:gd name="connsiteY4" fmla="*/ 0 h 902447"/>
              <a:gd name="connsiteX5" fmla="*/ 209177 w 747059"/>
              <a:gd name="connsiteY5" fmla="*/ 89647 h 902447"/>
              <a:gd name="connsiteX6" fmla="*/ 286871 w 747059"/>
              <a:gd name="connsiteY6" fmla="*/ 251012 h 902447"/>
              <a:gd name="connsiteX7" fmla="*/ 442259 w 747059"/>
              <a:gd name="connsiteY7" fmla="*/ 334682 h 902447"/>
              <a:gd name="connsiteX8" fmla="*/ 502024 w 747059"/>
              <a:gd name="connsiteY8" fmla="*/ 370541 h 902447"/>
              <a:gd name="connsiteX9" fmla="*/ 621553 w 747059"/>
              <a:gd name="connsiteY9" fmla="*/ 364565 h 902447"/>
              <a:gd name="connsiteX10" fmla="*/ 621553 w 747059"/>
              <a:gd name="connsiteY10" fmla="*/ 364565 h 902447"/>
              <a:gd name="connsiteX11" fmla="*/ 747059 w 747059"/>
              <a:gd name="connsiteY11" fmla="*/ 902447 h 902447"/>
              <a:gd name="connsiteX12" fmla="*/ 454212 w 747059"/>
              <a:gd name="connsiteY12" fmla="*/ 866588 h 902447"/>
              <a:gd name="connsiteX13" fmla="*/ 101600 w 747059"/>
              <a:gd name="connsiteY13" fmla="*/ 800847 h 902447"/>
              <a:gd name="connsiteX14" fmla="*/ 0 w 747059"/>
              <a:gd name="connsiteY14" fmla="*/ 561788 h 902447"/>
              <a:gd name="connsiteX15" fmla="*/ 77695 w 747059"/>
              <a:gd name="connsiteY15" fmla="*/ 513976 h 902447"/>
              <a:gd name="connsiteX16" fmla="*/ 0 w 747059"/>
              <a:gd name="connsiteY16" fmla="*/ 256988 h 9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7059" h="902447">
                <a:moveTo>
                  <a:pt x="0" y="256988"/>
                </a:moveTo>
                <a:lnTo>
                  <a:pt x="71718" y="215153"/>
                </a:lnTo>
                <a:lnTo>
                  <a:pt x="17930" y="95623"/>
                </a:lnTo>
                <a:lnTo>
                  <a:pt x="47812" y="23906"/>
                </a:lnTo>
                <a:lnTo>
                  <a:pt x="185271" y="0"/>
                </a:lnTo>
                <a:lnTo>
                  <a:pt x="209177" y="89647"/>
                </a:lnTo>
                <a:lnTo>
                  <a:pt x="286871" y="251012"/>
                </a:lnTo>
                <a:lnTo>
                  <a:pt x="442259" y="334682"/>
                </a:lnTo>
                <a:lnTo>
                  <a:pt x="502024" y="370541"/>
                </a:lnTo>
                <a:lnTo>
                  <a:pt x="621553" y="364565"/>
                </a:lnTo>
                <a:lnTo>
                  <a:pt x="621553" y="364565"/>
                </a:lnTo>
                <a:lnTo>
                  <a:pt x="747059" y="902447"/>
                </a:lnTo>
                <a:lnTo>
                  <a:pt x="454212" y="866588"/>
                </a:lnTo>
                <a:lnTo>
                  <a:pt x="101600" y="800847"/>
                </a:lnTo>
                <a:lnTo>
                  <a:pt x="0" y="561788"/>
                </a:lnTo>
                <a:lnTo>
                  <a:pt x="77695" y="513976"/>
                </a:lnTo>
                <a:lnTo>
                  <a:pt x="0" y="256988"/>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600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Boscawen, NH</a:t>
            </a:r>
            <a:endParaRPr lang="en-US" dirty="0"/>
          </a:p>
        </p:txBody>
      </p:sp>
      <p:pic>
        <p:nvPicPr>
          <p:cNvPr id="4" name="Content Placeholder 3"/>
          <p:cNvPicPr>
            <a:picLocks noGrp="1" noChangeAspect="1"/>
          </p:cNvPicPr>
          <p:nvPr>
            <p:ph idx="1"/>
          </p:nvPr>
        </p:nvPicPr>
        <p:blipFill>
          <a:blip r:embed="rId2"/>
          <a:stretch>
            <a:fillRect/>
          </a:stretch>
        </p:blipFill>
        <p:spPr>
          <a:xfrm>
            <a:off x="319832" y="2101921"/>
            <a:ext cx="4349299" cy="3375312"/>
          </a:xfrm>
          <a:prstGeom prst="rect">
            <a:avLst/>
          </a:prstGeom>
        </p:spPr>
      </p:pic>
      <p:pic>
        <p:nvPicPr>
          <p:cNvPr id="6" name="Picture 5"/>
          <p:cNvPicPr>
            <a:picLocks noChangeAspect="1"/>
          </p:cNvPicPr>
          <p:nvPr/>
        </p:nvPicPr>
        <p:blipFill>
          <a:blip r:embed="rId3"/>
          <a:stretch>
            <a:fillRect/>
          </a:stretch>
        </p:blipFill>
        <p:spPr>
          <a:xfrm>
            <a:off x="5108284" y="196381"/>
            <a:ext cx="3637675" cy="3811081"/>
          </a:xfrm>
          <a:prstGeom prst="rect">
            <a:avLst/>
          </a:prstGeom>
        </p:spPr>
      </p:pic>
      <p:sp>
        <p:nvSpPr>
          <p:cNvPr id="7" name="Oval 6"/>
          <p:cNvSpPr/>
          <p:nvPr/>
        </p:nvSpPr>
        <p:spPr>
          <a:xfrm>
            <a:off x="8282803" y="3226135"/>
            <a:ext cx="88491" cy="11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080188" y="3638130"/>
            <a:ext cx="582211" cy="369332"/>
          </a:xfrm>
          <a:prstGeom prst="rect">
            <a:avLst/>
          </a:prstGeom>
          <a:noFill/>
        </p:spPr>
        <p:txBody>
          <a:bodyPr wrap="none" rtlCol="0">
            <a:spAutoFit/>
          </a:bodyPr>
          <a:lstStyle/>
          <a:p>
            <a:r>
              <a:rPr lang="en-US" dirty="0" smtClean="0"/>
              <a:t>Site</a:t>
            </a:r>
            <a:endParaRPr lang="en-US" dirty="0"/>
          </a:p>
        </p:txBody>
      </p:sp>
      <p:sp>
        <p:nvSpPr>
          <p:cNvPr id="5" name="Line Callout 1 (Border and Accent Bar) 4"/>
          <p:cNvSpPr/>
          <p:nvPr/>
        </p:nvSpPr>
        <p:spPr>
          <a:xfrm>
            <a:off x="4229978" y="2635163"/>
            <a:ext cx="1756611" cy="1403169"/>
          </a:xfrm>
          <a:prstGeom prst="accentBorderCallout1">
            <a:avLst>
              <a:gd name="adj1" fmla="val 18750"/>
              <a:gd name="adj2" fmla="val -8333"/>
              <a:gd name="adj3" fmla="val 84555"/>
              <a:gd name="adj4" fmla="val -86903"/>
            </a:avLst>
          </a:prstGeom>
          <a:solidFill>
            <a:schemeClr val="accent6">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The Town here is a single Census Tract with three block groups</a:t>
            </a:r>
            <a:endParaRPr lang="en-US" dirty="0"/>
          </a:p>
        </p:txBody>
      </p:sp>
      <p:pic>
        <p:nvPicPr>
          <p:cNvPr id="9" name="Content Placeholder 3"/>
          <p:cNvPicPr>
            <a:picLocks noChangeAspect="1"/>
          </p:cNvPicPr>
          <p:nvPr/>
        </p:nvPicPr>
        <p:blipFill>
          <a:blip r:embed="rId4"/>
          <a:stretch>
            <a:fillRect/>
          </a:stretch>
        </p:blipFill>
        <p:spPr>
          <a:xfrm>
            <a:off x="5986589" y="4247533"/>
            <a:ext cx="2854597" cy="2459400"/>
          </a:xfrm>
          <a:prstGeom prst="rect">
            <a:avLst/>
          </a:prstGeom>
        </p:spPr>
      </p:pic>
      <p:sp>
        <p:nvSpPr>
          <p:cNvPr id="10" name="Rectangle 9"/>
          <p:cNvSpPr/>
          <p:nvPr/>
        </p:nvSpPr>
        <p:spPr>
          <a:xfrm>
            <a:off x="3811844" y="6341857"/>
            <a:ext cx="3852337" cy="369332"/>
          </a:xfrm>
          <a:prstGeom prst="rect">
            <a:avLst/>
          </a:prstGeom>
        </p:spPr>
        <p:txBody>
          <a:bodyPr wrap="none">
            <a:spAutoFit/>
          </a:bodyPr>
          <a:lstStyle/>
          <a:p>
            <a:r>
              <a:rPr lang="en-US" dirty="0"/>
              <a:t>Site-specific report – 0.5 mile radius</a:t>
            </a:r>
          </a:p>
        </p:txBody>
      </p:sp>
    </p:spTree>
    <p:extLst>
      <p:ext uri="{BB962C8B-B14F-4D97-AF65-F5344CB8AC3E}">
        <p14:creationId xmlns:p14="http://schemas.microsoft.com/office/powerpoint/2010/main" val="3185292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Demographics </a:t>
            </a:r>
            <a:r>
              <a:rPr lang="en-US" dirty="0" smtClean="0"/>
              <a:t>Table – Middletown 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9678493"/>
              </p:ext>
            </p:extLst>
          </p:nvPr>
        </p:nvGraphicFramePr>
        <p:xfrm>
          <a:off x="448407" y="1573823"/>
          <a:ext cx="8379071" cy="3431804"/>
        </p:xfrm>
        <a:graphic>
          <a:graphicData uri="http://schemas.openxmlformats.org/drawingml/2006/table">
            <a:tbl>
              <a:tblPr>
                <a:tableStyleId>{7DF18680-E054-41AD-8BC1-D1AEF772440D}</a:tableStyleId>
              </a:tblPr>
              <a:tblGrid>
                <a:gridCol w="3052839">
                  <a:extLst>
                    <a:ext uri="{9D8B030D-6E8A-4147-A177-3AD203B41FA5}">
                      <a16:colId xmlns:a16="http://schemas.microsoft.com/office/drawing/2014/main" val="3972112890"/>
                    </a:ext>
                  </a:extLst>
                </a:gridCol>
                <a:gridCol w="1039265">
                  <a:extLst>
                    <a:ext uri="{9D8B030D-6E8A-4147-A177-3AD203B41FA5}">
                      <a16:colId xmlns:a16="http://schemas.microsoft.com/office/drawing/2014/main" val="1160067453"/>
                    </a:ext>
                  </a:extLst>
                </a:gridCol>
                <a:gridCol w="1039265">
                  <a:extLst>
                    <a:ext uri="{9D8B030D-6E8A-4147-A177-3AD203B41FA5}">
                      <a16:colId xmlns:a16="http://schemas.microsoft.com/office/drawing/2014/main" val="1827653025"/>
                    </a:ext>
                  </a:extLst>
                </a:gridCol>
                <a:gridCol w="1169172">
                  <a:extLst>
                    <a:ext uri="{9D8B030D-6E8A-4147-A177-3AD203B41FA5}">
                      <a16:colId xmlns:a16="http://schemas.microsoft.com/office/drawing/2014/main" val="2941347016"/>
                    </a:ext>
                  </a:extLst>
                </a:gridCol>
                <a:gridCol w="1039265">
                  <a:extLst>
                    <a:ext uri="{9D8B030D-6E8A-4147-A177-3AD203B41FA5}">
                      <a16:colId xmlns:a16="http://schemas.microsoft.com/office/drawing/2014/main" val="2563855733"/>
                    </a:ext>
                  </a:extLst>
                </a:gridCol>
                <a:gridCol w="1039265">
                  <a:extLst>
                    <a:ext uri="{9D8B030D-6E8A-4147-A177-3AD203B41FA5}">
                      <a16:colId xmlns:a16="http://schemas.microsoft.com/office/drawing/2014/main" val="484709893"/>
                    </a:ext>
                  </a:extLst>
                </a:gridCol>
              </a:tblGrid>
              <a:tr h="682620">
                <a:tc>
                  <a:txBody>
                    <a:bodyPr/>
                    <a:lstStyle/>
                    <a:p>
                      <a:pPr algn="ctr" fontAlgn="b"/>
                      <a:endParaRPr lang="en-US" sz="1800" b="0" i="0" u="none" strike="noStrike">
                        <a:solidFill>
                          <a:schemeClr val="bg1"/>
                        </a:solidFill>
                        <a:effectLst/>
                        <a:latin typeface="+mn-lt"/>
                      </a:endParaRPr>
                    </a:p>
                  </a:txBody>
                  <a:tcPr marL="7620" marR="7620" marT="7620" marB="0" anchor="b">
                    <a:solidFill>
                      <a:srgbClr val="004369"/>
                    </a:solidFill>
                  </a:tcPr>
                </a:tc>
                <a:tc>
                  <a:txBody>
                    <a:bodyPr/>
                    <a:lstStyle/>
                    <a:p>
                      <a:pPr algn="ctr" fontAlgn="b"/>
                      <a:r>
                        <a:rPr lang="en-US" sz="1800" b="1" u="none" strike="noStrike" dirty="0" smtClean="0">
                          <a:solidFill>
                            <a:schemeClr val="bg1"/>
                          </a:solidFill>
                          <a:effectLst/>
                        </a:rPr>
                        <a:t>Target Area</a:t>
                      </a:r>
                      <a:endParaRPr lang="en-US" sz="1800" b="1" i="0" u="none" strike="noStrike" dirty="0">
                        <a:solidFill>
                          <a:schemeClr val="bg1"/>
                        </a:solidFill>
                        <a:effectLst/>
                        <a:latin typeface="+mn-lt"/>
                      </a:endParaRPr>
                    </a:p>
                  </a:txBody>
                  <a:tcPr marL="7620" marR="7620" marT="7620" marB="0" anchor="b">
                    <a:solidFill>
                      <a:srgbClr val="004369"/>
                    </a:solidFill>
                  </a:tcPr>
                </a:tc>
                <a:tc>
                  <a:txBody>
                    <a:bodyPr/>
                    <a:lstStyle/>
                    <a:p>
                      <a:pPr algn="ctr" fontAlgn="b"/>
                      <a:r>
                        <a:rPr lang="en-US" sz="1800" b="1" u="none" strike="noStrike" dirty="0">
                          <a:solidFill>
                            <a:schemeClr val="bg1"/>
                          </a:solidFill>
                          <a:effectLst/>
                        </a:rPr>
                        <a:t>City </a:t>
                      </a:r>
                      <a:endParaRPr lang="en-US" sz="1800" b="1" u="none" strike="noStrike" dirty="0" smtClean="0">
                        <a:solidFill>
                          <a:schemeClr val="bg1"/>
                        </a:solidFill>
                        <a:effectLst/>
                      </a:endParaRPr>
                    </a:p>
                  </a:txBody>
                  <a:tcPr marL="7620" marR="7620" marT="7620" marB="0" anchor="b">
                    <a:solidFill>
                      <a:srgbClr val="004369"/>
                    </a:solidFill>
                  </a:tcPr>
                </a:tc>
                <a:tc>
                  <a:txBody>
                    <a:bodyPr/>
                    <a:lstStyle/>
                    <a:p>
                      <a:pPr algn="ctr" fontAlgn="b"/>
                      <a:r>
                        <a:rPr lang="en-US" sz="1800" b="1" u="none" strike="noStrike" dirty="0">
                          <a:solidFill>
                            <a:schemeClr val="bg1"/>
                          </a:solidFill>
                          <a:effectLst/>
                        </a:rPr>
                        <a:t>State </a:t>
                      </a:r>
                      <a:endParaRPr lang="en-US" sz="1800" b="1" u="none" strike="noStrike" dirty="0" smtClean="0">
                        <a:solidFill>
                          <a:schemeClr val="bg1"/>
                        </a:solidFill>
                        <a:effectLst/>
                      </a:endParaRPr>
                    </a:p>
                  </a:txBody>
                  <a:tcPr marL="7620" marR="7620" marT="7620" marB="0" anchor="b">
                    <a:solidFill>
                      <a:srgbClr val="004369"/>
                    </a:solidFill>
                  </a:tcPr>
                </a:tc>
                <a:tc>
                  <a:txBody>
                    <a:bodyPr/>
                    <a:lstStyle/>
                    <a:p>
                      <a:pPr algn="ctr" fontAlgn="b"/>
                      <a:r>
                        <a:rPr lang="en-US" sz="1800" b="1" u="none" strike="noStrike" dirty="0">
                          <a:solidFill>
                            <a:schemeClr val="bg1"/>
                          </a:solidFill>
                          <a:effectLst/>
                        </a:rPr>
                        <a:t>EPA </a:t>
                      </a:r>
                      <a:r>
                        <a:rPr lang="en-US" sz="1800" b="1" u="none" strike="noStrike" dirty="0" smtClean="0">
                          <a:solidFill>
                            <a:schemeClr val="bg1"/>
                          </a:solidFill>
                          <a:effectLst/>
                        </a:rPr>
                        <a:t>Region</a:t>
                      </a:r>
                      <a:endParaRPr lang="en-US" sz="1800" b="1" i="0" u="none" strike="noStrike" dirty="0">
                        <a:solidFill>
                          <a:schemeClr val="bg1"/>
                        </a:solidFill>
                        <a:effectLst/>
                        <a:latin typeface="+mn-lt"/>
                      </a:endParaRPr>
                    </a:p>
                  </a:txBody>
                  <a:tcPr marL="7620" marR="7620" marT="7620" marB="0" anchor="b">
                    <a:solidFill>
                      <a:srgbClr val="004369"/>
                    </a:solidFill>
                  </a:tcPr>
                </a:tc>
                <a:tc>
                  <a:txBody>
                    <a:bodyPr/>
                    <a:lstStyle/>
                    <a:p>
                      <a:pPr algn="ctr" fontAlgn="b"/>
                      <a:r>
                        <a:rPr lang="en-US" sz="1800" b="1" u="none" strike="noStrike" dirty="0" smtClean="0">
                          <a:solidFill>
                            <a:schemeClr val="bg1"/>
                          </a:solidFill>
                          <a:effectLst/>
                        </a:rPr>
                        <a:t>USA</a:t>
                      </a:r>
                      <a:endParaRPr lang="en-US" sz="1800" b="1" i="0" u="none" strike="noStrike" dirty="0">
                        <a:solidFill>
                          <a:schemeClr val="bg1"/>
                        </a:solidFill>
                        <a:effectLst/>
                        <a:latin typeface="+mn-lt"/>
                      </a:endParaRPr>
                    </a:p>
                  </a:txBody>
                  <a:tcPr marL="7620" marR="7620" marT="7620" marB="0" anchor="b">
                    <a:solidFill>
                      <a:srgbClr val="004369"/>
                    </a:solidFill>
                  </a:tcPr>
                </a:tc>
                <a:extLst>
                  <a:ext uri="{0D108BD9-81ED-4DB2-BD59-A6C34878D82A}">
                    <a16:rowId xmlns:a16="http://schemas.microsoft.com/office/drawing/2014/main" val="2928192014"/>
                  </a:ext>
                </a:extLst>
              </a:tr>
              <a:tr h="345986">
                <a:tc>
                  <a:txBody>
                    <a:bodyPr/>
                    <a:lstStyle/>
                    <a:p>
                      <a:pPr algn="l" fontAlgn="b"/>
                      <a:r>
                        <a:rPr lang="en-US" sz="1800" u="none" strike="noStrike">
                          <a:effectLst/>
                        </a:rPr>
                        <a:t>People of Color Population</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dirty="0">
                          <a:effectLst/>
                        </a:rPr>
                        <a:t>41%</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ctr" fontAlgn="b"/>
                      <a:r>
                        <a:rPr lang="en-US" sz="1800" u="none" strike="noStrike">
                          <a:effectLst/>
                        </a:rPr>
                        <a:t>32%</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dirty="0">
                          <a:effectLst/>
                        </a:rPr>
                        <a:t>32%</a:t>
                      </a:r>
                      <a:endParaRPr lang="en-US" sz="1800" b="0" i="0" u="none" strike="noStrike" dirty="0">
                        <a:solidFill>
                          <a:srgbClr val="000000"/>
                        </a:solidFill>
                        <a:effectLst/>
                        <a:latin typeface="+mn-lt"/>
                      </a:endParaRPr>
                    </a:p>
                  </a:txBody>
                  <a:tcPr marL="7620" marR="7620" marT="7620" marB="0" anchor="b"/>
                </a:tc>
                <a:tc>
                  <a:txBody>
                    <a:bodyPr/>
                    <a:lstStyle/>
                    <a:p>
                      <a:pPr algn="ctr" fontAlgn="b"/>
                      <a:r>
                        <a:rPr lang="en-US" sz="1800" u="none" strike="noStrike">
                          <a:effectLst/>
                        </a:rPr>
                        <a:t>24%</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39%</a:t>
                      </a:r>
                      <a:endParaRPr lang="en-US" sz="18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471495165"/>
                  </a:ext>
                </a:extLst>
              </a:tr>
              <a:tr h="345986">
                <a:tc>
                  <a:txBody>
                    <a:bodyPr/>
                    <a:lstStyle/>
                    <a:p>
                      <a:pPr algn="l" fontAlgn="b"/>
                      <a:r>
                        <a:rPr lang="en-US" sz="1800" u="none" strike="noStrike">
                          <a:effectLst/>
                        </a:rPr>
                        <a:t>Low Income Population</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dirty="0">
                          <a:effectLst/>
                        </a:rPr>
                        <a:t>56%</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ctr" fontAlgn="b"/>
                      <a:r>
                        <a:rPr lang="en-US" sz="1800" u="none" strike="noStrike">
                          <a:effectLst/>
                        </a:rPr>
                        <a:t>23%</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23%</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24%</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33%</a:t>
                      </a:r>
                      <a:endParaRPr lang="en-US" sz="18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697308758"/>
                  </a:ext>
                </a:extLst>
              </a:tr>
              <a:tr h="682620">
                <a:tc>
                  <a:txBody>
                    <a:bodyPr/>
                    <a:lstStyle/>
                    <a:p>
                      <a:pPr algn="l" fontAlgn="b"/>
                      <a:r>
                        <a:rPr lang="en-US" sz="1800" u="none" strike="noStrike">
                          <a:effectLst/>
                        </a:rPr>
                        <a:t>Linguistically Isolated Population</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mn-lt"/>
                      </a:endParaRPr>
                    </a:p>
                  </a:txBody>
                  <a:tcPr marL="7620" marR="7620" marT="7620" marB="0" anchor="b">
                    <a:solidFill>
                      <a:schemeClr val="accent2"/>
                    </a:solidFill>
                  </a:tcPr>
                </a:tc>
                <a:tc>
                  <a:txBody>
                    <a:bodyPr/>
                    <a:lstStyle/>
                    <a:p>
                      <a:pPr algn="ctr" fontAlgn="b"/>
                      <a:r>
                        <a:rPr lang="en-US" sz="1800" u="none" strike="noStrike">
                          <a:effectLst/>
                        </a:rPr>
                        <a:t>4%</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4%</a:t>
                      </a:r>
                      <a:endParaRPr lang="en-US" sz="18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1015390100"/>
                  </a:ext>
                </a:extLst>
              </a:tr>
              <a:tr h="682620">
                <a:tc>
                  <a:txBody>
                    <a:bodyPr/>
                    <a:lstStyle/>
                    <a:p>
                      <a:pPr algn="l" fontAlgn="b"/>
                      <a:r>
                        <a:rPr lang="en-US" sz="1800" u="none" strike="noStrike">
                          <a:effectLst/>
                        </a:rPr>
                        <a:t>Population with Less Than High School Education</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dirty="0">
                          <a:effectLst/>
                        </a:rPr>
                        <a:t>13%</a:t>
                      </a:r>
                      <a:endParaRPr lang="en-US" sz="1800" b="0" i="0" u="none" strike="noStrike" dirty="0">
                        <a:solidFill>
                          <a:srgbClr val="000000"/>
                        </a:solidFill>
                        <a:effectLst/>
                        <a:latin typeface="+mn-lt"/>
                      </a:endParaRPr>
                    </a:p>
                  </a:txBody>
                  <a:tcPr marL="7620" marR="7620" marT="7620" marB="0" anchor="b"/>
                </a:tc>
                <a:tc>
                  <a:txBody>
                    <a:bodyPr/>
                    <a:lstStyle/>
                    <a:p>
                      <a:pPr algn="ctr" fontAlgn="b"/>
                      <a:r>
                        <a:rPr lang="en-US" sz="1800" u="none" strike="noStrike">
                          <a:effectLst/>
                        </a:rPr>
                        <a:t>8%</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10%</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9%</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13%</a:t>
                      </a:r>
                      <a:endParaRPr lang="en-US" sz="18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76484320"/>
                  </a:ext>
                </a:extLst>
              </a:tr>
              <a:tr h="345986">
                <a:tc>
                  <a:txBody>
                    <a:bodyPr/>
                    <a:lstStyle/>
                    <a:p>
                      <a:pPr algn="l" fontAlgn="b"/>
                      <a:r>
                        <a:rPr lang="en-US" sz="1800" u="none" strike="noStrike" dirty="0">
                          <a:effectLst/>
                        </a:rPr>
                        <a:t>Population under Age 5</a:t>
                      </a:r>
                      <a:endParaRPr lang="en-US" sz="1800" b="0" i="0" u="none" strike="noStrike" dirty="0">
                        <a:solidFill>
                          <a:srgbClr val="000000"/>
                        </a:solidFill>
                        <a:effectLst/>
                        <a:latin typeface="+mn-lt"/>
                      </a:endParaRPr>
                    </a:p>
                  </a:txBody>
                  <a:tcPr marL="7620" marR="7620" marT="7620" marB="0" anchor="b"/>
                </a:tc>
                <a:tc>
                  <a:txBody>
                    <a:bodyPr/>
                    <a:lstStyle/>
                    <a:p>
                      <a:pPr algn="ctr" fontAlgn="b"/>
                      <a:r>
                        <a:rPr lang="en-US" sz="1800" u="none" strike="noStrike">
                          <a:effectLst/>
                        </a:rPr>
                        <a:t>6%</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6%</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5%</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6%</a:t>
                      </a:r>
                      <a:endParaRPr lang="en-US" sz="1800" b="0" i="0" u="none" strike="noStrike">
                        <a:solidFill>
                          <a:srgbClr val="000000"/>
                        </a:solidFill>
                        <a:effectLst/>
                        <a:latin typeface="+mn-lt"/>
                      </a:endParaRPr>
                    </a:p>
                  </a:txBody>
                  <a:tcPr marL="7620" marR="7620" marT="7620" marB="0" anchor="b"/>
                </a:tc>
                <a:extLst>
                  <a:ext uri="{0D108BD9-81ED-4DB2-BD59-A6C34878D82A}">
                    <a16:rowId xmlns:a16="http://schemas.microsoft.com/office/drawing/2014/main" val="2959590880"/>
                  </a:ext>
                </a:extLst>
              </a:tr>
              <a:tr h="345986">
                <a:tc>
                  <a:txBody>
                    <a:bodyPr/>
                    <a:lstStyle/>
                    <a:p>
                      <a:pPr algn="l" fontAlgn="b"/>
                      <a:r>
                        <a:rPr lang="en-US" sz="1800" u="none" strike="noStrike" dirty="0">
                          <a:effectLst/>
                        </a:rPr>
                        <a:t>Population over Age 64</a:t>
                      </a:r>
                      <a:endParaRPr lang="en-US" sz="1800" b="0" i="0" u="none" strike="noStrike" dirty="0">
                        <a:solidFill>
                          <a:srgbClr val="000000"/>
                        </a:solidFill>
                        <a:effectLst/>
                        <a:latin typeface="+mn-lt"/>
                      </a:endParaRPr>
                    </a:p>
                  </a:txBody>
                  <a:tcPr marL="7620" marR="7620" marT="7620" marB="0" anchor="b"/>
                </a:tc>
                <a:tc>
                  <a:txBody>
                    <a:bodyPr/>
                    <a:lstStyle/>
                    <a:p>
                      <a:pPr algn="ctr" fontAlgn="b"/>
                      <a:r>
                        <a:rPr lang="en-US" sz="1800" u="none" strike="noStrike">
                          <a:effectLst/>
                        </a:rPr>
                        <a:t>17%</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14%</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16%</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a:effectLst/>
                        </a:rPr>
                        <a:t>17%</a:t>
                      </a:r>
                      <a:endParaRPr lang="en-US" sz="1800" b="0" i="0" u="none" strike="noStrike">
                        <a:solidFill>
                          <a:srgbClr val="000000"/>
                        </a:solidFill>
                        <a:effectLst/>
                        <a:latin typeface="+mn-lt"/>
                      </a:endParaRPr>
                    </a:p>
                  </a:txBody>
                  <a:tcPr marL="7620" marR="7620" marT="7620" marB="0" anchor="b"/>
                </a:tc>
                <a:tc>
                  <a:txBody>
                    <a:bodyPr/>
                    <a:lstStyle/>
                    <a:p>
                      <a:pPr algn="ctr" fontAlgn="b"/>
                      <a:r>
                        <a:rPr lang="en-US" sz="1800" u="none" strike="noStrike" dirty="0">
                          <a:effectLst/>
                        </a:rPr>
                        <a:t>15%</a:t>
                      </a:r>
                      <a:endParaRPr lang="en-US" sz="18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976496892"/>
                  </a:ext>
                </a:extLst>
              </a:tr>
            </a:tbl>
          </a:graphicData>
        </a:graphic>
      </p:graphicFrame>
      <p:sp>
        <p:nvSpPr>
          <p:cNvPr id="6" name="Line Callout 1 (Border and Accent Bar) 5"/>
          <p:cNvSpPr/>
          <p:nvPr/>
        </p:nvSpPr>
        <p:spPr>
          <a:xfrm>
            <a:off x="4955837" y="5187566"/>
            <a:ext cx="1756611" cy="1403169"/>
          </a:xfrm>
          <a:prstGeom prst="accentBorderCallout1">
            <a:avLst>
              <a:gd name="adj1" fmla="val 18750"/>
              <a:gd name="adj2" fmla="val -8333"/>
              <a:gd name="adj3" fmla="val -111197"/>
              <a:gd name="adj4" fmla="val -3533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These are your sensitive populations for section 2a</a:t>
            </a:r>
          </a:p>
        </p:txBody>
      </p:sp>
    </p:spTree>
    <p:extLst>
      <p:ext uri="{BB962C8B-B14F-4D97-AF65-F5344CB8AC3E}">
        <p14:creationId xmlns:p14="http://schemas.microsoft.com/office/powerpoint/2010/main" val="2532038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AB">
      <a:dk1>
        <a:sysClr val="windowText" lastClr="000000"/>
      </a:dk1>
      <a:lt1>
        <a:sysClr val="window" lastClr="FFFFFF"/>
      </a:lt1>
      <a:dk2>
        <a:srgbClr val="0A152D"/>
      </a:dk2>
      <a:lt2>
        <a:srgbClr val="DDDDDD"/>
      </a:lt2>
      <a:accent1>
        <a:srgbClr val="040F2D"/>
      </a:accent1>
      <a:accent2>
        <a:srgbClr val="3AB028"/>
      </a:accent2>
      <a:accent3>
        <a:srgbClr val="00AE4D"/>
      </a:accent3>
      <a:accent4>
        <a:srgbClr val="DDDDDD"/>
      </a:accent4>
      <a:accent5>
        <a:srgbClr val="5AA2AE"/>
      </a:accent5>
      <a:accent6>
        <a:srgbClr val="040F2D"/>
      </a:accent6>
      <a:hlink>
        <a:srgbClr val="7030A0"/>
      </a:hlink>
      <a:folHlink>
        <a:srgbClr val="3EBBF0"/>
      </a:folHlink>
    </a:clrScheme>
    <a:fontScheme name="Custom 1">
      <a:majorFont>
        <a:latin typeface="Gotha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93FCAB44D6D8499E7CDF08FB5F0CCB" ma:contentTypeVersion="4" ma:contentTypeDescription="Create a new document." ma:contentTypeScope="" ma:versionID="63ced6cc1b8354ee8fa4daa82c9fe265">
  <xsd:schema xmlns:xsd="http://www.w3.org/2001/XMLSchema" xmlns:xs="http://www.w3.org/2001/XMLSchema" xmlns:p="http://schemas.microsoft.com/office/2006/metadata/properties" xmlns:ns2="f5e24d62-4610-42ac-90fc-a7fd849f72b1" targetNamespace="http://schemas.microsoft.com/office/2006/metadata/properties" ma:root="true" ma:fieldsID="1b27d6635f38a654b52a250cc59bdf22" ns2:_="">
    <xsd:import namespace="f5e24d62-4610-42ac-90fc-a7fd849f7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24d62-4610-42ac-90fc-a7fd849f7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05B935-4C88-4121-AF56-1F20B1ED2221}"/>
</file>

<file path=customXml/itemProps2.xml><?xml version="1.0" encoding="utf-8"?>
<ds:datastoreItem xmlns:ds="http://schemas.openxmlformats.org/officeDocument/2006/customXml" ds:itemID="{4C2770A0-0953-41A3-AC1E-9F89086975DB}"/>
</file>

<file path=customXml/itemProps3.xml><?xml version="1.0" encoding="utf-8"?>
<ds:datastoreItem xmlns:ds="http://schemas.openxmlformats.org/officeDocument/2006/customXml" ds:itemID="{5525A570-E388-4D72-8D13-3C45F968F773}"/>
</file>

<file path=docProps/app.xml><?xml version="1.0" encoding="utf-8"?>
<Properties xmlns="http://schemas.openxmlformats.org/officeDocument/2006/extended-properties" xmlns:vt="http://schemas.openxmlformats.org/officeDocument/2006/docPropsVTypes">
  <Template>Office Theme</Template>
  <TotalTime>4352</TotalTime>
  <Words>794</Words>
  <Application>Microsoft Office PowerPoint</Application>
  <PresentationFormat>On-screen Show (4:3)</PresentationFormat>
  <Paragraphs>196</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Gotham</vt:lpstr>
      <vt:lpstr>Office Theme</vt:lpstr>
      <vt:lpstr>Using EJSCREEN for MARC Grants </vt:lpstr>
      <vt:lpstr>Sections to use EJSCREEN</vt:lpstr>
      <vt:lpstr>1.b.ii Disadvantaged community</vt:lpstr>
      <vt:lpstr>2.a.ii Threats to Sensitive Populations</vt:lpstr>
      <vt:lpstr>Define your Target Area</vt:lpstr>
      <vt:lpstr>Examples from successful grants</vt:lpstr>
      <vt:lpstr>Middletown, CT</vt:lpstr>
      <vt:lpstr>Boscawen, NH</vt:lpstr>
      <vt:lpstr>Final Demographics Table – Middletown CT</vt:lpstr>
      <vt:lpstr>Final Demographics Table – Boscawen, Nh</vt:lpstr>
      <vt:lpstr>Example– Middletown poverty levels, ACS 2014-2018</vt:lpstr>
      <vt:lpstr>Adverse Health Conditions</vt:lpstr>
      <vt:lpstr>Promoting Environmental Justice</vt:lpstr>
      <vt:lpstr>EJ Indices and how to interpret them</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Chrysochoou, Maria</dc:creator>
  <cp:lastModifiedBy>Chrysochoou, Maria</cp:lastModifiedBy>
  <cp:revision>73</cp:revision>
  <dcterms:created xsi:type="dcterms:W3CDTF">2021-09-14T22:28:28Z</dcterms:created>
  <dcterms:modified xsi:type="dcterms:W3CDTF">2021-10-27T00:20:05Z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0x0101002093FCAB44D6D8499E7CDF08FB5F0CCB</vt:lpwstr>
  </property>
</Properties>
</file>