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1"/>
  </p:notesMasterIdLst>
  <p:sldIdLst>
    <p:sldId id="256" r:id="rId4"/>
    <p:sldId id="339" r:id="rId5"/>
    <p:sldId id="266" r:id="rId6"/>
    <p:sldId id="348" r:id="rId7"/>
    <p:sldId id="343" r:id="rId8"/>
    <p:sldId id="337" r:id="rId9"/>
    <p:sldId id="338" r:id="rId10"/>
    <p:sldId id="370" r:id="rId11"/>
    <p:sldId id="355" r:id="rId12"/>
    <p:sldId id="358" r:id="rId13"/>
    <p:sldId id="357" r:id="rId14"/>
    <p:sldId id="365" r:id="rId15"/>
    <p:sldId id="368" r:id="rId16"/>
    <p:sldId id="364" r:id="rId17"/>
    <p:sldId id="367" r:id="rId18"/>
    <p:sldId id="363" r:id="rId19"/>
    <p:sldId id="366" r:id="rId20"/>
    <p:sldId id="354" r:id="rId21"/>
    <p:sldId id="371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2DE"/>
    <a:srgbClr val="CEE6DB"/>
    <a:srgbClr val="004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90989" autoAdjust="0"/>
  </p:normalViewPr>
  <p:slideViewPr>
    <p:cSldViewPr snapToGrid="0">
      <p:cViewPr varScale="1">
        <p:scale>
          <a:sx n="55" d="100"/>
          <a:sy n="55" d="100"/>
        </p:scale>
        <p:origin x="142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446D8-9082-46A9-8155-D2714AF2FCF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52AC36-430E-4899-85B2-49AAAB4A8EF3}">
      <dgm:prSet phldrT="[Text]" custT="1"/>
      <dgm:spPr>
        <a:xfrm>
          <a:off x="2045" y="0"/>
          <a:ext cx="2143532" cy="340251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20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 Technical Assistance </a:t>
          </a:r>
          <a:endParaRPr lang="en-US" sz="20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C8D133-1980-46C2-8297-712538F02FD8}" type="parTrans" cxnId="{381BB825-D198-40E8-92AE-EE4D2824257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6E089-8437-4C67-948B-0A604923BBE3}" type="sibTrans" cxnId="{381BB825-D198-40E8-92AE-EE4D2824257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D3E57-22EF-45AD-A18E-7AD8F4994B0A}">
      <dgm:prSet phldrT="[Text]" custT="1"/>
      <dgm:spPr>
        <a:xfrm>
          <a:off x="4407690" y="0"/>
          <a:ext cx="2143532" cy="340251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20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Continuing Education</a:t>
          </a:r>
        </a:p>
      </dgm:t>
    </dgm:pt>
    <dgm:pt modelId="{0165544A-8B14-40BA-8E09-27368FB3E614}" type="parTrans" cxnId="{034421B9-CEC5-4D18-89A4-A1C8DF1136B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03189-4296-4998-A0B0-9AF119FDF4CD}" type="sibTrans" cxnId="{034421B9-CEC5-4D18-89A4-A1C8DF1136B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480B7-5394-497D-B22E-0C21715299F8}">
      <dgm:prSet custT="1"/>
      <dgm:spPr>
        <a:xfrm>
          <a:off x="2229946" y="0"/>
          <a:ext cx="2143532" cy="340251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Municipal Assistance Program</a:t>
          </a:r>
        </a:p>
      </dgm:t>
    </dgm:pt>
    <dgm:pt modelId="{3F107411-4760-4704-BECD-041D5CA9D77A}" type="parTrans" cxnId="{A9DED1AF-1780-43DD-8BE4-CD650719621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90A0B-75D1-430B-B65D-43C843B326B3}" type="sibTrans" cxnId="{A9DED1AF-1780-43DD-8BE4-CD650719621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1F734-4FB6-4611-8552-5E29BC2EEF6C}">
      <dgm:prSet phldrT="[Text]" custT="1"/>
      <dgm:spPr>
        <a:xfrm>
          <a:off x="6627605" y="0"/>
          <a:ext cx="2143532" cy="3402511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 Engagement</a:t>
          </a:r>
        </a:p>
      </dgm:t>
    </dgm:pt>
    <dgm:pt modelId="{2BEE79B8-CFB4-4D4A-88C2-507B701E2A90}" type="parTrans" cxnId="{95A9F682-22C5-4166-A33F-E2507E1C33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01214-E5A4-4606-8B73-5FC94F20705C}" type="sibTrans" cxnId="{95A9F682-22C5-4166-A33F-E2507E1C33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73580-A633-48BA-A7CE-1474766E81F0}" type="pres">
      <dgm:prSet presAssocID="{65C446D8-9082-46A9-8155-D2714AF2FCFC}" presName="Name0" presStyleCnt="0">
        <dgm:presLayoutVars>
          <dgm:dir/>
          <dgm:resizeHandles val="exact"/>
        </dgm:presLayoutVars>
      </dgm:prSet>
      <dgm:spPr/>
    </dgm:pt>
    <dgm:pt modelId="{B7E8C791-EB18-433B-B0A6-EBAA7A52A553}" type="pres">
      <dgm:prSet presAssocID="{65C446D8-9082-46A9-8155-D2714AF2FCFC}" presName="fgShape" presStyleLbl="fgShp" presStyleIdx="0" presStyleCnt="1"/>
      <dgm:spPr>
        <a:xfrm>
          <a:off x="350845" y="2722008"/>
          <a:ext cx="8069446" cy="510376"/>
        </a:xfrm>
        <a:prstGeom prst="leftRightArrow">
          <a:avLst/>
        </a:prstGeom>
      </dgm:spPr>
    </dgm:pt>
    <dgm:pt modelId="{CA250496-7FF1-4CAA-BA59-607EF13F5E4A}" type="pres">
      <dgm:prSet presAssocID="{65C446D8-9082-46A9-8155-D2714AF2FCFC}" presName="linComp" presStyleCnt="0"/>
      <dgm:spPr/>
    </dgm:pt>
    <dgm:pt modelId="{D50F4509-A7ED-46D1-924B-293C04A68970}" type="pres">
      <dgm:prSet presAssocID="{2D52AC36-430E-4899-85B2-49AAAB4A8EF3}" presName="compNode" presStyleCnt="0"/>
      <dgm:spPr/>
    </dgm:pt>
    <dgm:pt modelId="{CC50FBE2-5465-40B4-9716-DA6D705AC39C}" type="pres">
      <dgm:prSet presAssocID="{2D52AC36-430E-4899-85B2-49AAAB4A8EF3}" presName="bkgdShape" presStyleLbl="node1" presStyleIdx="0" presStyleCnt="4" custLinFactNeighborY="1072"/>
      <dgm:spPr/>
    </dgm:pt>
    <dgm:pt modelId="{1507BD4E-D178-4F93-89A3-BB351983578B}" type="pres">
      <dgm:prSet presAssocID="{2D52AC36-430E-4899-85B2-49AAAB4A8EF3}" presName="nodeTx" presStyleLbl="node1" presStyleIdx="0" presStyleCnt="4">
        <dgm:presLayoutVars>
          <dgm:bulletEnabled val="1"/>
        </dgm:presLayoutVars>
      </dgm:prSet>
      <dgm:spPr/>
    </dgm:pt>
    <dgm:pt modelId="{3C93FA08-6965-4C43-B8FA-E965FF332747}" type="pres">
      <dgm:prSet presAssocID="{2D52AC36-430E-4899-85B2-49AAAB4A8EF3}" presName="invisiNode" presStyleLbl="node1" presStyleIdx="0" presStyleCnt="4"/>
      <dgm:spPr/>
    </dgm:pt>
    <dgm:pt modelId="{444873E4-5B32-45D0-A762-633BA734AA75}" type="pres">
      <dgm:prSet presAssocID="{2D52AC36-430E-4899-85B2-49AAAB4A8EF3}" presName="imagNode" presStyleLbl="fgImgPlace1" presStyleIdx="0" presStyleCnt="4"/>
      <dgm:spPr>
        <a:xfrm>
          <a:off x="507293" y="204150"/>
          <a:ext cx="1133036" cy="11330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D9768DE-233F-4DFF-8656-29297EDEC9BD}" type="pres">
      <dgm:prSet presAssocID="{4866E089-8437-4C67-948B-0A604923BBE3}" presName="sibTrans" presStyleLbl="sibTrans2D1" presStyleIdx="0" presStyleCnt="0"/>
      <dgm:spPr/>
    </dgm:pt>
    <dgm:pt modelId="{56FF7B09-46C3-4409-929F-D96B17F4A167}" type="pres">
      <dgm:prSet presAssocID="{F69480B7-5394-497D-B22E-0C21715299F8}" presName="compNode" presStyleCnt="0"/>
      <dgm:spPr/>
    </dgm:pt>
    <dgm:pt modelId="{71254EB6-8CAB-4D99-B8B9-3960548584D9}" type="pres">
      <dgm:prSet presAssocID="{F69480B7-5394-497D-B22E-0C21715299F8}" presName="bkgdShape" presStyleLbl="node1" presStyleIdx="1" presStyleCnt="4" custLinFactNeighborX="936" custLinFactNeighborY="1072"/>
      <dgm:spPr/>
    </dgm:pt>
    <dgm:pt modelId="{D69AB807-8D3A-4760-99A5-137E26A7717D}" type="pres">
      <dgm:prSet presAssocID="{F69480B7-5394-497D-B22E-0C21715299F8}" presName="nodeTx" presStyleLbl="node1" presStyleIdx="1" presStyleCnt="4">
        <dgm:presLayoutVars>
          <dgm:bulletEnabled val="1"/>
        </dgm:presLayoutVars>
      </dgm:prSet>
      <dgm:spPr/>
    </dgm:pt>
    <dgm:pt modelId="{C43FBB4D-5998-41B5-8C8B-262049982989}" type="pres">
      <dgm:prSet presAssocID="{F69480B7-5394-497D-B22E-0C21715299F8}" presName="invisiNode" presStyleLbl="node1" presStyleIdx="1" presStyleCnt="4"/>
      <dgm:spPr/>
    </dgm:pt>
    <dgm:pt modelId="{7DA1BCEE-9EE4-4FC2-A16A-E51EC0A07D32}" type="pres">
      <dgm:prSet presAssocID="{F69480B7-5394-497D-B22E-0C21715299F8}" presName="imagNode" presStyleLbl="fgImgPlace1" presStyleIdx="1" presStyleCnt="4"/>
      <dgm:spPr>
        <a:xfrm>
          <a:off x="2715131" y="204150"/>
          <a:ext cx="1133036" cy="11330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903F8046-69DC-4FB7-882E-6F9F80BDF620}" type="pres">
      <dgm:prSet presAssocID="{9B890A0B-75D1-430B-B65D-43C843B326B3}" presName="sibTrans" presStyleLbl="sibTrans2D1" presStyleIdx="0" presStyleCnt="0"/>
      <dgm:spPr/>
    </dgm:pt>
    <dgm:pt modelId="{BFC2D064-A0C4-4ED4-9A66-FAF8C7E8B78A}" type="pres">
      <dgm:prSet presAssocID="{D9DD3E57-22EF-45AD-A18E-7AD8F4994B0A}" presName="compNode" presStyleCnt="0"/>
      <dgm:spPr/>
    </dgm:pt>
    <dgm:pt modelId="{6E09B486-AA77-477A-B6EC-C7BE76EF7914}" type="pres">
      <dgm:prSet presAssocID="{D9DD3E57-22EF-45AD-A18E-7AD8F4994B0A}" presName="bkgdShape" presStyleLbl="node1" presStyleIdx="2" presStyleCnt="4" custLinFactNeighborX="-468"/>
      <dgm:spPr/>
    </dgm:pt>
    <dgm:pt modelId="{CF30A64A-598F-494C-9FE6-1DD9942B7FC0}" type="pres">
      <dgm:prSet presAssocID="{D9DD3E57-22EF-45AD-A18E-7AD8F4994B0A}" presName="nodeTx" presStyleLbl="node1" presStyleIdx="2" presStyleCnt="4">
        <dgm:presLayoutVars>
          <dgm:bulletEnabled val="1"/>
        </dgm:presLayoutVars>
      </dgm:prSet>
      <dgm:spPr/>
    </dgm:pt>
    <dgm:pt modelId="{33D8D818-3CB7-4E7F-92F4-4A31FC882A19}" type="pres">
      <dgm:prSet presAssocID="{D9DD3E57-22EF-45AD-A18E-7AD8F4994B0A}" presName="invisiNode" presStyleLbl="node1" presStyleIdx="2" presStyleCnt="4"/>
      <dgm:spPr/>
    </dgm:pt>
    <dgm:pt modelId="{BC54107A-56A7-4C3B-ACDF-FC42758A0A95}" type="pres">
      <dgm:prSet presAssocID="{D9DD3E57-22EF-45AD-A18E-7AD8F4994B0A}" presName="imagNode" presStyleLbl="fgImgPlace1" presStyleIdx="2" presStyleCnt="4"/>
      <dgm:spPr>
        <a:xfrm>
          <a:off x="4922970" y="204150"/>
          <a:ext cx="1133036" cy="113303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023ADDB-2C24-4745-9CB9-2F153F1B6A24}" type="pres">
      <dgm:prSet presAssocID="{5F903189-4296-4998-A0B0-9AF119FDF4CD}" presName="sibTrans" presStyleLbl="sibTrans2D1" presStyleIdx="0" presStyleCnt="0"/>
      <dgm:spPr/>
    </dgm:pt>
    <dgm:pt modelId="{B66E53A4-9A0A-40E7-B42D-742BC566DFB3}" type="pres">
      <dgm:prSet presAssocID="{41D1F734-4FB6-4611-8552-5E29BC2EEF6C}" presName="compNode" presStyleCnt="0"/>
      <dgm:spPr/>
    </dgm:pt>
    <dgm:pt modelId="{7B1E1931-5307-4602-9537-023A13F00324}" type="pres">
      <dgm:prSet presAssocID="{41D1F734-4FB6-4611-8552-5E29BC2EEF6C}" presName="bkgdShape" presStyleLbl="node1" presStyleIdx="3" presStyleCnt="4" custLinFactNeighborX="1262"/>
      <dgm:spPr/>
    </dgm:pt>
    <dgm:pt modelId="{A7A26E74-9F54-46DB-907E-C366AE636448}" type="pres">
      <dgm:prSet presAssocID="{41D1F734-4FB6-4611-8552-5E29BC2EEF6C}" presName="nodeTx" presStyleLbl="node1" presStyleIdx="3" presStyleCnt="4">
        <dgm:presLayoutVars>
          <dgm:bulletEnabled val="1"/>
        </dgm:presLayoutVars>
      </dgm:prSet>
      <dgm:spPr/>
    </dgm:pt>
    <dgm:pt modelId="{9425410C-96E6-424A-ACC3-9E3D70E5053F}" type="pres">
      <dgm:prSet presAssocID="{41D1F734-4FB6-4611-8552-5E29BC2EEF6C}" presName="invisiNode" presStyleLbl="node1" presStyleIdx="3" presStyleCnt="4"/>
      <dgm:spPr/>
    </dgm:pt>
    <dgm:pt modelId="{BC22A553-97C1-4DDE-8562-1C884B1F46FA}" type="pres">
      <dgm:prSet presAssocID="{41D1F734-4FB6-4611-8552-5E29BC2EEF6C}" presName="imagNode" presStyleLbl="fgImgPlace1" presStyleIdx="3" presStyleCnt="4"/>
      <dgm:spPr>
        <a:xfrm>
          <a:off x="7130808" y="204150"/>
          <a:ext cx="1133036" cy="113303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</dgm:ptLst>
  <dgm:cxnLst>
    <dgm:cxn modelId="{0B41AB25-1220-4381-A3B9-12877F1A1B7B}" type="presOf" srcId="{F69480B7-5394-497D-B22E-0C21715299F8}" destId="{D69AB807-8D3A-4760-99A5-137E26A7717D}" srcOrd="1" destOrd="0" presId="urn:microsoft.com/office/officeart/2005/8/layout/hList7"/>
    <dgm:cxn modelId="{381BB825-D198-40E8-92AE-EE4D28242570}" srcId="{65C446D8-9082-46A9-8155-D2714AF2FCFC}" destId="{2D52AC36-430E-4899-85B2-49AAAB4A8EF3}" srcOrd="0" destOrd="0" parTransId="{90C8D133-1980-46C2-8297-712538F02FD8}" sibTransId="{4866E089-8437-4C67-948B-0A604923BBE3}"/>
    <dgm:cxn modelId="{B867F626-9DBD-4287-938D-333DB3551AF7}" type="presOf" srcId="{D9DD3E57-22EF-45AD-A18E-7AD8F4994B0A}" destId="{CF30A64A-598F-494C-9FE6-1DD9942B7FC0}" srcOrd="1" destOrd="0" presId="urn:microsoft.com/office/officeart/2005/8/layout/hList7"/>
    <dgm:cxn modelId="{8B96D12E-A5A5-4223-8990-7F8DF0978A55}" type="presOf" srcId="{9B890A0B-75D1-430B-B65D-43C843B326B3}" destId="{903F8046-69DC-4FB7-882E-6F9F80BDF620}" srcOrd="0" destOrd="0" presId="urn:microsoft.com/office/officeart/2005/8/layout/hList7"/>
    <dgm:cxn modelId="{0E111D31-B858-4BE6-A40F-F4B95A4F344F}" type="presOf" srcId="{F69480B7-5394-497D-B22E-0C21715299F8}" destId="{71254EB6-8CAB-4D99-B8B9-3960548584D9}" srcOrd="0" destOrd="0" presId="urn:microsoft.com/office/officeart/2005/8/layout/hList7"/>
    <dgm:cxn modelId="{D19D116F-7912-4E44-8CD0-B3E0A58203DA}" type="presOf" srcId="{2D52AC36-430E-4899-85B2-49AAAB4A8EF3}" destId="{1507BD4E-D178-4F93-89A3-BB351983578B}" srcOrd="1" destOrd="0" presId="urn:microsoft.com/office/officeart/2005/8/layout/hList7"/>
    <dgm:cxn modelId="{C340B771-84E7-48E7-A4D4-8D8FEC14373A}" type="presOf" srcId="{41D1F734-4FB6-4611-8552-5E29BC2EEF6C}" destId="{A7A26E74-9F54-46DB-907E-C366AE636448}" srcOrd="1" destOrd="0" presId="urn:microsoft.com/office/officeart/2005/8/layout/hList7"/>
    <dgm:cxn modelId="{95A9F682-22C5-4166-A33F-E2507E1C3334}" srcId="{65C446D8-9082-46A9-8155-D2714AF2FCFC}" destId="{41D1F734-4FB6-4611-8552-5E29BC2EEF6C}" srcOrd="3" destOrd="0" parTransId="{2BEE79B8-CFB4-4D4A-88C2-507B701E2A90}" sibTransId="{B3B01214-E5A4-4606-8B73-5FC94F20705C}"/>
    <dgm:cxn modelId="{CC33DF8B-6323-4E21-97E7-F46C43BE17CE}" type="presOf" srcId="{65C446D8-9082-46A9-8155-D2714AF2FCFC}" destId="{21E73580-A633-48BA-A7CE-1474766E81F0}" srcOrd="0" destOrd="0" presId="urn:microsoft.com/office/officeart/2005/8/layout/hList7"/>
    <dgm:cxn modelId="{3923179F-2BBA-4DFF-8899-DFFC3BD12DFE}" type="presOf" srcId="{2D52AC36-430E-4899-85B2-49AAAB4A8EF3}" destId="{CC50FBE2-5465-40B4-9716-DA6D705AC39C}" srcOrd="0" destOrd="0" presId="urn:microsoft.com/office/officeart/2005/8/layout/hList7"/>
    <dgm:cxn modelId="{A9DED1AF-1780-43DD-8BE4-CD650719621F}" srcId="{65C446D8-9082-46A9-8155-D2714AF2FCFC}" destId="{F69480B7-5394-497D-B22E-0C21715299F8}" srcOrd="1" destOrd="0" parTransId="{3F107411-4760-4704-BECD-041D5CA9D77A}" sibTransId="{9B890A0B-75D1-430B-B65D-43C843B326B3}"/>
    <dgm:cxn modelId="{034421B9-CEC5-4D18-89A4-A1C8DF1136BE}" srcId="{65C446D8-9082-46A9-8155-D2714AF2FCFC}" destId="{D9DD3E57-22EF-45AD-A18E-7AD8F4994B0A}" srcOrd="2" destOrd="0" parTransId="{0165544A-8B14-40BA-8E09-27368FB3E614}" sibTransId="{5F903189-4296-4998-A0B0-9AF119FDF4CD}"/>
    <dgm:cxn modelId="{88DBCADA-6714-4EEB-938B-1C8F0674EAE2}" type="presOf" srcId="{5F903189-4296-4998-A0B0-9AF119FDF4CD}" destId="{F023ADDB-2C24-4745-9CB9-2F153F1B6A24}" srcOrd="0" destOrd="0" presId="urn:microsoft.com/office/officeart/2005/8/layout/hList7"/>
    <dgm:cxn modelId="{7B9563DF-9338-4C2E-B33B-6DBA5443D674}" type="presOf" srcId="{41D1F734-4FB6-4611-8552-5E29BC2EEF6C}" destId="{7B1E1931-5307-4602-9537-023A13F00324}" srcOrd="0" destOrd="0" presId="urn:microsoft.com/office/officeart/2005/8/layout/hList7"/>
    <dgm:cxn modelId="{E4B310E7-C630-4EE7-9293-A162A3A2AA17}" type="presOf" srcId="{4866E089-8437-4C67-948B-0A604923BBE3}" destId="{DD9768DE-233F-4DFF-8656-29297EDEC9BD}" srcOrd="0" destOrd="0" presId="urn:microsoft.com/office/officeart/2005/8/layout/hList7"/>
    <dgm:cxn modelId="{FBDDDEF3-B8BD-4920-BE70-7175E3C9E7AA}" type="presOf" srcId="{D9DD3E57-22EF-45AD-A18E-7AD8F4994B0A}" destId="{6E09B486-AA77-477A-B6EC-C7BE76EF7914}" srcOrd="0" destOrd="0" presId="urn:microsoft.com/office/officeart/2005/8/layout/hList7"/>
    <dgm:cxn modelId="{05951719-F3F2-4CAD-93C4-1261A42999FA}" type="presParOf" srcId="{21E73580-A633-48BA-A7CE-1474766E81F0}" destId="{B7E8C791-EB18-433B-B0A6-EBAA7A52A553}" srcOrd="0" destOrd="0" presId="urn:microsoft.com/office/officeart/2005/8/layout/hList7"/>
    <dgm:cxn modelId="{E2D095AE-6D86-4CF9-8D47-8B976DBF7DAA}" type="presParOf" srcId="{21E73580-A633-48BA-A7CE-1474766E81F0}" destId="{CA250496-7FF1-4CAA-BA59-607EF13F5E4A}" srcOrd="1" destOrd="0" presId="urn:microsoft.com/office/officeart/2005/8/layout/hList7"/>
    <dgm:cxn modelId="{163B8DCC-A3B6-4277-A943-B4AE95110B24}" type="presParOf" srcId="{CA250496-7FF1-4CAA-BA59-607EF13F5E4A}" destId="{D50F4509-A7ED-46D1-924B-293C04A68970}" srcOrd="0" destOrd="0" presId="urn:microsoft.com/office/officeart/2005/8/layout/hList7"/>
    <dgm:cxn modelId="{EEED7E79-8DBB-4C47-B674-3A085D8C7523}" type="presParOf" srcId="{D50F4509-A7ED-46D1-924B-293C04A68970}" destId="{CC50FBE2-5465-40B4-9716-DA6D705AC39C}" srcOrd="0" destOrd="0" presId="urn:microsoft.com/office/officeart/2005/8/layout/hList7"/>
    <dgm:cxn modelId="{AAC75FF5-8CF2-4723-B331-C70F59E34E07}" type="presParOf" srcId="{D50F4509-A7ED-46D1-924B-293C04A68970}" destId="{1507BD4E-D178-4F93-89A3-BB351983578B}" srcOrd="1" destOrd="0" presId="urn:microsoft.com/office/officeart/2005/8/layout/hList7"/>
    <dgm:cxn modelId="{9BBD983E-6D24-49F9-AA6A-BAB25E54E19A}" type="presParOf" srcId="{D50F4509-A7ED-46D1-924B-293C04A68970}" destId="{3C93FA08-6965-4C43-B8FA-E965FF332747}" srcOrd="2" destOrd="0" presId="urn:microsoft.com/office/officeart/2005/8/layout/hList7"/>
    <dgm:cxn modelId="{7AE4D2E3-78D8-44DE-93E7-BF67E263A4DD}" type="presParOf" srcId="{D50F4509-A7ED-46D1-924B-293C04A68970}" destId="{444873E4-5B32-45D0-A762-633BA734AA75}" srcOrd="3" destOrd="0" presId="urn:microsoft.com/office/officeart/2005/8/layout/hList7"/>
    <dgm:cxn modelId="{6E614389-4083-4F31-BEC1-D944805A0DF8}" type="presParOf" srcId="{CA250496-7FF1-4CAA-BA59-607EF13F5E4A}" destId="{DD9768DE-233F-4DFF-8656-29297EDEC9BD}" srcOrd="1" destOrd="0" presId="urn:microsoft.com/office/officeart/2005/8/layout/hList7"/>
    <dgm:cxn modelId="{82A64C68-FDA0-4C25-BAAF-D5AC6B407511}" type="presParOf" srcId="{CA250496-7FF1-4CAA-BA59-607EF13F5E4A}" destId="{56FF7B09-46C3-4409-929F-D96B17F4A167}" srcOrd="2" destOrd="0" presId="urn:microsoft.com/office/officeart/2005/8/layout/hList7"/>
    <dgm:cxn modelId="{39F7EC57-1627-4E4B-ACDD-7A41DCB71126}" type="presParOf" srcId="{56FF7B09-46C3-4409-929F-D96B17F4A167}" destId="{71254EB6-8CAB-4D99-B8B9-3960548584D9}" srcOrd="0" destOrd="0" presId="urn:microsoft.com/office/officeart/2005/8/layout/hList7"/>
    <dgm:cxn modelId="{12C19ECF-7D08-4533-AACE-5C0CB819BE09}" type="presParOf" srcId="{56FF7B09-46C3-4409-929F-D96B17F4A167}" destId="{D69AB807-8D3A-4760-99A5-137E26A7717D}" srcOrd="1" destOrd="0" presId="urn:microsoft.com/office/officeart/2005/8/layout/hList7"/>
    <dgm:cxn modelId="{38260F0A-CF6B-48BE-88AC-1DC30A68C621}" type="presParOf" srcId="{56FF7B09-46C3-4409-929F-D96B17F4A167}" destId="{C43FBB4D-5998-41B5-8C8B-262049982989}" srcOrd="2" destOrd="0" presId="urn:microsoft.com/office/officeart/2005/8/layout/hList7"/>
    <dgm:cxn modelId="{3BDACA88-E8F9-45B5-9ABC-4B95C6E66F0B}" type="presParOf" srcId="{56FF7B09-46C3-4409-929F-D96B17F4A167}" destId="{7DA1BCEE-9EE4-4FC2-A16A-E51EC0A07D32}" srcOrd="3" destOrd="0" presId="urn:microsoft.com/office/officeart/2005/8/layout/hList7"/>
    <dgm:cxn modelId="{8B21E93A-0FC8-478D-93BE-DBAF9B19FC9F}" type="presParOf" srcId="{CA250496-7FF1-4CAA-BA59-607EF13F5E4A}" destId="{903F8046-69DC-4FB7-882E-6F9F80BDF620}" srcOrd="3" destOrd="0" presId="urn:microsoft.com/office/officeart/2005/8/layout/hList7"/>
    <dgm:cxn modelId="{C741C1E5-68C2-4F7F-9393-E2DE06E6BA8C}" type="presParOf" srcId="{CA250496-7FF1-4CAA-BA59-607EF13F5E4A}" destId="{BFC2D064-A0C4-4ED4-9A66-FAF8C7E8B78A}" srcOrd="4" destOrd="0" presId="urn:microsoft.com/office/officeart/2005/8/layout/hList7"/>
    <dgm:cxn modelId="{A33C9F5D-CA10-40CE-BC05-9A15609F86DC}" type="presParOf" srcId="{BFC2D064-A0C4-4ED4-9A66-FAF8C7E8B78A}" destId="{6E09B486-AA77-477A-B6EC-C7BE76EF7914}" srcOrd="0" destOrd="0" presId="urn:microsoft.com/office/officeart/2005/8/layout/hList7"/>
    <dgm:cxn modelId="{6AC3F03C-B4A2-4338-891E-46EA727B7FDC}" type="presParOf" srcId="{BFC2D064-A0C4-4ED4-9A66-FAF8C7E8B78A}" destId="{CF30A64A-598F-494C-9FE6-1DD9942B7FC0}" srcOrd="1" destOrd="0" presId="urn:microsoft.com/office/officeart/2005/8/layout/hList7"/>
    <dgm:cxn modelId="{01364715-A6B0-434F-BDF6-08F324C28D22}" type="presParOf" srcId="{BFC2D064-A0C4-4ED4-9A66-FAF8C7E8B78A}" destId="{33D8D818-3CB7-4E7F-92F4-4A31FC882A19}" srcOrd="2" destOrd="0" presId="urn:microsoft.com/office/officeart/2005/8/layout/hList7"/>
    <dgm:cxn modelId="{9A16DC09-A7A0-4725-B302-BD29C4AC37B4}" type="presParOf" srcId="{BFC2D064-A0C4-4ED4-9A66-FAF8C7E8B78A}" destId="{BC54107A-56A7-4C3B-ACDF-FC42758A0A95}" srcOrd="3" destOrd="0" presId="urn:microsoft.com/office/officeart/2005/8/layout/hList7"/>
    <dgm:cxn modelId="{9C38B3AF-5180-461E-ABDC-A53C5A2A25EE}" type="presParOf" srcId="{CA250496-7FF1-4CAA-BA59-607EF13F5E4A}" destId="{F023ADDB-2C24-4745-9CB9-2F153F1B6A24}" srcOrd="5" destOrd="0" presId="urn:microsoft.com/office/officeart/2005/8/layout/hList7"/>
    <dgm:cxn modelId="{0D773A79-8A92-4867-ADC2-603D3126CAB1}" type="presParOf" srcId="{CA250496-7FF1-4CAA-BA59-607EF13F5E4A}" destId="{B66E53A4-9A0A-40E7-B42D-742BC566DFB3}" srcOrd="6" destOrd="0" presId="urn:microsoft.com/office/officeart/2005/8/layout/hList7"/>
    <dgm:cxn modelId="{24F980F5-0D7A-4F79-BF7E-53D4ACB1B958}" type="presParOf" srcId="{B66E53A4-9A0A-40E7-B42D-742BC566DFB3}" destId="{7B1E1931-5307-4602-9537-023A13F00324}" srcOrd="0" destOrd="0" presId="urn:microsoft.com/office/officeart/2005/8/layout/hList7"/>
    <dgm:cxn modelId="{50B47B86-8521-4460-BE75-88A8CB2CA499}" type="presParOf" srcId="{B66E53A4-9A0A-40E7-B42D-742BC566DFB3}" destId="{A7A26E74-9F54-46DB-907E-C366AE636448}" srcOrd="1" destOrd="0" presId="urn:microsoft.com/office/officeart/2005/8/layout/hList7"/>
    <dgm:cxn modelId="{B83F1FE8-CAF0-446B-A7E9-C6543F5D6651}" type="presParOf" srcId="{B66E53A4-9A0A-40E7-B42D-742BC566DFB3}" destId="{9425410C-96E6-424A-ACC3-9E3D70E5053F}" srcOrd="2" destOrd="0" presId="urn:microsoft.com/office/officeart/2005/8/layout/hList7"/>
    <dgm:cxn modelId="{180BFA52-A8F5-4448-B66B-3C51ECDDFC50}" type="presParOf" srcId="{B66E53A4-9A0A-40E7-B42D-742BC566DFB3}" destId="{BC22A553-97C1-4DDE-8562-1C884B1F46F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5C0EC-7459-4CF7-9A00-C99F995663F0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813262-04E0-4310-BE81-A4CF1DC090B8}">
      <dgm:prSet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en-US" dirty="0"/>
            <a:t>MARC Grant support</a:t>
          </a:r>
        </a:p>
      </dgm:t>
    </dgm:pt>
    <dgm:pt modelId="{159392E1-22E3-4905-BAF1-8F24BF2495A7}" type="parTrans" cxnId="{54E37B7C-B6E2-4D81-870C-3A9B631C01B1}">
      <dgm:prSet/>
      <dgm:spPr/>
      <dgm:t>
        <a:bodyPr/>
        <a:lstStyle/>
        <a:p>
          <a:endParaRPr lang="en-US"/>
        </a:p>
      </dgm:t>
    </dgm:pt>
    <dgm:pt modelId="{917A328F-2E18-4075-8D51-A09FB60677D5}" type="sibTrans" cxnId="{54E37B7C-B6E2-4D81-870C-3A9B631C01B1}">
      <dgm:prSet/>
      <dgm:spPr/>
      <dgm:t>
        <a:bodyPr/>
        <a:lstStyle/>
        <a:p>
          <a:endParaRPr lang="en-US"/>
        </a:p>
      </dgm:t>
    </dgm:pt>
    <dgm:pt modelId="{688C0376-6ECD-4A55-8735-E6C2349B4366}" type="pres">
      <dgm:prSet presAssocID="{EA95C0EC-7459-4CF7-9A00-C99F995663F0}" presName="diagram" presStyleCnt="0">
        <dgm:presLayoutVars>
          <dgm:dir/>
          <dgm:resizeHandles val="exact"/>
        </dgm:presLayoutVars>
      </dgm:prSet>
      <dgm:spPr/>
    </dgm:pt>
    <dgm:pt modelId="{AC35220F-4556-42B0-8E45-67E58A96BB97}" type="pres">
      <dgm:prSet presAssocID="{FB813262-04E0-4310-BE81-A4CF1DC090B8}" presName="node" presStyleLbl="node1" presStyleIdx="0" presStyleCnt="1" custScaleX="161514" custLinFactNeighborY="-42775">
        <dgm:presLayoutVars>
          <dgm:bulletEnabled val="1"/>
        </dgm:presLayoutVars>
      </dgm:prSet>
      <dgm:spPr/>
    </dgm:pt>
  </dgm:ptLst>
  <dgm:cxnLst>
    <dgm:cxn modelId="{54E37B7C-B6E2-4D81-870C-3A9B631C01B1}" srcId="{EA95C0EC-7459-4CF7-9A00-C99F995663F0}" destId="{FB813262-04E0-4310-BE81-A4CF1DC090B8}" srcOrd="0" destOrd="0" parTransId="{159392E1-22E3-4905-BAF1-8F24BF2495A7}" sibTransId="{917A328F-2E18-4075-8D51-A09FB60677D5}"/>
    <dgm:cxn modelId="{FD591DBD-DBC0-48EF-B195-B0E71919C121}" type="presOf" srcId="{EA95C0EC-7459-4CF7-9A00-C99F995663F0}" destId="{688C0376-6ECD-4A55-8735-E6C2349B4366}" srcOrd="0" destOrd="0" presId="urn:microsoft.com/office/officeart/2005/8/layout/default"/>
    <dgm:cxn modelId="{C7CCB0F4-91CD-4612-9B51-61CB657FEA87}" type="presOf" srcId="{FB813262-04E0-4310-BE81-A4CF1DC090B8}" destId="{AC35220F-4556-42B0-8E45-67E58A96BB97}" srcOrd="0" destOrd="0" presId="urn:microsoft.com/office/officeart/2005/8/layout/default"/>
    <dgm:cxn modelId="{643D8CF2-EF3C-4BC6-90FD-03E621CB1320}" type="presParOf" srcId="{688C0376-6ECD-4A55-8735-E6C2349B4366}" destId="{AC35220F-4556-42B0-8E45-67E58A96BB97}" srcOrd="0" destOrd="0" presId="urn:microsoft.com/office/officeart/2005/8/layout/default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95C0EC-7459-4CF7-9A00-C99F995663F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7A4BEE-25C3-49A2-8F18-B132B2B4F543}">
      <dgm:prSet phldrT="[Text]" custT="1"/>
      <dgm:spPr>
        <a:xfrm>
          <a:off x="1124" y="16058"/>
          <a:ext cx="4372224" cy="191832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Brownfield inventories</a:t>
          </a:r>
          <a:endParaRPr lang="en-US" sz="2000" b="1" cap="all" noProof="1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r>
            <a:rPr lang="en-US" sz="1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Collect data for brownfield sites</a:t>
          </a:r>
        </a:p>
        <a:p>
          <a:pPr>
            <a:buFont typeface="Symbol" panose="05050102010706020507" pitchFamily="18" charset="2"/>
            <a:buNone/>
          </a:pPr>
          <a:r>
            <a:rPr lang="en-US" sz="1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Data Review and Gap Analysis for brownfield sites</a:t>
          </a:r>
        </a:p>
        <a:p>
          <a:pPr>
            <a:buFont typeface="Symbol" panose="05050102010706020507" pitchFamily="18" charset="2"/>
            <a:buNone/>
          </a:pPr>
          <a:r>
            <a:rPr lang="en-US" sz="1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Draft Scope of Work for site investigations</a:t>
          </a:r>
        </a:p>
        <a:p>
          <a:pPr>
            <a:buFont typeface="Symbol" panose="05050102010706020507" pitchFamily="18" charset="2"/>
            <a:buNone/>
          </a:pPr>
          <a:r>
            <a:rPr lang="en-US" sz="1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Site reuse planning</a:t>
          </a:r>
        </a:p>
        <a:p>
          <a:pPr>
            <a:buFont typeface="Symbol" panose="05050102010706020507" pitchFamily="18" charset="2"/>
            <a:buNone/>
          </a:pPr>
          <a:r>
            <a:rPr lang="en-US" sz="18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Engagement Planning and Materials</a:t>
          </a:r>
        </a:p>
      </dgm:t>
    </dgm:pt>
    <dgm:pt modelId="{595B3B88-FB79-4CB5-AE26-03F2CC3E1865}" type="parTrans" cxnId="{A94518E6-33D4-49E9-9AA4-E64EDD31245A}">
      <dgm:prSet/>
      <dgm:spPr/>
      <dgm:t>
        <a:bodyPr/>
        <a:lstStyle/>
        <a:p>
          <a:endParaRPr lang="en-US" sz="2000"/>
        </a:p>
      </dgm:t>
    </dgm:pt>
    <dgm:pt modelId="{5A988C60-A2DF-4FDB-B11E-9DC8C4F1A7CE}" type="sibTrans" cxnId="{A94518E6-33D4-49E9-9AA4-E64EDD31245A}">
      <dgm:prSet/>
      <dgm:spPr/>
      <dgm:t>
        <a:bodyPr/>
        <a:lstStyle/>
        <a:p>
          <a:endParaRPr lang="en-US" sz="2000"/>
        </a:p>
      </dgm:t>
    </dgm:pt>
    <dgm:pt modelId="{688C0376-6ECD-4A55-8735-E6C2349B4366}" type="pres">
      <dgm:prSet presAssocID="{EA95C0EC-7459-4CF7-9A00-C99F995663F0}" presName="diagram" presStyleCnt="0">
        <dgm:presLayoutVars>
          <dgm:dir/>
          <dgm:resizeHandles val="exact"/>
        </dgm:presLayoutVars>
      </dgm:prSet>
      <dgm:spPr/>
    </dgm:pt>
    <dgm:pt modelId="{2FB2F1FC-CC4D-4054-8EC2-50666B8BBEC9}" type="pres">
      <dgm:prSet presAssocID="{777A4BEE-25C3-49A2-8F18-B132B2B4F543}" presName="node" presStyleLbl="node1" presStyleIdx="0" presStyleCnt="1" custScaleX="100098" custScaleY="84340" custLinFactNeighborX="-49" custLinFactNeighborY="-254">
        <dgm:presLayoutVars>
          <dgm:bulletEnabled val="1"/>
        </dgm:presLayoutVars>
      </dgm:prSet>
      <dgm:spPr/>
    </dgm:pt>
  </dgm:ptLst>
  <dgm:cxnLst>
    <dgm:cxn modelId="{FD591DBD-DBC0-48EF-B195-B0E71919C121}" type="presOf" srcId="{EA95C0EC-7459-4CF7-9A00-C99F995663F0}" destId="{688C0376-6ECD-4A55-8735-E6C2349B4366}" srcOrd="0" destOrd="0" presId="urn:microsoft.com/office/officeart/2005/8/layout/default"/>
    <dgm:cxn modelId="{3ABBB4C9-BCDC-4F8A-9314-8D9836C34AAA}" type="presOf" srcId="{777A4BEE-25C3-49A2-8F18-B132B2B4F543}" destId="{2FB2F1FC-CC4D-4054-8EC2-50666B8BBEC9}" srcOrd="0" destOrd="0" presId="urn:microsoft.com/office/officeart/2005/8/layout/default"/>
    <dgm:cxn modelId="{A94518E6-33D4-49E9-9AA4-E64EDD31245A}" srcId="{EA95C0EC-7459-4CF7-9A00-C99F995663F0}" destId="{777A4BEE-25C3-49A2-8F18-B132B2B4F543}" srcOrd="0" destOrd="0" parTransId="{595B3B88-FB79-4CB5-AE26-03F2CC3E1865}" sibTransId="{5A988C60-A2DF-4FDB-B11E-9DC8C4F1A7CE}"/>
    <dgm:cxn modelId="{F49A318B-F6B5-4FE9-B190-9C5D7530E467}" type="presParOf" srcId="{688C0376-6ECD-4A55-8735-E6C2349B4366}" destId="{2FB2F1FC-CC4D-4054-8EC2-50666B8BBE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1E4A0-F900-4458-8BD9-AF03CD9B0118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7845C786-6130-49A9-8782-1395934A77C0}">
      <dgm:prSet phldrT="[Text]" custT="1"/>
      <dgm:spPr/>
      <dgm:t>
        <a:bodyPr/>
        <a:lstStyle/>
        <a:p>
          <a:r>
            <a:rPr lang="en-US" sz="2800" dirty="0"/>
            <a:t>Sep-Dec</a:t>
          </a:r>
        </a:p>
      </dgm:t>
    </dgm:pt>
    <dgm:pt modelId="{9BD27A88-394A-4E1D-9B00-DA451092F0B9}" type="parTrans" cxnId="{FD1A7492-0ACB-42FC-B762-6B2A963014D3}">
      <dgm:prSet/>
      <dgm:spPr/>
      <dgm:t>
        <a:bodyPr/>
        <a:lstStyle/>
        <a:p>
          <a:endParaRPr lang="en-US" sz="1400"/>
        </a:p>
      </dgm:t>
    </dgm:pt>
    <dgm:pt modelId="{97756C3F-B8F6-4ACE-91A9-1836599F409C}" type="sibTrans" cxnId="{FD1A7492-0ACB-42FC-B762-6B2A963014D3}">
      <dgm:prSet/>
      <dgm:spPr/>
      <dgm:t>
        <a:bodyPr/>
        <a:lstStyle/>
        <a:p>
          <a:endParaRPr lang="en-US" sz="1400"/>
        </a:p>
      </dgm:t>
    </dgm:pt>
    <dgm:pt modelId="{2BB49873-8A12-4D9C-9B55-B1418CA6091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dirty="0"/>
            <a:t>Jan-April</a:t>
          </a:r>
        </a:p>
      </dgm:t>
    </dgm:pt>
    <dgm:pt modelId="{74C8C9CC-71CF-43C8-9B61-498045758330}" type="parTrans" cxnId="{6688A3C7-58EF-4AA4-9816-7DB2BEAA85FF}">
      <dgm:prSet/>
      <dgm:spPr/>
      <dgm:t>
        <a:bodyPr/>
        <a:lstStyle/>
        <a:p>
          <a:endParaRPr lang="en-US" sz="1400"/>
        </a:p>
      </dgm:t>
    </dgm:pt>
    <dgm:pt modelId="{CC6D9235-4D35-4A7E-957B-A4012B82D302}" type="sibTrans" cxnId="{6688A3C7-58EF-4AA4-9816-7DB2BEAA85FF}">
      <dgm:prSet/>
      <dgm:spPr/>
      <dgm:t>
        <a:bodyPr/>
        <a:lstStyle/>
        <a:p>
          <a:endParaRPr lang="en-US" sz="1400"/>
        </a:p>
      </dgm:t>
    </dgm:pt>
    <dgm:pt modelId="{A1CF0969-EA34-489E-8D5C-7EB9C5C96CCC}">
      <dgm:prSet phldrT="[Text]" custT="1"/>
      <dgm:spPr/>
      <dgm:t>
        <a:bodyPr/>
        <a:lstStyle/>
        <a:p>
          <a:r>
            <a:rPr lang="en-US" sz="2800" dirty="0"/>
            <a:t>May-Aug</a:t>
          </a:r>
        </a:p>
      </dgm:t>
    </dgm:pt>
    <dgm:pt modelId="{A846894B-BD2C-498E-A444-AB45B3B209E3}" type="parTrans" cxnId="{A043E5C1-5E46-4720-B3B1-3BA41A616634}">
      <dgm:prSet/>
      <dgm:spPr/>
      <dgm:t>
        <a:bodyPr/>
        <a:lstStyle/>
        <a:p>
          <a:endParaRPr lang="en-US" sz="1400"/>
        </a:p>
      </dgm:t>
    </dgm:pt>
    <dgm:pt modelId="{ED7AC4EF-2462-4679-BC07-C0E3FD0A1B1D}" type="sibTrans" cxnId="{A043E5C1-5E46-4720-B3B1-3BA41A616634}">
      <dgm:prSet/>
      <dgm:spPr/>
      <dgm:t>
        <a:bodyPr/>
        <a:lstStyle/>
        <a:p>
          <a:endParaRPr lang="en-US" sz="1400"/>
        </a:p>
      </dgm:t>
    </dgm:pt>
    <dgm:pt modelId="{1E56D2DA-73A4-4797-AB07-E56A0ABF933D}" type="pres">
      <dgm:prSet presAssocID="{5521E4A0-F900-4458-8BD9-AF03CD9B0118}" presName="Name0" presStyleCnt="0">
        <dgm:presLayoutVars>
          <dgm:dir/>
          <dgm:animLvl val="lvl"/>
          <dgm:resizeHandles val="exact"/>
        </dgm:presLayoutVars>
      </dgm:prSet>
      <dgm:spPr/>
    </dgm:pt>
    <dgm:pt modelId="{AC80E099-94F1-4D44-9096-6D2A08C4A383}" type="pres">
      <dgm:prSet presAssocID="{7845C786-6130-49A9-8782-1395934A77C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713F54-CAEA-4602-AEF7-EBD48DC64EF4}" type="pres">
      <dgm:prSet presAssocID="{97756C3F-B8F6-4ACE-91A9-1836599F409C}" presName="parTxOnlySpace" presStyleCnt="0"/>
      <dgm:spPr/>
    </dgm:pt>
    <dgm:pt modelId="{C3C06A27-4FA1-48F8-A801-1A90EBC8F546}" type="pres">
      <dgm:prSet presAssocID="{2BB49873-8A12-4D9C-9B55-B1418CA6091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888D01D-8E24-4A73-B6AE-5FCD73E2C163}" type="pres">
      <dgm:prSet presAssocID="{CC6D9235-4D35-4A7E-957B-A4012B82D302}" presName="parTxOnlySpace" presStyleCnt="0"/>
      <dgm:spPr/>
    </dgm:pt>
    <dgm:pt modelId="{B1ACC453-C9BE-4397-958A-4DB4AAB287D4}" type="pres">
      <dgm:prSet presAssocID="{A1CF0969-EA34-489E-8D5C-7EB9C5C96CC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F53A81F-A151-4A7E-A8E3-207FAE0EE384}" type="presOf" srcId="{2BB49873-8A12-4D9C-9B55-B1418CA60913}" destId="{C3C06A27-4FA1-48F8-A801-1A90EBC8F546}" srcOrd="0" destOrd="0" presId="urn:microsoft.com/office/officeart/2005/8/layout/chevron1"/>
    <dgm:cxn modelId="{2F894A51-1522-4CAB-AE30-A97953837D40}" type="presOf" srcId="{A1CF0969-EA34-489E-8D5C-7EB9C5C96CCC}" destId="{B1ACC453-C9BE-4397-958A-4DB4AAB287D4}" srcOrd="0" destOrd="0" presId="urn:microsoft.com/office/officeart/2005/8/layout/chevron1"/>
    <dgm:cxn modelId="{FD1A7492-0ACB-42FC-B762-6B2A963014D3}" srcId="{5521E4A0-F900-4458-8BD9-AF03CD9B0118}" destId="{7845C786-6130-49A9-8782-1395934A77C0}" srcOrd="0" destOrd="0" parTransId="{9BD27A88-394A-4E1D-9B00-DA451092F0B9}" sibTransId="{97756C3F-B8F6-4ACE-91A9-1836599F409C}"/>
    <dgm:cxn modelId="{A777E5A4-1604-4862-9B2E-769044CA59ED}" type="presOf" srcId="{5521E4A0-F900-4458-8BD9-AF03CD9B0118}" destId="{1E56D2DA-73A4-4797-AB07-E56A0ABF933D}" srcOrd="0" destOrd="0" presId="urn:microsoft.com/office/officeart/2005/8/layout/chevron1"/>
    <dgm:cxn modelId="{E30D90B5-C97F-4077-8B8E-64B597401EAE}" type="presOf" srcId="{7845C786-6130-49A9-8782-1395934A77C0}" destId="{AC80E099-94F1-4D44-9096-6D2A08C4A383}" srcOrd="0" destOrd="0" presId="urn:microsoft.com/office/officeart/2005/8/layout/chevron1"/>
    <dgm:cxn modelId="{A043E5C1-5E46-4720-B3B1-3BA41A616634}" srcId="{5521E4A0-F900-4458-8BD9-AF03CD9B0118}" destId="{A1CF0969-EA34-489E-8D5C-7EB9C5C96CCC}" srcOrd="2" destOrd="0" parTransId="{A846894B-BD2C-498E-A444-AB45B3B209E3}" sibTransId="{ED7AC4EF-2462-4679-BC07-C0E3FD0A1B1D}"/>
    <dgm:cxn modelId="{6688A3C7-58EF-4AA4-9816-7DB2BEAA85FF}" srcId="{5521E4A0-F900-4458-8BD9-AF03CD9B0118}" destId="{2BB49873-8A12-4D9C-9B55-B1418CA60913}" srcOrd="1" destOrd="0" parTransId="{74C8C9CC-71CF-43C8-9B61-498045758330}" sibTransId="{CC6D9235-4D35-4A7E-957B-A4012B82D302}"/>
    <dgm:cxn modelId="{DC53CD93-946F-4802-BF9D-ED3223414EEE}" type="presParOf" srcId="{1E56D2DA-73A4-4797-AB07-E56A0ABF933D}" destId="{AC80E099-94F1-4D44-9096-6D2A08C4A383}" srcOrd="0" destOrd="0" presId="urn:microsoft.com/office/officeart/2005/8/layout/chevron1"/>
    <dgm:cxn modelId="{E3907634-1DF8-4505-99C9-21C8EE287F4A}" type="presParOf" srcId="{1E56D2DA-73A4-4797-AB07-E56A0ABF933D}" destId="{6B713F54-CAEA-4602-AEF7-EBD48DC64EF4}" srcOrd="1" destOrd="0" presId="urn:microsoft.com/office/officeart/2005/8/layout/chevron1"/>
    <dgm:cxn modelId="{308D2729-EBBE-407A-B5D7-0C9972592E3B}" type="presParOf" srcId="{1E56D2DA-73A4-4797-AB07-E56A0ABF933D}" destId="{C3C06A27-4FA1-48F8-A801-1A90EBC8F546}" srcOrd="2" destOrd="0" presId="urn:microsoft.com/office/officeart/2005/8/layout/chevron1"/>
    <dgm:cxn modelId="{6730D3C9-FC7C-4ACD-9124-7C4293FE39DA}" type="presParOf" srcId="{1E56D2DA-73A4-4797-AB07-E56A0ABF933D}" destId="{D888D01D-8E24-4A73-B6AE-5FCD73E2C163}" srcOrd="3" destOrd="0" presId="urn:microsoft.com/office/officeart/2005/8/layout/chevron1"/>
    <dgm:cxn modelId="{76DF89D1-8915-4B94-BB45-6047E6C1D189}" type="presParOf" srcId="{1E56D2DA-73A4-4797-AB07-E56A0ABF933D}" destId="{B1ACC453-C9BE-4397-958A-4DB4AAB287D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3D97BF-3E8A-4550-8875-94D867A78089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7BD7DC-82BD-4DE7-9F0D-CD13BAD98086}">
      <dgm:prSet phldrT="[Text]" custT="1"/>
      <dgm:spPr/>
      <dgm:t>
        <a:bodyPr/>
        <a:lstStyle/>
        <a:p>
          <a:r>
            <a:rPr lang="en-US" sz="1600" b="1" dirty="0"/>
            <a:t>Healthy &amp; Sustainable Communities</a:t>
          </a:r>
        </a:p>
      </dgm:t>
    </dgm:pt>
    <dgm:pt modelId="{188753FC-B86E-4629-9D78-160823D3C0AB}" type="parTrans" cxnId="{1B4A4EAF-DD1A-4175-834E-EC2E7894272A}">
      <dgm:prSet/>
      <dgm:spPr/>
      <dgm:t>
        <a:bodyPr/>
        <a:lstStyle/>
        <a:p>
          <a:endParaRPr lang="en-US"/>
        </a:p>
      </dgm:t>
    </dgm:pt>
    <dgm:pt modelId="{7EAE1B5A-21E3-4C90-B939-700527BBA3E1}" type="sibTrans" cxnId="{1B4A4EAF-DD1A-4175-834E-EC2E7894272A}">
      <dgm:prSet/>
      <dgm:spPr/>
      <dgm:t>
        <a:bodyPr/>
        <a:lstStyle/>
        <a:p>
          <a:endParaRPr lang="en-US"/>
        </a:p>
      </dgm:t>
    </dgm:pt>
    <dgm:pt modelId="{E3A9D8B4-3C32-4CC6-A037-F7B1697BD827}">
      <dgm:prSet phldrT="[Text]"/>
      <dgm:spPr/>
      <dgm:t>
        <a:bodyPr/>
        <a:lstStyle/>
        <a:p>
          <a:r>
            <a:rPr lang="en-US" dirty="0"/>
            <a:t>Public health</a:t>
          </a:r>
          <a:endParaRPr lang="en-US" dirty="0">
            <a:solidFill>
              <a:schemeClr val="bg1"/>
            </a:solidFill>
          </a:endParaRPr>
        </a:p>
      </dgm:t>
    </dgm:pt>
    <dgm:pt modelId="{DFF83FC6-34D4-4FD2-AC0A-EC9F88336A29}" type="parTrans" cxnId="{0284A064-B397-4716-AC57-3F56C2730661}">
      <dgm:prSet/>
      <dgm:spPr/>
      <dgm:t>
        <a:bodyPr/>
        <a:lstStyle/>
        <a:p>
          <a:endParaRPr lang="en-US"/>
        </a:p>
      </dgm:t>
    </dgm:pt>
    <dgm:pt modelId="{606D1C5D-EE80-41C5-AF2B-AF8F6A2B6FE0}" type="sibTrans" cxnId="{0284A064-B397-4716-AC57-3F56C2730661}">
      <dgm:prSet/>
      <dgm:spPr/>
      <dgm:t>
        <a:bodyPr/>
        <a:lstStyle/>
        <a:p>
          <a:endParaRPr lang="en-US"/>
        </a:p>
      </dgm:t>
    </dgm:pt>
    <dgm:pt modelId="{5B0B8A50-DBAE-41B6-8B12-719521273870}">
      <dgm:prSet phldrT="[Text]"/>
      <dgm:spPr/>
      <dgm:t>
        <a:bodyPr/>
        <a:lstStyle/>
        <a:p>
          <a:r>
            <a:rPr lang="en-US" dirty="0"/>
            <a:t>Energy efficiency &amp; renewable energy</a:t>
          </a:r>
        </a:p>
      </dgm:t>
    </dgm:pt>
    <dgm:pt modelId="{F57875CB-AF3E-41B4-8B4C-457FC23B7D1A}" type="parTrans" cxnId="{17437AEE-A34A-415F-803C-74D48F42B097}">
      <dgm:prSet/>
      <dgm:spPr/>
      <dgm:t>
        <a:bodyPr/>
        <a:lstStyle/>
        <a:p>
          <a:endParaRPr lang="en-US"/>
        </a:p>
      </dgm:t>
    </dgm:pt>
    <dgm:pt modelId="{CF12F850-3CE7-4764-98FA-10FFA27CDC59}" type="sibTrans" cxnId="{17437AEE-A34A-415F-803C-74D48F42B097}">
      <dgm:prSet/>
      <dgm:spPr/>
      <dgm:t>
        <a:bodyPr/>
        <a:lstStyle/>
        <a:p>
          <a:endParaRPr lang="en-US"/>
        </a:p>
      </dgm:t>
    </dgm:pt>
    <dgm:pt modelId="{FBCC85D6-D317-4709-A7CA-10C03A227778}">
      <dgm:prSet phldrT="[Text]"/>
      <dgm:spPr/>
      <dgm:t>
        <a:bodyPr/>
        <a:lstStyle/>
        <a:p>
          <a:r>
            <a:rPr lang="en-US" dirty="0"/>
            <a:t>Stakeholder Engagement &amp; Training</a:t>
          </a:r>
        </a:p>
      </dgm:t>
    </dgm:pt>
    <dgm:pt modelId="{358BFDCC-BA5F-43F6-8A72-2A738DEA602B}" type="parTrans" cxnId="{4A861F25-8520-4AE4-A722-6B08EB08E391}">
      <dgm:prSet/>
      <dgm:spPr/>
      <dgm:t>
        <a:bodyPr/>
        <a:lstStyle/>
        <a:p>
          <a:endParaRPr lang="en-US"/>
        </a:p>
      </dgm:t>
    </dgm:pt>
    <dgm:pt modelId="{1EB2B5E0-8B3B-493B-AD00-8066E077E4BA}" type="sibTrans" cxnId="{4A861F25-8520-4AE4-A722-6B08EB08E391}">
      <dgm:prSet/>
      <dgm:spPr/>
      <dgm:t>
        <a:bodyPr/>
        <a:lstStyle/>
        <a:p>
          <a:endParaRPr lang="en-US"/>
        </a:p>
      </dgm:t>
    </dgm:pt>
    <dgm:pt modelId="{CE495591-89DE-4E0E-A6F2-3C5B74132F4B}">
      <dgm:prSet phldrT="[Text]"/>
      <dgm:spPr/>
      <dgm:t>
        <a:bodyPr/>
        <a:lstStyle/>
        <a:p>
          <a:r>
            <a:rPr lang="en-US" dirty="0"/>
            <a:t>Water Quality</a:t>
          </a:r>
        </a:p>
      </dgm:t>
    </dgm:pt>
    <dgm:pt modelId="{1188A3B7-6AD0-4CDE-9E03-79340134C6DB}" type="parTrans" cxnId="{1BA03047-F430-433C-99FA-E77A13580603}">
      <dgm:prSet/>
      <dgm:spPr/>
      <dgm:t>
        <a:bodyPr/>
        <a:lstStyle/>
        <a:p>
          <a:endParaRPr lang="en-US"/>
        </a:p>
      </dgm:t>
    </dgm:pt>
    <dgm:pt modelId="{DF4E1FF8-F210-4814-B036-A1777C42A85E}" type="sibTrans" cxnId="{1BA03047-F430-433C-99FA-E77A13580603}">
      <dgm:prSet/>
      <dgm:spPr/>
      <dgm:t>
        <a:bodyPr/>
        <a:lstStyle/>
        <a:p>
          <a:endParaRPr lang="en-US"/>
        </a:p>
      </dgm:t>
    </dgm:pt>
    <dgm:pt modelId="{E9DB7A3F-A36F-4362-8D75-49758BE42FB7}">
      <dgm:prSet phldrT="[Text]"/>
      <dgm:spPr/>
      <dgm:t>
        <a:bodyPr/>
        <a:lstStyle/>
        <a:p>
          <a:r>
            <a:rPr lang="en-US" dirty="0"/>
            <a:t>Climate resiliency and adaptation</a:t>
          </a:r>
        </a:p>
      </dgm:t>
    </dgm:pt>
    <dgm:pt modelId="{51674F01-B91A-4E25-9DEF-A0F690D2DD5F}" type="parTrans" cxnId="{E76E34E6-A857-4550-A893-CC07625322E2}">
      <dgm:prSet/>
      <dgm:spPr/>
      <dgm:t>
        <a:bodyPr/>
        <a:lstStyle/>
        <a:p>
          <a:endParaRPr lang="en-US"/>
        </a:p>
      </dgm:t>
    </dgm:pt>
    <dgm:pt modelId="{F4840EAA-E3EC-40BC-A264-E3D1CA6BBF65}" type="sibTrans" cxnId="{E76E34E6-A857-4550-A893-CC07625322E2}">
      <dgm:prSet/>
      <dgm:spPr/>
      <dgm:t>
        <a:bodyPr/>
        <a:lstStyle/>
        <a:p>
          <a:endParaRPr lang="en-US"/>
        </a:p>
      </dgm:t>
    </dgm:pt>
    <dgm:pt modelId="{30A559E9-9891-4C68-90C7-43E07A6821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Sources of Pollution (brownfields, illegal dumping)</a:t>
          </a:r>
        </a:p>
      </dgm:t>
    </dgm:pt>
    <dgm:pt modelId="{CC2079EB-CEA7-4112-994F-08E8B03E1273}" type="sibTrans" cxnId="{F187BAC8-CF2E-4472-8CCC-FDE1211E5710}">
      <dgm:prSet/>
      <dgm:spPr/>
      <dgm:t>
        <a:bodyPr/>
        <a:lstStyle/>
        <a:p>
          <a:endParaRPr lang="en-US"/>
        </a:p>
      </dgm:t>
    </dgm:pt>
    <dgm:pt modelId="{194FAC94-07A8-447E-8AFA-ACDF3E815691}" type="parTrans" cxnId="{F187BAC8-CF2E-4472-8CCC-FDE1211E5710}">
      <dgm:prSet/>
      <dgm:spPr/>
      <dgm:t>
        <a:bodyPr/>
        <a:lstStyle/>
        <a:p>
          <a:endParaRPr lang="en-US"/>
        </a:p>
      </dgm:t>
    </dgm:pt>
    <dgm:pt modelId="{505255E7-7C3B-42AE-AE13-BC2B0C2FEB45}" type="pres">
      <dgm:prSet presAssocID="{E73D97BF-3E8A-4550-8875-94D867A7808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BDC0766-5DAE-41CB-9413-F9355869EF48}" type="pres">
      <dgm:prSet presAssocID="{847BD7DC-82BD-4DE7-9F0D-CD13BAD98086}" presName="Parent" presStyleLbl="node0" presStyleIdx="0" presStyleCnt="1">
        <dgm:presLayoutVars>
          <dgm:chMax val="6"/>
          <dgm:chPref val="6"/>
        </dgm:presLayoutVars>
      </dgm:prSet>
      <dgm:spPr/>
    </dgm:pt>
    <dgm:pt modelId="{05C97DE6-9C5A-4482-B7FA-BE64C500B74E}" type="pres">
      <dgm:prSet presAssocID="{E3A9D8B4-3C32-4CC6-A037-F7B1697BD827}" presName="Accent1" presStyleCnt="0"/>
      <dgm:spPr/>
    </dgm:pt>
    <dgm:pt modelId="{26BCC608-77B0-4515-B330-70A020A24FD6}" type="pres">
      <dgm:prSet presAssocID="{E3A9D8B4-3C32-4CC6-A037-F7B1697BD827}" presName="Accent" presStyleLbl="bgShp" presStyleIdx="0" presStyleCnt="6"/>
      <dgm:spPr/>
    </dgm:pt>
    <dgm:pt modelId="{415FCC31-7764-4296-9684-2726BAABB6CE}" type="pres">
      <dgm:prSet presAssocID="{E3A9D8B4-3C32-4CC6-A037-F7B1697BD82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29E99ED-B8B1-4CE1-AE97-9BB9C3651A45}" type="pres">
      <dgm:prSet presAssocID="{30A559E9-9891-4C68-90C7-43E07A6821AD}" presName="Accent2" presStyleCnt="0"/>
      <dgm:spPr/>
    </dgm:pt>
    <dgm:pt modelId="{2386BAFA-4EA3-4C7A-ABBB-2E64D001C9A0}" type="pres">
      <dgm:prSet presAssocID="{30A559E9-9891-4C68-90C7-43E07A6821AD}" presName="Accent" presStyleLbl="bgShp" presStyleIdx="1" presStyleCnt="6"/>
      <dgm:spPr/>
    </dgm:pt>
    <dgm:pt modelId="{22F1D994-7750-4A31-B6FA-AD7DE491649E}" type="pres">
      <dgm:prSet presAssocID="{30A559E9-9891-4C68-90C7-43E07A6821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EB4C0FD-9663-4DA7-918A-836C5947351E}" type="pres">
      <dgm:prSet presAssocID="{5B0B8A50-DBAE-41B6-8B12-719521273870}" presName="Accent3" presStyleCnt="0"/>
      <dgm:spPr/>
    </dgm:pt>
    <dgm:pt modelId="{53471701-C109-4C4D-95A7-2863F8A8C23F}" type="pres">
      <dgm:prSet presAssocID="{5B0B8A50-DBAE-41B6-8B12-719521273870}" presName="Accent" presStyleLbl="bgShp" presStyleIdx="2" presStyleCnt="6"/>
      <dgm:spPr/>
    </dgm:pt>
    <dgm:pt modelId="{B730067E-B022-4C3E-B1B0-BE627DB1ABA3}" type="pres">
      <dgm:prSet presAssocID="{5B0B8A50-DBAE-41B6-8B12-71952127387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E8C8847-9C66-4218-9FEF-1E47E63261B3}" type="pres">
      <dgm:prSet presAssocID="{FBCC85D6-D317-4709-A7CA-10C03A227778}" presName="Accent4" presStyleCnt="0"/>
      <dgm:spPr/>
    </dgm:pt>
    <dgm:pt modelId="{286B03B6-192A-4A67-A7D1-F1706FCB5AA7}" type="pres">
      <dgm:prSet presAssocID="{FBCC85D6-D317-4709-A7CA-10C03A227778}" presName="Accent" presStyleLbl="bgShp" presStyleIdx="3" presStyleCnt="6"/>
      <dgm:spPr/>
    </dgm:pt>
    <dgm:pt modelId="{48F1DBE7-06EB-419E-8CFF-635CC70DF858}" type="pres">
      <dgm:prSet presAssocID="{FBCC85D6-D317-4709-A7CA-10C03A22777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59C0E2C-DD75-4F75-BDFE-03A250B42889}" type="pres">
      <dgm:prSet presAssocID="{CE495591-89DE-4E0E-A6F2-3C5B74132F4B}" presName="Accent5" presStyleCnt="0"/>
      <dgm:spPr/>
    </dgm:pt>
    <dgm:pt modelId="{56A0E40B-08A4-4B5B-94FD-E05C8B259112}" type="pres">
      <dgm:prSet presAssocID="{CE495591-89DE-4E0E-A6F2-3C5B74132F4B}" presName="Accent" presStyleLbl="bgShp" presStyleIdx="4" presStyleCnt="6"/>
      <dgm:spPr/>
    </dgm:pt>
    <dgm:pt modelId="{DDB92F02-7786-424F-9A49-B4DD7B023089}" type="pres">
      <dgm:prSet presAssocID="{CE495591-89DE-4E0E-A6F2-3C5B74132F4B}" presName="Child5" presStyleLbl="node1" presStyleIdx="4" presStyleCnt="6" custLinFactNeighborX="-2128">
        <dgm:presLayoutVars>
          <dgm:chMax val="0"/>
          <dgm:chPref val="0"/>
          <dgm:bulletEnabled val="1"/>
        </dgm:presLayoutVars>
      </dgm:prSet>
      <dgm:spPr/>
    </dgm:pt>
    <dgm:pt modelId="{9C6E07C2-257C-4626-B0AD-0D21189CF1E3}" type="pres">
      <dgm:prSet presAssocID="{E9DB7A3F-A36F-4362-8D75-49758BE42FB7}" presName="Accent6" presStyleCnt="0"/>
      <dgm:spPr/>
    </dgm:pt>
    <dgm:pt modelId="{3A6305ED-4D99-4210-B7D8-F58F3120858E}" type="pres">
      <dgm:prSet presAssocID="{E9DB7A3F-A36F-4362-8D75-49758BE42FB7}" presName="Accent" presStyleLbl="bgShp" presStyleIdx="5" presStyleCnt="6"/>
      <dgm:spPr/>
    </dgm:pt>
    <dgm:pt modelId="{5770A331-4C5A-417A-9111-FD60899D8D32}" type="pres">
      <dgm:prSet presAssocID="{E9DB7A3F-A36F-4362-8D75-49758BE42FB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A861F25-8520-4AE4-A722-6B08EB08E391}" srcId="{847BD7DC-82BD-4DE7-9F0D-CD13BAD98086}" destId="{FBCC85D6-D317-4709-A7CA-10C03A227778}" srcOrd="3" destOrd="0" parTransId="{358BFDCC-BA5F-43F6-8A72-2A738DEA602B}" sibTransId="{1EB2B5E0-8B3B-493B-AD00-8066E077E4BA}"/>
    <dgm:cxn modelId="{3B9E955B-165D-4170-8DDA-187C5B96E0AB}" type="presOf" srcId="{30A559E9-9891-4C68-90C7-43E07A6821AD}" destId="{22F1D994-7750-4A31-B6FA-AD7DE491649E}" srcOrd="0" destOrd="0" presId="urn:microsoft.com/office/officeart/2011/layout/HexagonRadial"/>
    <dgm:cxn modelId="{EDAE785F-0AD2-4EA8-971F-DBAD0A80E782}" type="presOf" srcId="{FBCC85D6-D317-4709-A7CA-10C03A227778}" destId="{48F1DBE7-06EB-419E-8CFF-635CC70DF858}" srcOrd="0" destOrd="0" presId="urn:microsoft.com/office/officeart/2011/layout/HexagonRadial"/>
    <dgm:cxn modelId="{17558D61-E7B7-4463-9F95-CFDFD6340528}" type="presOf" srcId="{E9DB7A3F-A36F-4362-8D75-49758BE42FB7}" destId="{5770A331-4C5A-417A-9111-FD60899D8D32}" srcOrd="0" destOrd="0" presId="urn:microsoft.com/office/officeart/2011/layout/HexagonRadial"/>
    <dgm:cxn modelId="{0284A064-B397-4716-AC57-3F56C2730661}" srcId="{847BD7DC-82BD-4DE7-9F0D-CD13BAD98086}" destId="{E3A9D8B4-3C32-4CC6-A037-F7B1697BD827}" srcOrd="0" destOrd="0" parTransId="{DFF83FC6-34D4-4FD2-AC0A-EC9F88336A29}" sibTransId="{606D1C5D-EE80-41C5-AF2B-AF8F6A2B6FE0}"/>
    <dgm:cxn modelId="{1BA03047-F430-433C-99FA-E77A13580603}" srcId="{847BD7DC-82BD-4DE7-9F0D-CD13BAD98086}" destId="{CE495591-89DE-4E0E-A6F2-3C5B74132F4B}" srcOrd="4" destOrd="0" parTransId="{1188A3B7-6AD0-4CDE-9E03-79340134C6DB}" sibTransId="{DF4E1FF8-F210-4814-B036-A1777C42A85E}"/>
    <dgm:cxn modelId="{6D513A4A-400D-43F0-8F17-0AE6735068C1}" type="presOf" srcId="{847BD7DC-82BD-4DE7-9F0D-CD13BAD98086}" destId="{0BDC0766-5DAE-41CB-9413-F9355869EF48}" srcOrd="0" destOrd="0" presId="urn:microsoft.com/office/officeart/2011/layout/HexagonRadial"/>
    <dgm:cxn modelId="{663A5979-C033-483E-85E7-B4873E15C7BB}" type="presOf" srcId="{E73D97BF-3E8A-4550-8875-94D867A78089}" destId="{505255E7-7C3B-42AE-AE13-BC2B0C2FEB45}" srcOrd="0" destOrd="0" presId="urn:microsoft.com/office/officeart/2011/layout/HexagonRadial"/>
    <dgm:cxn modelId="{7648AE9A-E9CC-441D-BD02-741B5037BEFC}" type="presOf" srcId="{E3A9D8B4-3C32-4CC6-A037-F7B1697BD827}" destId="{415FCC31-7764-4296-9684-2726BAABB6CE}" srcOrd="0" destOrd="0" presId="urn:microsoft.com/office/officeart/2011/layout/HexagonRadial"/>
    <dgm:cxn modelId="{1B4A4EAF-DD1A-4175-834E-EC2E7894272A}" srcId="{E73D97BF-3E8A-4550-8875-94D867A78089}" destId="{847BD7DC-82BD-4DE7-9F0D-CD13BAD98086}" srcOrd="0" destOrd="0" parTransId="{188753FC-B86E-4629-9D78-160823D3C0AB}" sibTransId="{7EAE1B5A-21E3-4C90-B939-700527BBA3E1}"/>
    <dgm:cxn modelId="{F187BAC8-CF2E-4472-8CCC-FDE1211E5710}" srcId="{847BD7DC-82BD-4DE7-9F0D-CD13BAD98086}" destId="{30A559E9-9891-4C68-90C7-43E07A6821AD}" srcOrd="1" destOrd="0" parTransId="{194FAC94-07A8-447E-8AFA-ACDF3E815691}" sibTransId="{CC2079EB-CEA7-4112-994F-08E8B03E1273}"/>
    <dgm:cxn modelId="{BCFE9CD9-90A2-4C25-8A36-7D8859A35B14}" type="presOf" srcId="{CE495591-89DE-4E0E-A6F2-3C5B74132F4B}" destId="{DDB92F02-7786-424F-9A49-B4DD7B023089}" srcOrd="0" destOrd="0" presId="urn:microsoft.com/office/officeart/2011/layout/HexagonRadial"/>
    <dgm:cxn modelId="{E76E34E6-A857-4550-A893-CC07625322E2}" srcId="{847BD7DC-82BD-4DE7-9F0D-CD13BAD98086}" destId="{E9DB7A3F-A36F-4362-8D75-49758BE42FB7}" srcOrd="5" destOrd="0" parTransId="{51674F01-B91A-4E25-9DEF-A0F690D2DD5F}" sibTransId="{F4840EAA-E3EC-40BC-A264-E3D1CA6BBF65}"/>
    <dgm:cxn modelId="{17437AEE-A34A-415F-803C-74D48F42B097}" srcId="{847BD7DC-82BD-4DE7-9F0D-CD13BAD98086}" destId="{5B0B8A50-DBAE-41B6-8B12-719521273870}" srcOrd="2" destOrd="0" parTransId="{F57875CB-AF3E-41B4-8B4C-457FC23B7D1A}" sibTransId="{CF12F850-3CE7-4764-98FA-10FFA27CDC59}"/>
    <dgm:cxn modelId="{C58D41FD-F82C-4317-8D69-9074DCE6953A}" type="presOf" srcId="{5B0B8A50-DBAE-41B6-8B12-719521273870}" destId="{B730067E-B022-4C3E-B1B0-BE627DB1ABA3}" srcOrd="0" destOrd="0" presId="urn:microsoft.com/office/officeart/2011/layout/HexagonRadial"/>
    <dgm:cxn modelId="{800A46F5-68B4-439B-ABED-10FD401615A4}" type="presParOf" srcId="{505255E7-7C3B-42AE-AE13-BC2B0C2FEB45}" destId="{0BDC0766-5DAE-41CB-9413-F9355869EF48}" srcOrd="0" destOrd="0" presId="urn:microsoft.com/office/officeart/2011/layout/HexagonRadial"/>
    <dgm:cxn modelId="{9EFBE1AA-F3D4-431C-8B08-4C20BB3F5ECE}" type="presParOf" srcId="{505255E7-7C3B-42AE-AE13-BC2B0C2FEB45}" destId="{05C97DE6-9C5A-4482-B7FA-BE64C500B74E}" srcOrd="1" destOrd="0" presId="urn:microsoft.com/office/officeart/2011/layout/HexagonRadial"/>
    <dgm:cxn modelId="{4A3A65C2-927B-4F39-946F-5E5D217807BE}" type="presParOf" srcId="{05C97DE6-9C5A-4482-B7FA-BE64C500B74E}" destId="{26BCC608-77B0-4515-B330-70A020A24FD6}" srcOrd="0" destOrd="0" presId="urn:microsoft.com/office/officeart/2011/layout/HexagonRadial"/>
    <dgm:cxn modelId="{CB37926E-275F-4BFE-B44B-2D2FE01B2EF1}" type="presParOf" srcId="{505255E7-7C3B-42AE-AE13-BC2B0C2FEB45}" destId="{415FCC31-7764-4296-9684-2726BAABB6CE}" srcOrd="2" destOrd="0" presId="urn:microsoft.com/office/officeart/2011/layout/HexagonRadial"/>
    <dgm:cxn modelId="{DEA89419-B4B4-4509-8FFD-157A27E28EB9}" type="presParOf" srcId="{505255E7-7C3B-42AE-AE13-BC2B0C2FEB45}" destId="{429E99ED-B8B1-4CE1-AE97-9BB9C3651A45}" srcOrd="3" destOrd="0" presId="urn:microsoft.com/office/officeart/2011/layout/HexagonRadial"/>
    <dgm:cxn modelId="{27DDF8AB-0C48-4569-8956-2325A40D5179}" type="presParOf" srcId="{429E99ED-B8B1-4CE1-AE97-9BB9C3651A45}" destId="{2386BAFA-4EA3-4C7A-ABBB-2E64D001C9A0}" srcOrd="0" destOrd="0" presId="urn:microsoft.com/office/officeart/2011/layout/HexagonRadial"/>
    <dgm:cxn modelId="{421CCA28-D7FA-4CC7-82E0-E6430440D282}" type="presParOf" srcId="{505255E7-7C3B-42AE-AE13-BC2B0C2FEB45}" destId="{22F1D994-7750-4A31-B6FA-AD7DE491649E}" srcOrd="4" destOrd="0" presId="urn:microsoft.com/office/officeart/2011/layout/HexagonRadial"/>
    <dgm:cxn modelId="{A08BED0A-2D64-49F8-BA6E-6DD506A3425A}" type="presParOf" srcId="{505255E7-7C3B-42AE-AE13-BC2B0C2FEB45}" destId="{5EB4C0FD-9663-4DA7-918A-836C5947351E}" srcOrd="5" destOrd="0" presId="urn:microsoft.com/office/officeart/2011/layout/HexagonRadial"/>
    <dgm:cxn modelId="{3CB6754F-DD46-4985-81DE-06C6A9187EBD}" type="presParOf" srcId="{5EB4C0FD-9663-4DA7-918A-836C5947351E}" destId="{53471701-C109-4C4D-95A7-2863F8A8C23F}" srcOrd="0" destOrd="0" presId="urn:microsoft.com/office/officeart/2011/layout/HexagonRadial"/>
    <dgm:cxn modelId="{E7A3DB71-14E7-42F1-87B5-1383A6E7D606}" type="presParOf" srcId="{505255E7-7C3B-42AE-AE13-BC2B0C2FEB45}" destId="{B730067E-B022-4C3E-B1B0-BE627DB1ABA3}" srcOrd="6" destOrd="0" presId="urn:microsoft.com/office/officeart/2011/layout/HexagonRadial"/>
    <dgm:cxn modelId="{9546E75D-4BB6-4F83-B0CD-E26B8FD19DF9}" type="presParOf" srcId="{505255E7-7C3B-42AE-AE13-BC2B0C2FEB45}" destId="{0E8C8847-9C66-4218-9FEF-1E47E63261B3}" srcOrd="7" destOrd="0" presId="urn:microsoft.com/office/officeart/2011/layout/HexagonRadial"/>
    <dgm:cxn modelId="{B75ADA35-49F1-4C0F-A7B5-AF3B0FA57C42}" type="presParOf" srcId="{0E8C8847-9C66-4218-9FEF-1E47E63261B3}" destId="{286B03B6-192A-4A67-A7D1-F1706FCB5AA7}" srcOrd="0" destOrd="0" presId="urn:microsoft.com/office/officeart/2011/layout/HexagonRadial"/>
    <dgm:cxn modelId="{98BD94C1-607C-4E6F-B21E-0CAC201ECDAD}" type="presParOf" srcId="{505255E7-7C3B-42AE-AE13-BC2B0C2FEB45}" destId="{48F1DBE7-06EB-419E-8CFF-635CC70DF858}" srcOrd="8" destOrd="0" presId="urn:microsoft.com/office/officeart/2011/layout/HexagonRadial"/>
    <dgm:cxn modelId="{1C2F2AF3-0F5C-4A69-BEA7-59DB9BAAC2AD}" type="presParOf" srcId="{505255E7-7C3B-42AE-AE13-BC2B0C2FEB45}" destId="{759C0E2C-DD75-4F75-BDFE-03A250B42889}" srcOrd="9" destOrd="0" presId="urn:microsoft.com/office/officeart/2011/layout/HexagonRadial"/>
    <dgm:cxn modelId="{CBA4EAD3-F2B5-45D1-9064-27C4FF65A265}" type="presParOf" srcId="{759C0E2C-DD75-4F75-BDFE-03A250B42889}" destId="{56A0E40B-08A4-4B5B-94FD-E05C8B259112}" srcOrd="0" destOrd="0" presId="urn:microsoft.com/office/officeart/2011/layout/HexagonRadial"/>
    <dgm:cxn modelId="{F2D010F3-19A5-4CAB-9E1F-FEAE12A12F0D}" type="presParOf" srcId="{505255E7-7C3B-42AE-AE13-BC2B0C2FEB45}" destId="{DDB92F02-7786-424F-9A49-B4DD7B023089}" srcOrd="10" destOrd="0" presId="urn:microsoft.com/office/officeart/2011/layout/HexagonRadial"/>
    <dgm:cxn modelId="{58EEF851-C539-4FE9-A082-91838EEECB13}" type="presParOf" srcId="{505255E7-7C3B-42AE-AE13-BC2B0C2FEB45}" destId="{9C6E07C2-257C-4626-B0AD-0D21189CF1E3}" srcOrd="11" destOrd="0" presId="urn:microsoft.com/office/officeart/2011/layout/HexagonRadial"/>
    <dgm:cxn modelId="{BD82CF8A-00B2-468E-9006-244688ABA312}" type="presParOf" srcId="{9C6E07C2-257C-4626-B0AD-0D21189CF1E3}" destId="{3A6305ED-4D99-4210-B7D8-F58F3120858E}" srcOrd="0" destOrd="0" presId="urn:microsoft.com/office/officeart/2011/layout/HexagonRadial"/>
    <dgm:cxn modelId="{6A723CCE-6B7F-4FA6-A62D-CBF872C73088}" type="presParOf" srcId="{505255E7-7C3B-42AE-AE13-BC2B0C2FEB45}" destId="{5770A331-4C5A-417A-9111-FD60899D8D3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CD366-49D1-40B8-ADDB-3EFEA6F071A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46AA3-E1C2-4881-9DBE-D468D54BBBCD}">
      <dgm:prSet phldrT="[Text]" custT="1"/>
      <dgm:spPr/>
      <dgm:t>
        <a:bodyPr/>
        <a:lstStyle/>
        <a:p>
          <a:r>
            <a:rPr lang="en-US" sz="1800" dirty="0"/>
            <a:t>Community-based Nonprofit Organizations (CBOs)</a:t>
          </a:r>
        </a:p>
      </dgm:t>
    </dgm:pt>
    <dgm:pt modelId="{2BACB520-6A37-4773-ACA7-DE85856CC1AD}" type="parTrans" cxnId="{14C75FF5-701B-4606-BE7E-AF9052233408}">
      <dgm:prSet/>
      <dgm:spPr/>
      <dgm:t>
        <a:bodyPr/>
        <a:lstStyle/>
        <a:p>
          <a:endParaRPr lang="en-US" sz="1800"/>
        </a:p>
      </dgm:t>
    </dgm:pt>
    <dgm:pt modelId="{5AC6FFF6-2CEB-4C9A-9B35-9022CD6C5D5E}" type="sibTrans" cxnId="{14C75FF5-701B-4606-BE7E-AF9052233408}">
      <dgm:prSet/>
      <dgm:spPr/>
      <dgm:t>
        <a:bodyPr/>
        <a:lstStyle/>
        <a:p>
          <a:endParaRPr lang="en-US" sz="1800"/>
        </a:p>
      </dgm:t>
    </dgm:pt>
    <dgm:pt modelId="{DEED199E-C366-4F98-B3E1-66DC004D84C4}">
      <dgm:prSet phldrT="[Text]" custT="1"/>
      <dgm:spPr/>
      <dgm:t>
        <a:bodyPr/>
        <a:lstStyle/>
        <a:p>
          <a:r>
            <a:rPr lang="en-US" sz="1800" dirty="0"/>
            <a:t>Environmental Justice Collaborative Problem-Solving (EJCPS)</a:t>
          </a:r>
        </a:p>
      </dgm:t>
    </dgm:pt>
    <dgm:pt modelId="{241268A6-8C5B-426C-B567-26A8EA13C7C6}" type="parTrans" cxnId="{07937158-4348-4028-8ACF-3CC7BCAE4E57}">
      <dgm:prSet/>
      <dgm:spPr/>
      <dgm:t>
        <a:bodyPr/>
        <a:lstStyle/>
        <a:p>
          <a:endParaRPr lang="en-US" sz="1800"/>
        </a:p>
      </dgm:t>
    </dgm:pt>
    <dgm:pt modelId="{13BB3E34-3C40-4154-A3CA-EC0554727AFC}" type="sibTrans" cxnId="{07937158-4348-4028-8ACF-3CC7BCAE4E57}">
      <dgm:prSet/>
      <dgm:spPr/>
      <dgm:t>
        <a:bodyPr/>
        <a:lstStyle/>
        <a:p>
          <a:endParaRPr lang="en-US" sz="1800"/>
        </a:p>
      </dgm:t>
    </dgm:pt>
    <dgm:pt modelId="{7DE709DB-001C-4379-8370-5C4C1419E403}">
      <dgm:prSet phldrT="[Text]" custT="1"/>
      <dgm:spPr/>
      <dgm:t>
        <a:bodyPr/>
        <a:lstStyle/>
        <a:p>
          <a:r>
            <a:rPr lang="en-US" sz="1800" dirty="0"/>
            <a:t>States and Tribes, local governments</a:t>
          </a:r>
        </a:p>
      </dgm:t>
    </dgm:pt>
    <dgm:pt modelId="{EFAB8B15-EE34-46FA-9279-321614D54BA0}" type="parTrans" cxnId="{343B8B26-48DE-4A08-B1AD-92E960E60417}">
      <dgm:prSet/>
      <dgm:spPr/>
      <dgm:t>
        <a:bodyPr/>
        <a:lstStyle/>
        <a:p>
          <a:endParaRPr lang="en-US" sz="1800"/>
        </a:p>
      </dgm:t>
    </dgm:pt>
    <dgm:pt modelId="{A72B41B1-50E1-471E-B19B-0A839072CD5F}" type="sibTrans" cxnId="{343B8B26-48DE-4A08-B1AD-92E960E60417}">
      <dgm:prSet/>
      <dgm:spPr/>
      <dgm:t>
        <a:bodyPr/>
        <a:lstStyle/>
        <a:p>
          <a:endParaRPr lang="en-US" sz="1800"/>
        </a:p>
      </dgm:t>
    </dgm:pt>
    <dgm:pt modelId="{6C85B03F-B486-4817-A93C-1EC7D332649A}">
      <dgm:prSet phldrT="[Text]" custT="1"/>
      <dgm:spPr/>
      <dgm:t>
        <a:bodyPr/>
        <a:lstStyle/>
        <a:p>
          <a:endParaRPr lang="en-US" sz="1800" dirty="0"/>
        </a:p>
      </dgm:t>
    </dgm:pt>
    <dgm:pt modelId="{F5B690F7-EB0D-4BB7-BDB8-BBFBF55BCC94}" type="parTrans" cxnId="{3CB39ECC-9932-49B9-81ED-5C15F51D0B67}">
      <dgm:prSet/>
      <dgm:spPr/>
      <dgm:t>
        <a:bodyPr/>
        <a:lstStyle/>
        <a:p>
          <a:endParaRPr lang="en-US"/>
        </a:p>
      </dgm:t>
    </dgm:pt>
    <dgm:pt modelId="{7F7817DD-650E-44D0-92C7-308412319641}" type="sibTrans" cxnId="{3CB39ECC-9932-49B9-81ED-5C15F51D0B67}">
      <dgm:prSet/>
      <dgm:spPr/>
      <dgm:t>
        <a:bodyPr/>
        <a:lstStyle/>
        <a:p>
          <a:endParaRPr lang="en-US"/>
        </a:p>
      </dgm:t>
    </dgm:pt>
    <dgm:pt modelId="{85DBC1A5-6C4D-485F-9E47-ACA9964A5B5D}">
      <dgm:prSet phldrT="[Text]" custT="1"/>
      <dgm:spPr/>
      <dgm:t>
        <a:bodyPr/>
        <a:lstStyle/>
        <a:p>
          <a:r>
            <a:rPr lang="en-US" sz="1800" dirty="0"/>
            <a:t>Environmental Justice Government-to-Government (EJG2G)</a:t>
          </a:r>
        </a:p>
      </dgm:t>
    </dgm:pt>
    <dgm:pt modelId="{B5B49E6B-C17E-4A70-A9F5-E9F79B860236}" type="parTrans" cxnId="{C522852A-C53A-4FFD-A6AE-CEF52B785878}">
      <dgm:prSet/>
      <dgm:spPr/>
      <dgm:t>
        <a:bodyPr/>
        <a:lstStyle/>
        <a:p>
          <a:endParaRPr lang="en-US"/>
        </a:p>
      </dgm:t>
    </dgm:pt>
    <dgm:pt modelId="{A2DBF59C-BF53-49B2-BC52-73628B6B715B}" type="sibTrans" cxnId="{C522852A-C53A-4FFD-A6AE-CEF52B785878}">
      <dgm:prSet/>
      <dgm:spPr/>
      <dgm:t>
        <a:bodyPr/>
        <a:lstStyle/>
        <a:p>
          <a:endParaRPr lang="en-US"/>
        </a:p>
      </dgm:t>
    </dgm:pt>
    <dgm:pt modelId="{62791BC6-AED8-472F-8275-8B5900456690}">
      <dgm:prSet phldrT="[Text]" custT="1"/>
      <dgm:spPr/>
      <dgm:t>
        <a:bodyPr/>
        <a:lstStyle/>
        <a:p>
          <a:endParaRPr lang="en-US" sz="1800" dirty="0"/>
        </a:p>
      </dgm:t>
    </dgm:pt>
    <dgm:pt modelId="{FD88EA83-198A-4125-A351-57972152200C}" type="parTrans" cxnId="{BC805B3C-8741-4C22-99B5-0749D61A0A35}">
      <dgm:prSet/>
      <dgm:spPr/>
      <dgm:t>
        <a:bodyPr/>
        <a:lstStyle/>
        <a:p>
          <a:endParaRPr lang="en-US"/>
        </a:p>
      </dgm:t>
    </dgm:pt>
    <dgm:pt modelId="{31C7F177-4CF8-43E2-8E72-3DA0BE821A2E}" type="sibTrans" cxnId="{BC805B3C-8741-4C22-99B5-0749D61A0A35}">
      <dgm:prSet/>
      <dgm:spPr/>
      <dgm:t>
        <a:bodyPr/>
        <a:lstStyle/>
        <a:p>
          <a:endParaRPr lang="en-US"/>
        </a:p>
      </dgm:t>
    </dgm:pt>
    <dgm:pt modelId="{255954D0-F582-4EA6-A86B-7448A2EE9428}" type="pres">
      <dgm:prSet presAssocID="{338CD366-49D1-40B8-ADDB-3EFEA6F071AE}" presName="Name0" presStyleCnt="0">
        <dgm:presLayoutVars>
          <dgm:dir/>
          <dgm:animLvl val="lvl"/>
          <dgm:resizeHandles/>
        </dgm:presLayoutVars>
      </dgm:prSet>
      <dgm:spPr/>
    </dgm:pt>
    <dgm:pt modelId="{A5674677-81AD-45E3-A70D-4AE605035934}" type="pres">
      <dgm:prSet presAssocID="{E8546AA3-E1C2-4881-9DBE-D468D54BBBCD}" presName="linNode" presStyleCnt="0"/>
      <dgm:spPr/>
    </dgm:pt>
    <dgm:pt modelId="{C6B2E566-8C72-4A62-BD2C-7D874CCAB3BD}" type="pres">
      <dgm:prSet presAssocID="{E8546AA3-E1C2-4881-9DBE-D468D54BBBCD}" presName="parentShp" presStyleLbl="node1" presStyleIdx="0" presStyleCnt="2">
        <dgm:presLayoutVars>
          <dgm:bulletEnabled val="1"/>
        </dgm:presLayoutVars>
      </dgm:prSet>
      <dgm:spPr/>
    </dgm:pt>
    <dgm:pt modelId="{17E8D967-E688-481A-8459-56CE7803379C}" type="pres">
      <dgm:prSet presAssocID="{E8546AA3-E1C2-4881-9DBE-D468D54BBBCD}" presName="childShp" presStyleLbl="bgAccFollowNode1" presStyleIdx="0" presStyleCnt="2">
        <dgm:presLayoutVars>
          <dgm:bulletEnabled val="1"/>
        </dgm:presLayoutVars>
      </dgm:prSet>
      <dgm:spPr/>
    </dgm:pt>
    <dgm:pt modelId="{B4D0D858-B86A-45B9-9144-B73B98511170}" type="pres">
      <dgm:prSet presAssocID="{5AC6FFF6-2CEB-4C9A-9B35-9022CD6C5D5E}" presName="spacing" presStyleCnt="0"/>
      <dgm:spPr/>
    </dgm:pt>
    <dgm:pt modelId="{237EB6AE-A945-423A-848E-54E73F966152}" type="pres">
      <dgm:prSet presAssocID="{7DE709DB-001C-4379-8370-5C4C1419E403}" presName="linNode" presStyleCnt="0"/>
      <dgm:spPr/>
    </dgm:pt>
    <dgm:pt modelId="{B8507DC9-2993-42DF-AF54-0F0864A0509B}" type="pres">
      <dgm:prSet presAssocID="{7DE709DB-001C-4379-8370-5C4C1419E403}" presName="parentShp" presStyleLbl="node1" presStyleIdx="1" presStyleCnt="2">
        <dgm:presLayoutVars>
          <dgm:bulletEnabled val="1"/>
        </dgm:presLayoutVars>
      </dgm:prSet>
      <dgm:spPr/>
    </dgm:pt>
    <dgm:pt modelId="{A34A0625-34CC-44CF-9E2B-170A881C5436}" type="pres">
      <dgm:prSet presAssocID="{7DE709DB-001C-4379-8370-5C4C1419E40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43B8B26-48DE-4A08-B1AD-92E960E60417}" srcId="{338CD366-49D1-40B8-ADDB-3EFEA6F071AE}" destId="{7DE709DB-001C-4379-8370-5C4C1419E403}" srcOrd="1" destOrd="0" parTransId="{EFAB8B15-EE34-46FA-9279-321614D54BA0}" sibTransId="{A72B41B1-50E1-471E-B19B-0A839072CD5F}"/>
    <dgm:cxn modelId="{AA679A29-2E23-4282-88A1-A5A7585FD08A}" type="presOf" srcId="{DEED199E-C366-4F98-B3E1-66DC004D84C4}" destId="{17E8D967-E688-481A-8459-56CE7803379C}" srcOrd="0" destOrd="1" presId="urn:microsoft.com/office/officeart/2005/8/layout/vList6"/>
    <dgm:cxn modelId="{C522852A-C53A-4FFD-A6AE-CEF52B785878}" srcId="{7DE709DB-001C-4379-8370-5C4C1419E403}" destId="{85DBC1A5-6C4D-485F-9E47-ACA9964A5B5D}" srcOrd="1" destOrd="0" parTransId="{B5B49E6B-C17E-4A70-A9F5-E9F79B860236}" sibTransId="{A2DBF59C-BF53-49B2-BC52-73628B6B715B}"/>
    <dgm:cxn modelId="{2E76D039-D3BB-4778-965A-4DAE4E686793}" type="presOf" srcId="{6C85B03F-B486-4817-A93C-1EC7D332649A}" destId="{17E8D967-E688-481A-8459-56CE7803379C}" srcOrd="0" destOrd="0" presId="urn:microsoft.com/office/officeart/2005/8/layout/vList6"/>
    <dgm:cxn modelId="{BC805B3C-8741-4C22-99B5-0749D61A0A35}" srcId="{7DE709DB-001C-4379-8370-5C4C1419E403}" destId="{62791BC6-AED8-472F-8275-8B5900456690}" srcOrd="0" destOrd="0" parTransId="{FD88EA83-198A-4125-A351-57972152200C}" sibTransId="{31C7F177-4CF8-43E2-8E72-3DA0BE821A2E}"/>
    <dgm:cxn modelId="{CAA59341-6F95-48DE-A669-3293FE19043A}" type="presOf" srcId="{62791BC6-AED8-472F-8275-8B5900456690}" destId="{A34A0625-34CC-44CF-9E2B-170A881C5436}" srcOrd="0" destOrd="0" presId="urn:microsoft.com/office/officeart/2005/8/layout/vList6"/>
    <dgm:cxn modelId="{07937158-4348-4028-8ACF-3CC7BCAE4E57}" srcId="{E8546AA3-E1C2-4881-9DBE-D468D54BBBCD}" destId="{DEED199E-C366-4F98-B3E1-66DC004D84C4}" srcOrd="1" destOrd="0" parTransId="{241268A6-8C5B-426C-B567-26A8EA13C7C6}" sibTransId="{13BB3E34-3C40-4154-A3CA-EC0554727AFC}"/>
    <dgm:cxn modelId="{C4254A8D-D74C-4829-8B74-FD96F0BEDDF2}" type="presOf" srcId="{E8546AA3-E1C2-4881-9DBE-D468D54BBBCD}" destId="{C6B2E566-8C72-4A62-BD2C-7D874CCAB3BD}" srcOrd="0" destOrd="0" presId="urn:microsoft.com/office/officeart/2005/8/layout/vList6"/>
    <dgm:cxn modelId="{594177B0-640E-42A8-9095-FC6BF66BA720}" type="presOf" srcId="{338CD366-49D1-40B8-ADDB-3EFEA6F071AE}" destId="{255954D0-F582-4EA6-A86B-7448A2EE9428}" srcOrd="0" destOrd="0" presId="urn:microsoft.com/office/officeart/2005/8/layout/vList6"/>
    <dgm:cxn modelId="{388271B1-6B7A-4EF8-B3E3-01D241EA1859}" type="presOf" srcId="{7DE709DB-001C-4379-8370-5C4C1419E403}" destId="{B8507DC9-2993-42DF-AF54-0F0864A0509B}" srcOrd="0" destOrd="0" presId="urn:microsoft.com/office/officeart/2005/8/layout/vList6"/>
    <dgm:cxn modelId="{3CB39ECC-9932-49B9-81ED-5C15F51D0B67}" srcId="{E8546AA3-E1C2-4881-9DBE-D468D54BBBCD}" destId="{6C85B03F-B486-4817-A93C-1EC7D332649A}" srcOrd="0" destOrd="0" parTransId="{F5B690F7-EB0D-4BB7-BDB8-BBFBF55BCC94}" sibTransId="{7F7817DD-650E-44D0-92C7-308412319641}"/>
    <dgm:cxn modelId="{E9A7D6F2-092D-4ECD-8819-EB6E3BE18152}" type="presOf" srcId="{85DBC1A5-6C4D-485F-9E47-ACA9964A5B5D}" destId="{A34A0625-34CC-44CF-9E2B-170A881C5436}" srcOrd="0" destOrd="1" presId="urn:microsoft.com/office/officeart/2005/8/layout/vList6"/>
    <dgm:cxn modelId="{14C75FF5-701B-4606-BE7E-AF9052233408}" srcId="{338CD366-49D1-40B8-ADDB-3EFEA6F071AE}" destId="{E8546AA3-E1C2-4881-9DBE-D468D54BBBCD}" srcOrd="0" destOrd="0" parTransId="{2BACB520-6A37-4773-ACA7-DE85856CC1AD}" sibTransId="{5AC6FFF6-2CEB-4C9A-9B35-9022CD6C5D5E}"/>
    <dgm:cxn modelId="{EB3E95EB-2A87-42D5-9B70-7FC3BCA76001}" type="presParOf" srcId="{255954D0-F582-4EA6-A86B-7448A2EE9428}" destId="{A5674677-81AD-45E3-A70D-4AE605035934}" srcOrd="0" destOrd="0" presId="urn:microsoft.com/office/officeart/2005/8/layout/vList6"/>
    <dgm:cxn modelId="{A50388C9-A286-4278-AED3-35C5ADCC18C6}" type="presParOf" srcId="{A5674677-81AD-45E3-A70D-4AE605035934}" destId="{C6B2E566-8C72-4A62-BD2C-7D874CCAB3BD}" srcOrd="0" destOrd="0" presId="urn:microsoft.com/office/officeart/2005/8/layout/vList6"/>
    <dgm:cxn modelId="{3B8DD2C7-6FDB-4CEF-AEC6-ADE9ACA4CC0D}" type="presParOf" srcId="{A5674677-81AD-45E3-A70D-4AE605035934}" destId="{17E8D967-E688-481A-8459-56CE7803379C}" srcOrd="1" destOrd="0" presId="urn:microsoft.com/office/officeart/2005/8/layout/vList6"/>
    <dgm:cxn modelId="{E1764DFD-090B-4574-BA26-8BE4C6BFEE8E}" type="presParOf" srcId="{255954D0-F582-4EA6-A86B-7448A2EE9428}" destId="{B4D0D858-B86A-45B9-9144-B73B98511170}" srcOrd="1" destOrd="0" presId="urn:microsoft.com/office/officeart/2005/8/layout/vList6"/>
    <dgm:cxn modelId="{050D6AED-C7DF-46D0-9A69-364A03C9707D}" type="presParOf" srcId="{255954D0-F582-4EA6-A86B-7448A2EE9428}" destId="{237EB6AE-A945-423A-848E-54E73F966152}" srcOrd="2" destOrd="0" presId="urn:microsoft.com/office/officeart/2005/8/layout/vList6"/>
    <dgm:cxn modelId="{08626CBA-EF2E-44C6-B745-74E422D3623B}" type="presParOf" srcId="{237EB6AE-A945-423A-848E-54E73F966152}" destId="{B8507DC9-2993-42DF-AF54-0F0864A0509B}" srcOrd="0" destOrd="0" presId="urn:microsoft.com/office/officeart/2005/8/layout/vList6"/>
    <dgm:cxn modelId="{ABE47179-1910-468F-9696-8AA34C50638C}" type="presParOf" srcId="{237EB6AE-A945-423A-848E-54E73F966152}" destId="{A34A0625-34CC-44CF-9E2B-170A881C54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BD7936-AAB3-4CBC-916D-4A0E2E3D5F3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051BD-86BD-439B-8128-911FE6F15350}">
      <dgm:prSet phldrT="[Text]"/>
      <dgm:spPr/>
      <dgm:t>
        <a:bodyPr/>
        <a:lstStyle/>
        <a:p>
          <a:r>
            <a:rPr lang="en-US" dirty="0"/>
            <a:t>EJCPS</a:t>
          </a:r>
        </a:p>
      </dgm:t>
    </dgm:pt>
    <dgm:pt modelId="{9DCDA85E-7CC5-464E-B718-EE25865DB09C}" type="parTrans" cxnId="{FCAF847F-B411-4265-ACD8-247561ADCDCE}">
      <dgm:prSet/>
      <dgm:spPr/>
      <dgm:t>
        <a:bodyPr/>
        <a:lstStyle/>
        <a:p>
          <a:endParaRPr lang="en-US"/>
        </a:p>
      </dgm:t>
    </dgm:pt>
    <dgm:pt modelId="{111E43AA-C190-43E3-8FEA-9B73F78CD31C}" type="sibTrans" cxnId="{FCAF847F-B411-4265-ACD8-247561ADCDCE}">
      <dgm:prSet/>
      <dgm:spPr/>
      <dgm:t>
        <a:bodyPr/>
        <a:lstStyle/>
        <a:p>
          <a:endParaRPr lang="en-US"/>
        </a:p>
      </dgm:t>
    </dgm:pt>
    <dgm:pt modelId="{F59D76A5-6F28-47C5-9775-75887344B82E}">
      <dgm:prSet phldrT="[Text]" custT="1"/>
      <dgm:spPr/>
      <dgm:t>
        <a:bodyPr/>
        <a:lstStyle/>
        <a:p>
          <a:r>
            <a:rPr lang="en-US" sz="1800" dirty="0"/>
            <a:t>Environmental and Public Health information of the Underserved Community</a:t>
          </a:r>
        </a:p>
      </dgm:t>
    </dgm:pt>
    <dgm:pt modelId="{BBDABA4E-0F8E-48B7-9C30-6FFDF677AE92}" type="parTrans" cxnId="{F824DF61-0BF1-4270-B566-06E885E6B79E}">
      <dgm:prSet/>
      <dgm:spPr/>
      <dgm:t>
        <a:bodyPr/>
        <a:lstStyle/>
        <a:p>
          <a:endParaRPr lang="en-US"/>
        </a:p>
      </dgm:t>
    </dgm:pt>
    <dgm:pt modelId="{CDABBD90-3E56-46C1-BE34-2CC783F202FB}" type="sibTrans" cxnId="{F824DF61-0BF1-4270-B566-06E885E6B79E}">
      <dgm:prSet/>
      <dgm:spPr/>
      <dgm:t>
        <a:bodyPr/>
        <a:lstStyle/>
        <a:p>
          <a:endParaRPr lang="en-US"/>
        </a:p>
      </dgm:t>
    </dgm:pt>
    <dgm:pt modelId="{BAD0B178-3B10-408C-80AC-A2D30107EF63}">
      <dgm:prSet phldrT="[Text]"/>
      <dgm:spPr/>
      <dgm:t>
        <a:bodyPr/>
        <a:lstStyle/>
        <a:p>
          <a:r>
            <a:rPr lang="en-US" dirty="0"/>
            <a:t>EJG2G</a:t>
          </a:r>
        </a:p>
      </dgm:t>
    </dgm:pt>
    <dgm:pt modelId="{164EF2EF-C110-42B0-95EF-475EFECE1370}" type="parTrans" cxnId="{AC9DD051-6627-41C8-A608-B00F6769C117}">
      <dgm:prSet/>
      <dgm:spPr/>
      <dgm:t>
        <a:bodyPr/>
        <a:lstStyle/>
        <a:p>
          <a:endParaRPr lang="en-US"/>
        </a:p>
      </dgm:t>
    </dgm:pt>
    <dgm:pt modelId="{67CEF23C-14E4-4C8E-9CC8-00F9DC28137E}" type="sibTrans" cxnId="{AC9DD051-6627-41C8-A608-B00F6769C117}">
      <dgm:prSet/>
      <dgm:spPr/>
      <dgm:t>
        <a:bodyPr/>
        <a:lstStyle/>
        <a:p>
          <a:endParaRPr lang="en-US"/>
        </a:p>
      </dgm:t>
    </dgm:pt>
    <dgm:pt modelId="{FC5F1754-ABC3-478C-ABCF-CF692DA959CE}">
      <dgm:prSet phldrT="[Text]" custT="1"/>
      <dgm:spPr/>
      <dgm:t>
        <a:bodyPr/>
        <a:lstStyle/>
        <a:p>
          <a:r>
            <a:rPr lang="en-US" sz="1800" dirty="0"/>
            <a:t>Disproportionate Environmental and Public Health Issues Impacting Underserved Communities</a:t>
          </a:r>
        </a:p>
      </dgm:t>
    </dgm:pt>
    <dgm:pt modelId="{8ECC46CA-7E90-4429-800D-10DF0EDA7F0C}" type="parTrans" cxnId="{F257B52D-B433-49A1-B415-F5D464F25BF6}">
      <dgm:prSet/>
      <dgm:spPr/>
      <dgm:t>
        <a:bodyPr/>
        <a:lstStyle/>
        <a:p>
          <a:endParaRPr lang="en-US"/>
        </a:p>
      </dgm:t>
    </dgm:pt>
    <dgm:pt modelId="{289E4F12-DBFC-424D-84FD-81244A4BD60E}" type="sibTrans" cxnId="{F257B52D-B433-49A1-B415-F5D464F25BF6}">
      <dgm:prSet/>
      <dgm:spPr/>
      <dgm:t>
        <a:bodyPr/>
        <a:lstStyle/>
        <a:p>
          <a:endParaRPr lang="en-US"/>
        </a:p>
      </dgm:t>
    </dgm:pt>
    <dgm:pt modelId="{6ED1AC3B-A2DD-44CE-9BB8-44055DAFE1AC}" type="pres">
      <dgm:prSet presAssocID="{40BD7936-AAB3-4CBC-916D-4A0E2E3D5F3E}" presName="Name0" presStyleCnt="0">
        <dgm:presLayoutVars>
          <dgm:dir/>
          <dgm:animLvl val="lvl"/>
          <dgm:resizeHandles val="exact"/>
        </dgm:presLayoutVars>
      </dgm:prSet>
      <dgm:spPr/>
    </dgm:pt>
    <dgm:pt modelId="{C85C4D0B-B021-43D2-9EFC-2208C7C48D98}" type="pres">
      <dgm:prSet presAssocID="{8D8051BD-86BD-439B-8128-911FE6F15350}" presName="linNode" presStyleCnt="0"/>
      <dgm:spPr/>
    </dgm:pt>
    <dgm:pt modelId="{04F735C3-1EEE-40A7-A6CB-43B34D2E27CF}" type="pres">
      <dgm:prSet presAssocID="{8D8051BD-86BD-439B-8128-911FE6F15350}" presName="parTx" presStyleLbl="revTx" presStyleIdx="0" presStyleCnt="2">
        <dgm:presLayoutVars>
          <dgm:chMax val="1"/>
          <dgm:bulletEnabled val="1"/>
        </dgm:presLayoutVars>
      </dgm:prSet>
      <dgm:spPr/>
    </dgm:pt>
    <dgm:pt modelId="{53AB8BD1-D6F3-4393-BD1B-F679195AB544}" type="pres">
      <dgm:prSet presAssocID="{8D8051BD-86BD-439B-8128-911FE6F15350}" presName="bracket" presStyleLbl="parChTrans1D1" presStyleIdx="0" presStyleCnt="2"/>
      <dgm:spPr/>
    </dgm:pt>
    <dgm:pt modelId="{984E7192-A96F-4333-A0FC-349A7F737D21}" type="pres">
      <dgm:prSet presAssocID="{8D8051BD-86BD-439B-8128-911FE6F15350}" presName="spH" presStyleCnt="0"/>
      <dgm:spPr/>
    </dgm:pt>
    <dgm:pt modelId="{C752DD3B-7FA4-4677-A907-6F7545C9915F}" type="pres">
      <dgm:prSet presAssocID="{8D8051BD-86BD-439B-8128-911FE6F15350}" presName="desTx" presStyleLbl="node1" presStyleIdx="0" presStyleCnt="2">
        <dgm:presLayoutVars>
          <dgm:bulletEnabled val="1"/>
        </dgm:presLayoutVars>
      </dgm:prSet>
      <dgm:spPr/>
    </dgm:pt>
    <dgm:pt modelId="{7B000F42-607A-4D9E-924B-4A1DB527FF7D}" type="pres">
      <dgm:prSet presAssocID="{111E43AA-C190-43E3-8FEA-9B73F78CD31C}" presName="spV" presStyleCnt="0"/>
      <dgm:spPr/>
    </dgm:pt>
    <dgm:pt modelId="{EB58D9D8-7DCF-4D05-BC61-36DCA457E05A}" type="pres">
      <dgm:prSet presAssocID="{BAD0B178-3B10-408C-80AC-A2D30107EF63}" presName="linNode" presStyleCnt="0"/>
      <dgm:spPr/>
    </dgm:pt>
    <dgm:pt modelId="{34F89354-4C9C-4D29-9B92-9F456B2D9AC7}" type="pres">
      <dgm:prSet presAssocID="{BAD0B178-3B10-408C-80AC-A2D30107EF63}" presName="parTx" presStyleLbl="revTx" presStyleIdx="1" presStyleCnt="2">
        <dgm:presLayoutVars>
          <dgm:chMax val="1"/>
          <dgm:bulletEnabled val="1"/>
        </dgm:presLayoutVars>
      </dgm:prSet>
      <dgm:spPr/>
    </dgm:pt>
    <dgm:pt modelId="{2302C605-0B46-4E90-A67C-647EC3ED68CB}" type="pres">
      <dgm:prSet presAssocID="{BAD0B178-3B10-408C-80AC-A2D30107EF63}" presName="bracket" presStyleLbl="parChTrans1D1" presStyleIdx="1" presStyleCnt="2"/>
      <dgm:spPr/>
    </dgm:pt>
    <dgm:pt modelId="{9B962061-CE29-44F3-B09A-0E7860473118}" type="pres">
      <dgm:prSet presAssocID="{BAD0B178-3B10-408C-80AC-A2D30107EF63}" presName="spH" presStyleCnt="0"/>
      <dgm:spPr/>
    </dgm:pt>
    <dgm:pt modelId="{216F5FF2-BA43-4022-9A91-925EC9A45FAE}" type="pres">
      <dgm:prSet presAssocID="{BAD0B178-3B10-408C-80AC-A2D30107EF63}" presName="desTx" presStyleLbl="node1" presStyleIdx="1" presStyleCnt="2">
        <dgm:presLayoutVars>
          <dgm:bulletEnabled val="1"/>
        </dgm:presLayoutVars>
      </dgm:prSet>
      <dgm:spPr/>
    </dgm:pt>
  </dgm:ptLst>
  <dgm:cxnLst>
    <dgm:cxn modelId="{7C52950A-24AA-422F-86FC-BDE3BEE7CCF3}" type="presOf" srcId="{F59D76A5-6F28-47C5-9775-75887344B82E}" destId="{C752DD3B-7FA4-4677-A907-6F7545C9915F}" srcOrd="0" destOrd="0" presId="urn:diagrams.loki3.com/BracketList"/>
    <dgm:cxn modelId="{2FE06F25-1A5C-4622-98F4-A0333E8E6352}" type="presOf" srcId="{8D8051BD-86BD-439B-8128-911FE6F15350}" destId="{04F735C3-1EEE-40A7-A6CB-43B34D2E27CF}" srcOrd="0" destOrd="0" presId="urn:diagrams.loki3.com/BracketList"/>
    <dgm:cxn modelId="{F257B52D-B433-49A1-B415-F5D464F25BF6}" srcId="{BAD0B178-3B10-408C-80AC-A2D30107EF63}" destId="{FC5F1754-ABC3-478C-ABCF-CF692DA959CE}" srcOrd="0" destOrd="0" parTransId="{8ECC46CA-7E90-4429-800D-10DF0EDA7F0C}" sibTransId="{289E4F12-DBFC-424D-84FD-81244A4BD60E}"/>
    <dgm:cxn modelId="{0B430835-0F58-4122-AC21-45005F7B51F7}" type="presOf" srcId="{40BD7936-AAB3-4CBC-916D-4A0E2E3D5F3E}" destId="{6ED1AC3B-A2DD-44CE-9BB8-44055DAFE1AC}" srcOrd="0" destOrd="0" presId="urn:diagrams.loki3.com/BracketList"/>
    <dgm:cxn modelId="{F824DF61-0BF1-4270-B566-06E885E6B79E}" srcId="{8D8051BD-86BD-439B-8128-911FE6F15350}" destId="{F59D76A5-6F28-47C5-9775-75887344B82E}" srcOrd="0" destOrd="0" parTransId="{BBDABA4E-0F8E-48B7-9C30-6FFDF677AE92}" sibTransId="{CDABBD90-3E56-46C1-BE34-2CC783F202FB}"/>
    <dgm:cxn modelId="{77EBA34E-4A03-4799-B212-B882E3CE2E82}" type="presOf" srcId="{BAD0B178-3B10-408C-80AC-A2D30107EF63}" destId="{34F89354-4C9C-4D29-9B92-9F456B2D9AC7}" srcOrd="0" destOrd="0" presId="urn:diagrams.loki3.com/BracketList"/>
    <dgm:cxn modelId="{AC9DD051-6627-41C8-A608-B00F6769C117}" srcId="{40BD7936-AAB3-4CBC-916D-4A0E2E3D5F3E}" destId="{BAD0B178-3B10-408C-80AC-A2D30107EF63}" srcOrd="1" destOrd="0" parTransId="{164EF2EF-C110-42B0-95EF-475EFECE1370}" sibTransId="{67CEF23C-14E4-4C8E-9CC8-00F9DC28137E}"/>
    <dgm:cxn modelId="{FCAF847F-B411-4265-ACD8-247561ADCDCE}" srcId="{40BD7936-AAB3-4CBC-916D-4A0E2E3D5F3E}" destId="{8D8051BD-86BD-439B-8128-911FE6F15350}" srcOrd="0" destOrd="0" parTransId="{9DCDA85E-7CC5-464E-B718-EE25865DB09C}" sibTransId="{111E43AA-C190-43E3-8FEA-9B73F78CD31C}"/>
    <dgm:cxn modelId="{92F07CC0-B055-4AE7-876F-30E022A812EC}" type="presOf" srcId="{FC5F1754-ABC3-478C-ABCF-CF692DA959CE}" destId="{216F5FF2-BA43-4022-9A91-925EC9A45FAE}" srcOrd="0" destOrd="0" presId="urn:diagrams.loki3.com/BracketList"/>
    <dgm:cxn modelId="{109F6FB9-218C-4769-B74D-93F6A7127B21}" type="presParOf" srcId="{6ED1AC3B-A2DD-44CE-9BB8-44055DAFE1AC}" destId="{C85C4D0B-B021-43D2-9EFC-2208C7C48D98}" srcOrd="0" destOrd="0" presId="urn:diagrams.loki3.com/BracketList"/>
    <dgm:cxn modelId="{2073AF15-405C-4F34-9EE0-EBC4508EAA6D}" type="presParOf" srcId="{C85C4D0B-B021-43D2-9EFC-2208C7C48D98}" destId="{04F735C3-1EEE-40A7-A6CB-43B34D2E27CF}" srcOrd="0" destOrd="0" presId="urn:diagrams.loki3.com/BracketList"/>
    <dgm:cxn modelId="{C743C676-07EB-46F0-9AC6-5CF64FDA0283}" type="presParOf" srcId="{C85C4D0B-B021-43D2-9EFC-2208C7C48D98}" destId="{53AB8BD1-D6F3-4393-BD1B-F679195AB544}" srcOrd="1" destOrd="0" presId="urn:diagrams.loki3.com/BracketList"/>
    <dgm:cxn modelId="{F89DBCE5-1D55-4674-B7A8-0010066E97A2}" type="presParOf" srcId="{C85C4D0B-B021-43D2-9EFC-2208C7C48D98}" destId="{984E7192-A96F-4333-A0FC-349A7F737D21}" srcOrd="2" destOrd="0" presId="urn:diagrams.loki3.com/BracketList"/>
    <dgm:cxn modelId="{94E04DBD-CEFF-47B8-ABB7-D33025C8D3DC}" type="presParOf" srcId="{C85C4D0B-B021-43D2-9EFC-2208C7C48D98}" destId="{C752DD3B-7FA4-4677-A907-6F7545C9915F}" srcOrd="3" destOrd="0" presId="urn:diagrams.loki3.com/BracketList"/>
    <dgm:cxn modelId="{278B01A9-C64D-4701-9BE1-1D9B7A33EF78}" type="presParOf" srcId="{6ED1AC3B-A2DD-44CE-9BB8-44055DAFE1AC}" destId="{7B000F42-607A-4D9E-924B-4A1DB527FF7D}" srcOrd="1" destOrd="0" presId="urn:diagrams.loki3.com/BracketList"/>
    <dgm:cxn modelId="{2FA53832-FF44-4C1D-9023-5777A1EDA117}" type="presParOf" srcId="{6ED1AC3B-A2DD-44CE-9BB8-44055DAFE1AC}" destId="{EB58D9D8-7DCF-4D05-BC61-36DCA457E05A}" srcOrd="2" destOrd="0" presId="urn:diagrams.loki3.com/BracketList"/>
    <dgm:cxn modelId="{98541191-403D-49A1-9159-C20011224B62}" type="presParOf" srcId="{EB58D9D8-7DCF-4D05-BC61-36DCA457E05A}" destId="{34F89354-4C9C-4D29-9B92-9F456B2D9AC7}" srcOrd="0" destOrd="0" presId="urn:diagrams.loki3.com/BracketList"/>
    <dgm:cxn modelId="{1099F92C-7427-44AE-991C-F385F682AD2B}" type="presParOf" srcId="{EB58D9D8-7DCF-4D05-BC61-36DCA457E05A}" destId="{2302C605-0B46-4E90-A67C-647EC3ED68CB}" srcOrd="1" destOrd="0" presId="urn:diagrams.loki3.com/BracketList"/>
    <dgm:cxn modelId="{901B5F82-40D1-4F38-A64F-A435EEE6721F}" type="presParOf" srcId="{EB58D9D8-7DCF-4D05-BC61-36DCA457E05A}" destId="{9B962061-CE29-44F3-B09A-0E7860473118}" srcOrd="2" destOrd="0" presId="urn:diagrams.loki3.com/BracketList"/>
    <dgm:cxn modelId="{75B81ED9-8E76-48BB-87EF-909A10965CBB}" type="presParOf" srcId="{EB58D9D8-7DCF-4D05-BC61-36DCA457E05A}" destId="{216F5FF2-BA43-4022-9A91-925EC9A45FA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FBE2-5465-40B4-9716-DA6D705AC39C}">
      <dsp:nvSpPr>
        <dsp:cNvPr id="0" name=""/>
        <dsp:cNvSpPr/>
      </dsp:nvSpPr>
      <dsp:spPr>
        <a:xfrm>
          <a:off x="1785" y="0"/>
          <a:ext cx="1871716" cy="31983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Direct Technical Assistance </a:t>
          </a:r>
          <a:endParaRPr lang="en-US" sz="2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256" y="1316809"/>
        <a:ext cx="1796774" cy="1204396"/>
      </dsp:txXfrm>
    </dsp:sp>
    <dsp:sp modelId="{444873E4-5B32-45D0-A762-633BA734AA75}">
      <dsp:nvSpPr>
        <dsp:cNvPr id="0" name=""/>
        <dsp:cNvSpPr/>
      </dsp:nvSpPr>
      <dsp:spPr>
        <a:xfrm>
          <a:off x="405119" y="191900"/>
          <a:ext cx="1065048" cy="10650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54EB6-8CAB-4D99-B8B9-3960548584D9}">
      <dsp:nvSpPr>
        <dsp:cNvPr id="0" name=""/>
        <dsp:cNvSpPr/>
      </dsp:nvSpPr>
      <dsp:spPr>
        <a:xfrm>
          <a:off x="1947173" y="0"/>
          <a:ext cx="1871716" cy="3198345"/>
        </a:xfrm>
        <a:prstGeom prst="roundRect">
          <a:avLst>
            <a:gd name="adj" fmla="val 10000"/>
          </a:avLst>
        </a:prstGeom>
        <a:solidFill>
          <a:schemeClr val="accent4">
            <a:hueOff val="2183901"/>
            <a:satOff val="345"/>
            <a:lumOff val="-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Municipal Assistance Program</a:t>
          </a:r>
        </a:p>
      </dsp:txBody>
      <dsp:txXfrm>
        <a:off x="1984644" y="1316809"/>
        <a:ext cx="1796774" cy="1204396"/>
      </dsp:txXfrm>
    </dsp:sp>
    <dsp:sp modelId="{7DA1BCEE-9EE4-4FC2-A16A-E51EC0A07D32}">
      <dsp:nvSpPr>
        <dsp:cNvPr id="0" name=""/>
        <dsp:cNvSpPr/>
      </dsp:nvSpPr>
      <dsp:spPr>
        <a:xfrm>
          <a:off x="2332987" y="191900"/>
          <a:ext cx="1065048" cy="10650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9B486-AA77-477A-B6EC-C7BE76EF7914}">
      <dsp:nvSpPr>
        <dsp:cNvPr id="0" name=""/>
        <dsp:cNvSpPr/>
      </dsp:nvSpPr>
      <dsp:spPr>
        <a:xfrm>
          <a:off x="3848762" y="0"/>
          <a:ext cx="1871716" cy="3198345"/>
        </a:xfrm>
        <a:prstGeom prst="roundRect">
          <a:avLst>
            <a:gd name="adj" fmla="val 10000"/>
          </a:avLst>
        </a:prstGeom>
        <a:solidFill>
          <a:schemeClr val="accent4">
            <a:hueOff val="4367802"/>
            <a:satOff val="689"/>
            <a:lumOff val="-15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Continuing Education</a:t>
          </a:r>
        </a:p>
      </dsp:txBody>
      <dsp:txXfrm>
        <a:off x="3886233" y="1316809"/>
        <a:ext cx="1796774" cy="1204396"/>
      </dsp:txXfrm>
    </dsp:sp>
    <dsp:sp modelId="{BC54107A-56A7-4C3B-ACDF-FC42758A0A95}">
      <dsp:nvSpPr>
        <dsp:cNvPr id="0" name=""/>
        <dsp:cNvSpPr/>
      </dsp:nvSpPr>
      <dsp:spPr>
        <a:xfrm>
          <a:off x="4260856" y="191900"/>
          <a:ext cx="1065048" cy="10650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E1931-5307-4602-9537-023A13F00324}">
      <dsp:nvSpPr>
        <dsp:cNvPr id="0" name=""/>
        <dsp:cNvSpPr/>
      </dsp:nvSpPr>
      <dsp:spPr>
        <a:xfrm>
          <a:off x="5787176" y="0"/>
          <a:ext cx="1871716" cy="3198345"/>
        </a:xfrm>
        <a:prstGeom prst="roundRect">
          <a:avLst>
            <a:gd name="adj" fmla="val 10000"/>
          </a:avLst>
        </a:prstGeom>
        <a:solidFill>
          <a:schemeClr val="accent4">
            <a:hueOff val="6551703"/>
            <a:satOff val="1034"/>
            <a:lumOff val="-22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Community Engagement</a:t>
          </a:r>
        </a:p>
      </dsp:txBody>
      <dsp:txXfrm>
        <a:off x="5824647" y="1316809"/>
        <a:ext cx="1796774" cy="1204396"/>
      </dsp:txXfrm>
    </dsp:sp>
    <dsp:sp modelId="{BC22A553-97C1-4DDE-8562-1C884B1F46FA}">
      <dsp:nvSpPr>
        <dsp:cNvPr id="0" name=""/>
        <dsp:cNvSpPr/>
      </dsp:nvSpPr>
      <dsp:spPr>
        <a:xfrm>
          <a:off x="6188724" y="191900"/>
          <a:ext cx="1065048" cy="106504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8C791-EB18-433B-B0A6-EBAA7A52A553}">
      <dsp:nvSpPr>
        <dsp:cNvPr id="0" name=""/>
        <dsp:cNvSpPr/>
      </dsp:nvSpPr>
      <dsp:spPr>
        <a:xfrm>
          <a:off x="306355" y="2558676"/>
          <a:ext cx="7046181" cy="479751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220F-4556-42B0-8E45-67E58A96BB97}">
      <dsp:nvSpPr>
        <dsp:cNvPr id="0" name=""/>
        <dsp:cNvSpPr/>
      </dsp:nvSpPr>
      <dsp:spPr>
        <a:xfrm>
          <a:off x="1" y="0"/>
          <a:ext cx="2018893" cy="749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MARC Grant support</a:t>
          </a:r>
        </a:p>
      </dsp:txBody>
      <dsp:txXfrm>
        <a:off x="1" y="0"/>
        <a:ext cx="2018893" cy="749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2F1FC-CC4D-4054-8EC2-50666B8BBEC9}">
      <dsp:nvSpPr>
        <dsp:cNvPr id="0" name=""/>
        <dsp:cNvSpPr/>
      </dsp:nvSpPr>
      <dsp:spPr>
        <a:xfrm>
          <a:off x="0" y="0"/>
          <a:ext cx="4651068" cy="235132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Brownfield inventories</a:t>
          </a:r>
          <a:endParaRPr lang="en-US" sz="2000" b="1" kern="1200" cap="all" noProof="1">
            <a:solidFill>
              <a:sysClr val="windowText" lastClr="000000"/>
            </a:solidFill>
            <a:latin typeface="Trebuchet MS" panose="020B0603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Collect data for brownfield sites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Data Review and Gap Analysis for brownfield sites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Draft Scope of Work for site investigations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Site reuse planning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Community Engagement Planning and Materials</a:t>
          </a:r>
        </a:p>
      </dsp:txBody>
      <dsp:txXfrm>
        <a:off x="0" y="0"/>
        <a:ext cx="4651068" cy="2351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0E099-94F1-4D44-9096-6D2A08C4A383}">
      <dsp:nvSpPr>
        <dsp:cNvPr id="0" name=""/>
        <dsp:cNvSpPr/>
      </dsp:nvSpPr>
      <dsp:spPr>
        <a:xfrm>
          <a:off x="2067" y="849"/>
          <a:ext cx="2519496" cy="10077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Sep-Dec</a:t>
          </a:r>
        </a:p>
      </dsp:txBody>
      <dsp:txXfrm>
        <a:off x="505966" y="849"/>
        <a:ext cx="1511698" cy="1007798"/>
      </dsp:txXfrm>
    </dsp:sp>
    <dsp:sp modelId="{C3C06A27-4FA1-48F8-A801-1A90EBC8F546}">
      <dsp:nvSpPr>
        <dsp:cNvPr id="0" name=""/>
        <dsp:cNvSpPr/>
      </dsp:nvSpPr>
      <dsp:spPr>
        <a:xfrm>
          <a:off x="2269615" y="849"/>
          <a:ext cx="2519496" cy="1007798"/>
        </a:xfrm>
        <a:prstGeom prst="chevron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Jan-April</a:t>
          </a:r>
        </a:p>
      </dsp:txBody>
      <dsp:txXfrm>
        <a:off x="2773514" y="849"/>
        <a:ext cx="1511698" cy="1007798"/>
      </dsp:txXfrm>
    </dsp:sp>
    <dsp:sp modelId="{B1ACC453-C9BE-4397-958A-4DB4AAB287D4}">
      <dsp:nvSpPr>
        <dsp:cNvPr id="0" name=""/>
        <dsp:cNvSpPr/>
      </dsp:nvSpPr>
      <dsp:spPr>
        <a:xfrm>
          <a:off x="4537162" y="849"/>
          <a:ext cx="2519496" cy="10077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May-Aug</a:t>
          </a:r>
        </a:p>
      </dsp:txBody>
      <dsp:txXfrm>
        <a:off x="5041061" y="849"/>
        <a:ext cx="1511698" cy="1007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C0766-5DAE-41CB-9413-F9355869EF48}">
      <dsp:nvSpPr>
        <dsp:cNvPr id="0" name=""/>
        <dsp:cNvSpPr/>
      </dsp:nvSpPr>
      <dsp:spPr>
        <a:xfrm>
          <a:off x="2309240" y="1569019"/>
          <a:ext cx="1994292" cy="17251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Healthy &amp; Sustainable Communities</a:t>
          </a:r>
        </a:p>
      </dsp:txBody>
      <dsp:txXfrm>
        <a:off x="2639722" y="1854899"/>
        <a:ext cx="1333328" cy="1153383"/>
      </dsp:txXfrm>
    </dsp:sp>
    <dsp:sp modelId="{2386BAFA-4EA3-4C7A-ABBB-2E64D001C9A0}">
      <dsp:nvSpPr>
        <dsp:cNvPr id="0" name=""/>
        <dsp:cNvSpPr/>
      </dsp:nvSpPr>
      <dsp:spPr>
        <a:xfrm>
          <a:off x="3558050" y="743654"/>
          <a:ext cx="752440" cy="6483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FCC31-7764-4296-9684-2726BAABB6CE}">
      <dsp:nvSpPr>
        <dsp:cNvPr id="0" name=""/>
        <dsp:cNvSpPr/>
      </dsp:nvSpPr>
      <dsp:spPr>
        <a:xfrm>
          <a:off x="2492943" y="0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Public health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763783" y="234308"/>
        <a:ext cx="1092628" cy="945252"/>
      </dsp:txXfrm>
    </dsp:sp>
    <dsp:sp modelId="{53471701-C109-4C4D-95A7-2863F8A8C23F}">
      <dsp:nvSpPr>
        <dsp:cNvPr id="0" name=""/>
        <dsp:cNvSpPr/>
      </dsp:nvSpPr>
      <dsp:spPr>
        <a:xfrm>
          <a:off x="4436207" y="1955681"/>
          <a:ext cx="752440" cy="6483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1D994-7750-4A31-B6FA-AD7DE491649E}">
      <dsp:nvSpPr>
        <dsp:cNvPr id="0" name=""/>
        <dsp:cNvSpPr/>
      </dsp:nvSpPr>
      <dsp:spPr>
        <a:xfrm>
          <a:off x="3991793" y="869624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1"/>
              </a:solidFill>
            </a:rPr>
            <a:t>Sources of Pollution (brownfields, illegal dumping)</a:t>
          </a:r>
        </a:p>
      </dsp:txBody>
      <dsp:txXfrm>
        <a:off x="4262633" y="1103932"/>
        <a:ext cx="1092628" cy="945252"/>
      </dsp:txXfrm>
    </dsp:sp>
    <dsp:sp modelId="{286B03B6-192A-4A67-A7D1-F1706FCB5AA7}">
      <dsp:nvSpPr>
        <dsp:cNvPr id="0" name=""/>
        <dsp:cNvSpPr/>
      </dsp:nvSpPr>
      <dsp:spPr>
        <a:xfrm>
          <a:off x="3826182" y="3323831"/>
          <a:ext cx="752440" cy="6483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0067E-B022-4C3E-B1B0-BE627DB1ABA3}">
      <dsp:nvSpPr>
        <dsp:cNvPr id="0" name=""/>
        <dsp:cNvSpPr/>
      </dsp:nvSpPr>
      <dsp:spPr>
        <a:xfrm>
          <a:off x="3991793" y="2579203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Energy efficiency &amp; renewable energy</a:t>
          </a:r>
        </a:p>
      </dsp:txBody>
      <dsp:txXfrm>
        <a:off x="4262633" y="2813511"/>
        <a:ext cx="1092628" cy="945252"/>
      </dsp:txXfrm>
    </dsp:sp>
    <dsp:sp modelId="{56A0E40B-08A4-4B5B-94FD-E05C8B259112}">
      <dsp:nvSpPr>
        <dsp:cNvPr id="0" name=""/>
        <dsp:cNvSpPr/>
      </dsp:nvSpPr>
      <dsp:spPr>
        <a:xfrm>
          <a:off x="2312951" y="3465850"/>
          <a:ext cx="752440" cy="6483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1DBE7-06EB-419E-8CFF-635CC70DF858}">
      <dsp:nvSpPr>
        <dsp:cNvPr id="0" name=""/>
        <dsp:cNvSpPr/>
      </dsp:nvSpPr>
      <dsp:spPr>
        <a:xfrm>
          <a:off x="2492943" y="3449800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Stakeholder Engagement &amp; Training</a:t>
          </a:r>
        </a:p>
      </dsp:txBody>
      <dsp:txXfrm>
        <a:off x="2763783" y="3684108"/>
        <a:ext cx="1092628" cy="945252"/>
      </dsp:txXfrm>
    </dsp:sp>
    <dsp:sp modelId="{3A6305ED-4D99-4210-B7D8-F58F3120858E}">
      <dsp:nvSpPr>
        <dsp:cNvPr id="0" name=""/>
        <dsp:cNvSpPr/>
      </dsp:nvSpPr>
      <dsp:spPr>
        <a:xfrm>
          <a:off x="1420414" y="2254310"/>
          <a:ext cx="752440" cy="6483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2F02-7786-424F-9A49-B4DD7B023089}">
      <dsp:nvSpPr>
        <dsp:cNvPr id="0" name=""/>
        <dsp:cNvSpPr/>
      </dsp:nvSpPr>
      <dsp:spPr>
        <a:xfrm>
          <a:off x="952356" y="2580176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Water Quality</a:t>
          </a:r>
        </a:p>
      </dsp:txBody>
      <dsp:txXfrm>
        <a:off x="1223196" y="2814484"/>
        <a:ext cx="1092628" cy="945252"/>
      </dsp:txXfrm>
    </dsp:sp>
    <dsp:sp modelId="{5770A331-4C5A-417A-9111-FD60899D8D32}">
      <dsp:nvSpPr>
        <dsp:cNvPr id="0" name=""/>
        <dsp:cNvSpPr/>
      </dsp:nvSpPr>
      <dsp:spPr>
        <a:xfrm>
          <a:off x="987134" y="867678"/>
          <a:ext cx="1634308" cy="14138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Climate resiliency and adaptation</a:t>
          </a:r>
        </a:p>
      </dsp:txBody>
      <dsp:txXfrm>
        <a:off x="1257974" y="1101986"/>
        <a:ext cx="1092628" cy="945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8D967-E688-481A-8459-56CE7803379C}">
      <dsp:nvSpPr>
        <dsp:cNvPr id="0" name=""/>
        <dsp:cNvSpPr/>
      </dsp:nvSpPr>
      <dsp:spPr>
        <a:xfrm>
          <a:off x="2146299" y="426"/>
          <a:ext cx="3219450" cy="1663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Environmental Justice Collaborative Problem-Solving (EJCPS)</a:t>
          </a:r>
        </a:p>
      </dsp:txBody>
      <dsp:txXfrm>
        <a:off x="2146299" y="208382"/>
        <a:ext cx="2595581" cy="1247739"/>
      </dsp:txXfrm>
    </dsp:sp>
    <dsp:sp modelId="{C6B2E566-8C72-4A62-BD2C-7D874CCAB3BD}">
      <dsp:nvSpPr>
        <dsp:cNvPr id="0" name=""/>
        <dsp:cNvSpPr/>
      </dsp:nvSpPr>
      <dsp:spPr>
        <a:xfrm>
          <a:off x="0" y="426"/>
          <a:ext cx="2146300" cy="166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Community-based Nonprofit Organizations (CBOs)</a:t>
          </a:r>
        </a:p>
      </dsp:txBody>
      <dsp:txXfrm>
        <a:off x="81213" y="81639"/>
        <a:ext cx="1983874" cy="1501225"/>
      </dsp:txXfrm>
    </dsp:sp>
    <dsp:sp modelId="{A34A0625-34CC-44CF-9E2B-170A881C5436}">
      <dsp:nvSpPr>
        <dsp:cNvPr id="0" name=""/>
        <dsp:cNvSpPr/>
      </dsp:nvSpPr>
      <dsp:spPr>
        <a:xfrm>
          <a:off x="2146299" y="1830443"/>
          <a:ext cx="3219450" cy="1663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Environmental Justice Government-to-Government (EJG2G)</a:t>
          </a:r>
        </a:p>
      </dsp:txBody>
      <dsp:txXfrm>
        <a:off x="2146299" y="2038399"/>
        <a:ext cx="2595581" cy="1247739"/>
      </dsp:txXfrm>
    </dsp:sp>
    <dsp:sp modelId="{B8507DC9-2993-42DF-AF54-0F0864A0509B}">
      <dsp:nvSpPr>
        <dsp:cNvPr id="0" name=""/>
        <dsp:cNvSpPr/>
      </dsp:nvSpPr>
      <dsp:spPr>
        <a:xfrm>
          <a:off x="0" y="1830443"/>
          <a:ext cx="2146300" cy="166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States and Tribes, local governments</a:t>
          </a:r>
        </a:p>
      </dsp:txBody>
      <dsp:txXfrm>
        <a:off x="81213" y="1911656"/>
        <a:ext cx="1983874" cy="1501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735C3-1EEE-40A7-A6CB-43B34D2E27CF}">
      <dsp:nvSpPr>
        <dsp:cNvPr id="0" name=""/>
        <dsp:cNvSpPr/>
      </dsp:nvSpPr>
      <dsp:spPr>
        <a:xfrm>
          <a:off x="2624" y="903155"/>
          <a:ext cx="1342434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EJCPS</a:t>
          </a:r>
        </a:p>
      </dsp:txBody>
      <dsp:txXfrm>
        <a:off x="2624" y="903155"/>
        <a:ext cx="1342434" cy="475200"/>
      </dsp:txXfrm>
    </dsp:sp>
    <dsp:sp modelId="{53AB8BD1-D6F3-4393-BD1B-F679195AB544}">
      <dsp:nvSpPr>
        <dsp:cNvPr id="0" name=""/>
        <dsp:cNvSpPr/>
      </dsp:nvSpPr>
      <dsp:spPr>
        <a:xfrm>
          <a:off x="1345058" y="710105"/>
          <a:ext cx="268486" cy="8613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2DD3B-7FA4-4677-A907-6F7545C9915F}">
      <dsp:nvSpPr>
        <dsp:cNvPr id="0" name=""/>
        <dsp:cNvSpPr/>
      </dsp:nvSpPr>
      <dsp:spPr>
        <a:xfrm>
          <a:off x="1720940" y="710105"/>
          <a:ext cx="3651421" cy="861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Environmental and Public Health information of the Underserved Community</a:t>
          </a:r>
        </a:p>
      </dsp:txBody>
      <dsp:txXfrm>
        <a:off x="1720940" y="710105"/>
        <a:ext cx="3651421" cy="861300"/>
      </dsp:txXfrm>
    </dsp:sp>
    <dsp:sp modelId="{34F89354-4C9C-4D29-9B92-9F456B2D9AC7}">
      <dsp:nvSpPr>
        <dsp:cNvPr id="0" name=""/>
        <dsp:cNvSpPr/>
      </dsp:nvSpPr>
      <dsp:spPr>
        <a:xfrm>
          <a:off x="2624" y="1969655"/>
          <a:ext cx="1342434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EJG2G</a:t>
          </a:r>
        </a:p>
      </dsp:txBody>
      <dsp:txXfrm>
        <a:off x="2624" y="1969655"/>
        <a:ext cx="1342434" cy="475200"/>
      </dsp:txXfrm>
    </dsp:sp>
    <dsp:sp modelId="{2302C605-0B46-4E90-A67C-647EC3ED68CB}">
      <dsp:nvSpPr>
        <dsp:cNvPr id="0" name=""/>
        <dsp:cNvSpPr/>
      </dsp:nvSpPr>
      <dsp:spPr>
        <a:xfrm>
          <a:off x="1345058" y="1657805"/>
          <a:ext cx="268486" cy="10989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F5FF2-BA43-4022-9A91-925EC9A45FAE}">
      <dsp:nvSpPr>
        <dsp:cNvPr id="0" name=""/>
        <dsp:cNvSpPr/>
      </dsp:nvSpPr>
      <dsp:spPr>
        <a:xfrm>
          <a:off x="1720940" y="1657805"/>
          <a:ext cx="3651421" cy="10989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Disproportionate Environmental and Public Health Issues Impacting Underserved Communities</a:t>
          </a:r>
        </a:p>
      </dsp:txBody>
      <dsp:txXfrm>
        <a:off x="1720940" y="1657805"/>
        <a:ext cx="3651421" cy="109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AA2A-91CF-4882-A087-9A31D9170E6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B9AF-5683-4FFE-B832-3A0CB11EC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bf599f90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bf599f90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Points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59a17a0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59a17a0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ef4e35a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ef4e35a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bc9f8856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bc9f8856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bc9f8856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bc9f8856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57b2993c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57b2993c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5" y="5808268"/>
            <a:ext cx="1322713" cy="913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73" y="6375010"/>
            <a:ext cx="1657350" cy="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57AB4-44CA-4918-B276-5B0E8E10F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6" y="5808270"/>
            <a:ext cx="1322713" cy="91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08589-26E4-41E7-92BC-6EEBBB17E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73" y="6375012"/>
            <a:ext cx="1657350" cy="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70B22-F54E-434D-B3DE-EE7EFDB56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0" y="5853116"/>
            <a:ext cx="1322713" cy="913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2010C-FF48-47F4-8522-C0C862FEF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49" y="6365682"/>
            <a:ext cx="1657350" cy="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9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71" y="0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1776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9" y="5853114"/>
            <a:ext cx="1322713" cy="913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49" y="6365680"/>
            <a:ext cx="1657350" cy="3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95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3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5661233"/>
            <a:ext cx="8976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5661167"/>
            <a:ext cx="8976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916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244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9144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9607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8000"/>
            <a:ext cx="9144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9275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9144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829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2195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7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4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9"/>
          <p:cNvSpPr/>
          <p:nvPr/>
        </p:nvSpPr>
        <p:spPr>
          <a:xfrm rot="5400000">
            <a:off x="1089275" y="3375100"/>
            <a:ext cx="68572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7641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9144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595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2218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44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DA3D-DD97-4EB7-BBC2-350A0705770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B3AC-D6AC-4D80-B23D-9F5500BD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0762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pa.gov/sites/default/files/2015-10/documents/final_gerena_school_hia_report.updated.508compliant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conn.geniussis.com/Registration.aspx?AffiliateID=4D9KE1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ab.program.uconn.ed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5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b.program.uconn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pn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A picture containing grass, outdoor, nature&#10;&#10;Description automatically generated">
            <a:extLst>
              <a:ext uri="{FF2B5EF4-FFF2-40B4-BE49-F238E27FC236}">
                <a16:creationId xmlns:a16="http://schemas.microsoft.com/office/drawing/2014/main" id="{DC347863-33AB-A8E6-6E98-EBE178DA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635" y="1406850"/>
            <a:ext cx="7346728" cy="2220775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EJ funding to promote equitable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32" y="4340762"/>
            <a:ext cx="7919884" cy="23845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endParaRPr lang="en-US" sz="22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Nefeli Bompoti, Assistant Research Professor &amp; Program Manager, Civil and Environmental Engineering </a:t>
            </a:r>
          </a:p>
          <a:p>
            <a:pPr algn="l">
              <a:lnSpc>
                <a:spcPct val="100000"/>
              </a:lnSpc>
            </a:pPr>
            <a:r>
              <a:rPr lang="en-US" sz="2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Connecticut</a:t>
            </a:r>
          </a:p>
          <a:p>
            <a:pPr algn="ctr">
              <a:lnSpc>
                <a:spcPct val="110000"/>
              </a:lnSpc>
            </a:pPr>
            <a:r>
              <a:rPr lang="en-US" sz="1600" b="0" i="0" dirty="0">
                <a:solidFill>
                  <a:schemeClr val="accent5"/>
                </a:solidFill>
                <a:effectLst/>
                <a:latin typeface="Alegreya"/>
              </a:rPr>
              <a:t>Mar</a:t>
            </a:r>
            <a:r>
              <a:rPr lang="en-US" sz="1600" dirty="0">
                <a:solidFill>
                  <a:schemeClr val="accent5"/>
                </a:solidFill>
                <a:latin typeface="Alegreya"/>
              </a:rPr>
              <a:t>ch 1</a:t>
            </a:r>
            <a:r>
              <a:rPr lang="en-US" sz="1600" baseline="30000" dirty="0">
                <a:solidFill>
                  <a:schemeClr val="accent5"/>
                </a:solidFill>
                <a:latin typeface="Alegreya"/>
              </a:rPr>
              <a:t>st</a:t>
            </a:r>
            <a:r>
              <a:rPr lang="en-US" sz="1600" dirty="0">
                <a:solidFill>
                  <a:schemeClr val="accent5"/>
                </a:solidFill>
                <a:latin typeface="Alegreya"/>
              </a:rPr>
              <a:t>, 2023</a:t>
            </a:r>
            <a:endParaRPr lang="en-US" sz="1600" b="0" i="0" dirty="0">
              <a:solidFill>
                <a:schemeClr val="accent5"/>
              </a:solidFill>
              <a:effectLst/>
              <a:latin typeface="Alegrey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E7E0-F673-5AF3-141B-2B38B8336975}"/>
              </a:ext>
            </a:extLst>
          </p:cNvPr>
          <p:cNvSpPr txBox="1"/>
          <p:nvPr/>
        </p:nvSpPr>
        <p:spPr>
          <a:xfrm>
            <a:off x="898634" y="324381"/>
            <a:ext cx="73467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Assistance for Brownfields EPA Region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17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7EB8B8A-13B4-812B-AE92-5D8B64FD2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04172"/>
              </p:ext>
            </p:extLst>
          </p:nvPr>
        </p:nvGraphicFramePr>
        <p:xfrm>
          <a:off x="387928" y="1530062"/>
          <a:ext cx="8201887" cy="436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490">
                  <a:extLst>
                    <a:ext uri="{9D8B030D-6E8A-4147-A177-3AD203B41FA5}">
                      <a16:colId xmlns:a16="http://schemas.microsoft.com/office/drawing/2014/main" val="3093788956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1269690151"/>
                    </a:ext>
                  </a:extLst>
                </a:gridCol>
                <a:gridCol w="2077243">
                  <a:extLst>
                    <a:ext uri="{9D8B030D-6E8A-4147-A177-3AD203B41FA5}">
                      <a16:colId xmlns:a16="http://schemas.microsoft.com/office/drawing/2014/main" val="1297642938"/>
                    </a:ext>
                  </a:extLst>
                </a:gridCol>
                <a:gridCol w="1223486">
                  <a:extLst>
                    <a:ext uri="{9D8B030D-6E8A-4147-A177-3AD203B41FA5}">
                      <a16:colId xmlns:a16="http://schemas.microsoft.com/office/drawing/2014/main" val="1593938666"/>
                    </a:ext>
                  </a:extLst>
                </a:gridCol>
                <a:gridCol w="1622250">
                  <a:extLst>
                    <a:ext uri="{9D8B030D-6E8A-4147-A177-3AD203B41FA5}">
                      <a16:colId xmlns:a16="http://schemas.microsoft.com/office/drawing/2014/main" val="1355703793"/>
                    </a:ext>
                  </a:extLst>
                </a:gridCol>
              </a:tblGrid>
              <a:tr h="7258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Program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Eligible Entities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Partnerships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Award Funding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Awards Anticipated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8798304"/>
                  </a:ext>
                </a:extLst>
              </a:tr>
              <a:tr h="1445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EJCPS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CBOs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Not required but strongly encouraged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(if partnering with other CBOs letter of Commitment w/ subaward)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$500,000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$150,000 (small CBOs)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 total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50 for $500K projects 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33 for $150K projects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5034523"/>
                  </a:ext>
                </a:extLst>
              </a:tr>
              <a:tr h="1960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EJG2G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State &amp; Tribes</a:t>
                      </a:r>
                    </a:p>
                    <a:p>
                      <a:pPr algn="l"/>
                      <a:r>
                        <a:rPr lang="en-US" sz="1400" dirty="0"/>
                        <a:t>State Instrumentalities</a:t>
                      </a:r>
                    </a:p>
                    <a:p>
                      <a:pPr algn="l"/>
                      <a:r>
                        <a:rPr lang="en-US" sz="1400" dirty="0"/>
                        <a:t>Local Governments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 dirty="0"/>
                        <a:t>Required</a:t>
                      </a:r>
                      <a:r>
                        <a:rPr lang="en-US" sz="1400" b="1" dirty="0"/>
                        <a:t> w/ CBOs</a:t>
                      </a:r>
                    </a:p>
                    <a:p>
                      <a:pPr algn="l"/>
                      <a:endParaRPr lang="en-US" sz="1400" b="1" dirty="0"/>
                    </a:p>
                    <a:p>
                      <a:pPr algn="l"/>
                      <a:r>
                        <a:rPr lang="en-US" sz="1400" b="1" dirty="0"/>
                        <a:t>Strongly encouraged to have 3 partnerships</a:t>
                      </a:r>
                    </a:p>
                    <a:p>
                      <a:pPr algn="l"/>
                      <a:endParaRPr lang="en-US" sz="1400" b="1" dirty="0"/>
                    </a:p>
                    <a:p>
                      <a:pPr algn="l"/>
                      <a:r>
                        <a:rPr lang="en-US" sz="1400" dirty="0"/>
                        <a:t>(Letter of Commitment w/ subaward)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628587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733B98ED-A1D2-7CA9-9C48-A031E8E0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Environmental Justice Grants</a:t>
            </a:r>
          </a:p>
        </p:txBody>
      </p:sp>
    </p:spTree>
    <p:extLst>
      <p:ext uri="{BB962C8B-B14F-4D97-AF65-F5344CB8AC3E}">
        <p14:creationId xmlns:p14="http://schemas.microsoft.com/office/powerpoint/2010/main" val="166594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14B536-9CD7-BF34-872E-84F6BBA19076}"/>
              </a:ext>
            </a:extLst>
          </p:cNvPr>
          <p:cNvSpPr/>
          <p:nvPr/>
        </p:nvSpPr>
        <p:spPr>
          <a:xfrm>
            <a:off x="1099127" y="1653309"/>
            <a:ext cx="7315200" cy="3805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Deadline for Applications</a:t>
            </a:r>
          </a:p>
          <a:p>
            <a:pPr algn="ctr"/>
            <a:r>
              <a:rPr lang="en-US" sz="2800" b="1" dirty="0"/>
              <a:t>April 14, 2023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Cooperative Agreement Start Date</a:t>
            </a:r>
            <a:r>
              <a:rPr lang="en-US" sz="2800"/>
              <a:t>: </a:t>
            </a:r>
            <a:r>
              <a:rPr lang="en-US" sz="2800" b="1"/>
              <a:t>December </a:t>
            </a:r>
            <a:r>
              <a:rPr lang="en-US" sz="2800" b="1" dirty="0"/>
              <a:t>1, 2023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Performance Period:</a:t>
            </a:r>
          </a:p>
          <a:p>
            <a:pPr algn="ctr"/>
            <a:r>
              <a:rPr lang="en-US" sz="2800" b="1" dirty="0"/>
              <a:t>3 years</a:t>
            </a:r>
          </a:p>
        </p:txBody>
      </p:sp>
    </p:spTree>
    <p:extLst>
      <p:ext uri="{BB962C8B-B14F-4D97-AF65-F5344CB8AC3E}">
        <p14:creationId xmlns:p14="http://schemas.microsoft.com/office/powerpoint/2010/main" val="385469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C8E3-9B53-C1D0-8D60-86B6E8F97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Target Environmental Issues (both </a:t>
            </a:r>
            <a:r>
              <a:rPr lang="en-US" dirty="0"/>
              <a:t>EJCPS &amp; EJG2G)</a:t>
            </a:r>
            <a:endParaRPr lang="en-US" sz="4400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538B240-C615-0819-836B-E4A9FDBBA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214748"/>
              </p:ext>
            </p:extLst>
          </p:nvPr>
        </p:nvGraphicFramePr>
        <p:xfrm>
          <a:off x="221673" y="1690689"/>
          <a:ext cx="8829963" cy="457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274">
                  <a:extLst>
                    <a:ext uri="{9D8B030D-6E8A-4147-A177-3AD203B41FA5}">
                      <a16:colId xmlns:a16="http://schemas.microsoft.com/office/drawing/2014/main" val="4239874538"/>
                    </a:ext>
                  </a:extLst>
                </a:gridCol>
                <a:gridCol w="2532347">
                  <a:extLst>
                    <a:ext uri="{9D8B030D-6E8A-4147-A177-3AD203B41FA5}">
                      <a16:colId xmlns:a16="http://schemas.microsoft.com/office/drawing/2014/main" val="3467339587"/>
                    </a:ext>
                  </a:extLst>
                </a:gridCol>
                <a:gridCol w="2851342">
                  <a:extLst>
                    <a:ext uri="{9D8B030D-6E8A-4147-A177-3AD203B41FA5}">
                      <a16:colId xmlns:a16="http://schemas.microsoft.com/office/drawing/2014/main" val="698876530"/>
                    </a:ext>
                  </a:extLst>
                </a:gridCol>
              </a:tblGrid>
              <a:tr h="828400">
                <a:tc>
                  <a:txBody>
                    <a:bodyPr/>
                    <a:lstStyle/>
                    <a:p>
                      <a:r>
                        <a:rPr lang="en-US" sz="1600" dirty="0"/>
                        <a:t>Pollution Prevention, Monitoring &amp; Remediation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Climate resiliency and adaptation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Facilitating engagement of disadvantaged communities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719993"/>
                  </a:ext>
                </a:extLst>
              </a:tr>
              <a:tr h="828400">
                <a:tc>
                  <a:txBody>
                    <a:bodyPr/>
                    <a:lstStyle/>
                    <a:p>
                      <a:r>
                        <a:rPr lang="en-US" sz="1600" dirty="0"/>
                        <a:t>Air quality &amp; asthma (Diesel reduction; emissions reduction; Reducing asthma)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Stormwater issues and green infrastructure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Environmental job training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230840"/>
                  </a:ext>
                </a:extLst>
              </a:tr>
              <a:tr h="582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Water quality and sampling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Emergency preparedness and disaster resiliency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Youth development relating to Environmental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40799"/>
                  </a:ext>
                </a:extLst>
              </a:tr>
              <a:tr h="828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Lead contamination (lead abatement)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Food access to reduce vehicle travel and fuel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851289"/>
                  </a:ext>
                </a:extLst>
              </a:tr>
              <a:tr h="582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Illegal dumping (hazardous waste; community cleanups)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49353"/>
                  </a:ext>
                </a:extLst>
              </a:tr>
              <a:tr h="337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Healthy Homes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47645"/>
                  </a:ext>
                </a:extLst>
              </a:tr>
              <a:tr h="582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Pesticides and other toxic substances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72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91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EDF1B-D56F-B168-FBA3-427E37DF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Projects (both EJCPS &amp; EJG2G)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6AC830-5146-9E49-12B0-BA6694E2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97" y="1153572"/>
            <a:ext cx="5737860" cy="5536788"/>
          </a:xfrm>
        </p:spPr>
        <p:txBody>
          <a:bodyPr anchor="ctr">
            <a:noAutofit/>
          </a:bodyPr>
          <a:lstStyle/>
          <a:p>
            <a:endParaRPr lang="en-US" sz="1050" b="0" i="0" u="none" strike="noStrike" baseline="0" dirty="0"/>
          </a:p>
          <a:p>
            <a:r>
              <a:rPr lang="en-US" sz="1050" dirty="0"/>
              <a:t>Cleanup of nonhazardous trash/illegal dumping </a:t>
            </a:r>
          </a:p>
          <a:p>
            <a:r>
              <a:rPr lang="en-US" sz="1050" dirty="0"/>
              <a:t>Reduction of lead (blood lead level testing, surveillance, restoration at schools and daycares)</a:t>
            </a:r>
          </a:p>
          <a:p>
            <a:r>
              <a:rPr lang="en-US" sz="1050" dirty="0"/>
              <a:t>Development of Citizen Science Monitoring programs</a:t>
            </a:r>
          </a:p>
          <a:p>
            <a:r>
              <a:rPr lang="en-US" sz="1050" dirty="0"/>
              <a:t>Planning and development of heat island mitigation strategies (cool roofs/walls, green roofs, cool pavements, permeable pavers, urban forestry initiatives, and extreme heat activities)</a:t>
            </a:r>
          </a:p>
          <a:p>
            <a:r>
              <a:rPr lang="en-US" sz="1050" dirty="0"/>
              <a:t>Efforts to improve equitable transportation to encourage walking, biking, and public transportation (bike share programs and bike storage facilities)</a:t>
            </a:r>
          </a:p>
          <a:p>
            <a:r>
              <a:rPr lang="en-US" sz="1050" dirty="0"/>
              <a:t>Energy efficiency, electrification, and renewable energy programs in K-12 schools (maintenance of HVAC systems, energy audits, energy system upgrades, installation of on-site renewables and/or green infrastructure indoor air quality monitoring and employee training) </a:t>
            </a:r>
          </a:p>
          <a:p>
            <a:r>
              <a:rPr lang="en-US" sz="1050" dirty="0"/>
              <a:t>Planning and development of environmental justice mapping tools or methodologies to determine potential impacts to underserved communities</a:t>
            </a:r>
          </a:p>
          <a:p>
            <a:r>
              <a:rPr lang="en-US" sz="1050" dirty="0"/>
              <a:t>Emergency preparedness and disaster resiliency plans to minimize exposure to pollutants (hurricanes, tornadoes, coastal flooding, oil spills, wildfires, and earthquakes) </a:t>
            </a:r>
          </a:p>
          <a:p>
            <a:r>
              <a:rPr lang="en-US" sz="1050" dirty="0"/>
              <a:t>Monitoring, prevention, and remediation of air quality issues related to living close to transportation networks (railroads, railyards, ports, heavily trafficked roadways)</a:t>
            </a:r>
          </a:p>
          <a:p>
            <a:r>
              <a:rPr lang="en-US" sz="1050" dirty="0"/>
              <a:t>Monitoring, prevention, and remediation of source releases of waterborne pollutants</a:t>
            </a:r>
          </a:p>
          <a:p>
            <a:r>
              <a:rPr lang="en-US" sz="1050" dirty="0"/>
              <a:t>Establishment of collaborative efforts, processes, and communication strategies between state agencies and local governments regarding ongoing environmental monitoring, prevention, or remediation projects.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0E884-3A4F-1AD4-C123-B3D3DE31C7FA}"/>
              </a:ext>
            </a:extLst>
          </p:cNvPr>
          <p:cNvSpPr txBox="1"/>
          <p:nvPr/>
        </p:nvSpPr>
        <p:spPr>
          <a:xfrm>
            <a:off x="3879104" y="524267"/>
            <a:ext cx="4278887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environmental/health issue in </a:t>
            </a:r>
            <a:r>
              <a:rPr lang="en-US" u="sng" dirty="0"/>
              <a:t>underserved communities/vulnerable populations</a:t>
            </a:r>
          </a:p>
        </p:txBody>
      </p:sp>
    </p:spTree>
    <p:extLst>
      <p:ext uri="{BB962C8B-B14F-4D97-AF65-F5344CB8AC3E}">
        <p14:creationId xmlns:p14="http://schemas.microsoft.com/office/powerpoint/2010/main" val="90849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016F-C504-9865-67C7-73C72D34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EJCPS &amp; EJG2G2 Eligible Project Activities (Project Type)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CF08C-5169-5112-772C-DBFD693EE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506" y="1856509"/>
            <a:ext cx="559726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D947D-27BC-7105-5C6B-BDC07DE433C5}"/>
              </a:ext>
            </a:extLst>
          </p:cNvPr>
          <p:cNvSpPr txBox="1"/>
          <p:nvPr/>
        </p:nvSpPr>
        <p:spPr>
          <a:xfrm>
            <a:off x="5795818" y="2078181"/>
            <a:ext cx="2719532" cy="181588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EJG2G only:</a:t>
            </a:r>
          </a:p>
          <a:p>
            <a:r>
              <a:rPr lang="en-US" sz="1600" dirty="0"/>
              <a:t>Smaller scale </a:t>
            </a:r>
            <a:r>
              <a:rPr lang="en-US" sz="1600" u="sng" dirty="0"/>
              <a:t>land purchases and/or acquisitions </a:t>
            </a:r>
            <a:r>
              <a:rPr lang="en-US" sz="1600" dirty="0"/>
              <a:t>(Note: Only projects that represent less than half of the requested project funds are allowable)</a:t>
            </a:r>
          </a:p>
        </p:txBody>
      </p:sp>
    </p:spTree>
    <p:extLst>
      <p:ext uri="{BB962C8B-B14F-4D97-AF65-F5344CB8AC3E}">
        <p14:creationId xmlns:p14="http://schemas.microsoft.com/office/powerpoint/2010/main" val="1245644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67DA-F6B2-6454-3A00-6796E05D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Impact Assessments (special consideration under both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E266-81F7-73E3-5B35-A1696E1C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76" y="1825625"/>
            <a:ext cx="80982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Determine the </a:t>
            </a:r>
            <a:r>
              <a:rPr lang="en-US" sz="2000" b="1" u="sng" dirty="0"/>
              <a:t>potential effects of a proposed environmental decision</a:t>
            </a:r>
            <a:r>
              <a:rPr lang="en-US" sz="2000" b="1" dirty="0"/>
              <a:t> </a:t>
            </a:r>
            <a:r>
              <a:rPr lang="en-US" sz="2000" dirty="0"/>
              <a:t>(e.g., policy, plan, program, project, action) on the </a:t>
            </a:r>
            <a:r>
              <a:rPr lang="en-US" sz="2000" b="1" dirty="0"/>
              <a:t>health of underserved and vulnerable communities </a:t>
            </a:r>
            <a:r>
              <a:rPr lang="en-US" sz="2000" dirty="0"/>
              <a:t>and the distribution of those effects within the communities.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42E65-AB4C-C458-3681-2A82A6F7C5ED}"/>
              </a:ext>
            </a:extLst>
          </p:cNvPr>
          <p:cNvSpPr txBox="1"/>
          <p:nvPr/>
        </p:nvSpPr>
        <p:spPr>
          <a:xfrm>
            <a:off x="1399309" y="6231264"/>
            <a:ext cx="6035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https://www.epa.gov/sites/default/files/2015-10/documents/final_gerena_school_hia_report.updated.508compliant.pdf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06CF2C-10A8-5172-2997-9360982E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3" y="3637944"/>
            <a:ext cx="7886700" cy="2330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5DB3B-3D9B-E4E4-14B2-FC9AC010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63" y="5894616"/>
            <a:ext cx="7886701" cy="38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8AC80-51C3-5AAA-AEF8-5FFE627E75EA}"/>
              </a:ext>
            </a:extLst>
          </p:cNvPr>
          <p:cNvSpPr txBox="1"/>
          <p:nvPr/>
        </p:nvSpPr>
        <p:spPr>
          <a:xfrm>
            <a:off x="417076" y="3204135"/>
            <a:ext cx="7840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Example: Health Impact Assessment at German </a:t>
            </a:r>
            <a:r>
              <a:rPr lang="en-US" sz="1600" dirty="0" err="1"/>
              <a:t>Gerena</a:t>
            </a:r>
            <a:r>
              <a:rPr lang="en-US" sz="1600" dirty="0"/>
              <a:t> Community School - public elementary school in Springfield, MA</a:t>
            </a:r>
          </a:p>
        </p:txBody>
      </p:sp>
    </p:spTree>
    <p:extLst>
      <p:ext uri="{BB962C8B-B14F-4D97-AF65-F5344CB8AC3E}">
        <p14:creationId xmlns:p14="http://schemas.microsoft.com/office/powerpoint/2010/main" val="103411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FFB9-0A91-263E-8128-99A70465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Package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0E535-1A24-FBA3-E39E-0E3B84B93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12"/>
          <a:stretch/>
        </p:blipFill>
        <p:spPr>
          <a:xfrm>
            <a:off x="2356427" y="1467087"/>
            <a:ext cx="6704445" cy="27422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88D14-C368-E686-BD45-76CF74207065}"/>
              </a:ext>
            </a:extLst>
          </p:cNvPr>
          <p:cNvSpPr txBox="1"/>
          <p:nvPr/>
        </p:nvSpPr>
        <p:spPr>
          <a:xfrm>
            <a:off x="6530109" y="2146319"/>
            <a:ext cx="2299142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EPA’s template for Workplan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E61CB7-5999-166A-E199-1158E632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76" y="4218484"/>
            <a:ext cx="5720076" cy="2555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7F531-BBCD-6D26-45A3-818E311E412A}"/>
              </a:ext>
            </a:extLst>
          </p:cNvPr>
          <p:cNvSpPr txBox="1"/>
          <p:nvPr/>
        </p:nvSpPr>
        <p:spPr>
          <a:xfrm>
            <a:off x="6566698" y="4850042"/>
            <a:ext cx="2225964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Use EPA’s template for Workplan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45D1A74-AAF1-FCB8-4F20-9BF68EA6876B}"/>
              </a:ext>
            </a:extLst>
          </p:cNvPr>
          <p:cNvSpPr/>
          <p:nvPr/>
        </p:nvSpPr>
        <p:spPr>
          <a:xfrm>
            <a:off x="1810905" y="1588655"/>
            <a:ext cx="387350" cy="26206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50A8E42-2C6B-94E0-03CD-B318E0868DAC}"/>
              </a:ext>
            </a:extLst>
          </p:cNvPr>
          <p:cNvSpPr/>
          <p:nvPr/>
        </p:nvSpPr>
        <p:spPr>
          <a:xfrm>
            <a:off x="1835879" y="4308012"/>
            <a:ext cx="387350" cy="23767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27E437-2BB2-B350-5C25-109BD8D39A65}"/>
              </a:ext>
            </a:extLst>
          </p:cNvPr>
          <p:cNvSpPr txBox="1"/>
          <p:nvPr/>
        </p:nvSpPr>
        <p:spPr>
          <a:xfrm>
            <a:off x="184011" y="2618398"/>
            <a:ext cx="14687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EJCPS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AD71C-EBB5-8C11-A1EB-B7E4C41D4AF8}"/>
              </a:ext>
            </a:extLst>
          </p:cNvPr>
          <p:cNvSpPr txBox="1"/>
          <p:nvPr/>
        </p:nvSpPr>
        <p:spPr>
          <a:xfrm>
            <a:off x="206410" y="5273735"/>
            <a:ext cx="146872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EJG2G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8CCEA-669F-E84D-8B79-4DA8057C81D4}"/>
              </a:ext>
            </a:extLst>
          </p:cNvPr>
          <p:cNvSpPr txBox="1"/>
          <p:nvPr/>
        </p:nvSpPr>
        <p:spPr>
          <a:xfrm>
            <a:off x="4590936" y="6526610"/>
            <a:ext cx="4553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EPA Pre-application Assistance Webinars</a:t>
            </a:r>
          </a:p>
        </p:txBody>
      </p:sp>
    </p:spTree>
    <p:extLst>
      <p:ext uri="{BB962C8B-B14F-4D97-AF65-F5344CB8AC3E}">
        <p14:creationId xmlns:p14="http://schemas.microsoft.com/office/powerpoint/2010/main" val="4020344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E4AA-92C4-7EB9-96E0-0094B5FB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Environmental and Public Health Issues of Underserved Communities </a:t>
            </a:r>
            <a:br>
              <a:rPr lang="en-US" sz="3600" dirty="0"/>
            </a:br>
            <a:r>
              <a:rPr lang="en-US" sz="3600" dirty="0"/>
              <a:t>(12 points under Workplan)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024020-1C9A-C999-B5B6-5D71F636E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027822"/>
              </p:ext>
            </p:extLst>
          </p:nvPr>
        </p:nvGraphicFramePr>
        <p:xfrm>
          <a:off x="65520" y="1479371"/>
          <a:ext cx="5374986" cy="34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2B21A1-001F-98F3-D486-E8E7EC188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65" y="4656211"/>
            <a:ext cx="4502295" cy="1076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54D8E9-86B5-995A-2318-EBE79A1A1786}"/>
              </a:ext>
            </a:extLst>
          </p:cNvPr>
          <p:cNvSpPr txBox="1"/>
          <p:nvPr/>
        </p:nvSpPr>
        <p:spPr>
          <a:xfrm>
            <a:off x="5791200" y="5009297"/>
            <a:ext cx="32281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https://uconn.geniussis.com/Registration.aspx?AffiliateID=4D9KE1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D9932-9E6F-18FB-EAFC-C03D62BC6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542" y="2517305"/>
            <a:ext cx="3019425" cy="2428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369A03-923E-E618-908C-D7424534E0C3}"/>
              </a:ext>
            </a:extLst>
          </p:cNvPr>
          <p:cNvSpPr txBox="1"/>
          <p:nvPr/>
        </p:nvSpPr>
        <p:spPr>
          <a:xfrm>
            <a:off x="5899186" y="208485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EJSCREEN Short Course</a:t>
            </a:r>
          </a:p>
        </p:txBody>
      </p:sp>
    </p:spTree>
    <p:extLst>
      <p:ext uri="{BB962C8B-B14F-4D97-AF65-F5344CB8AC3E}">
        <p14:creationId xmlns:p14="http://schemas.microsoft.com/office/powerpoint/2010/main" val="370293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676F-F0E0-189C-DB84-9FDC5F10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33D5E2-3AA4-9CDA-9649-53960527B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69"/>
          <a:stretch/>
        </p:blipFill>
        <p:spPr>
          <a:xfrm>
            <a:off x="1755670" y="2003988"/>
            <a:ext cx="5076825" cy="18764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2A4B5-FC72-888A-86F0-F9A39E49BC45}"/>
              </a:ext>
            </a:extLst>
          </p:cNvPr>
          <p:cNvSpPr txBox="1"/>
          <p:nvPr/>
        </p:nvSpPr>
        <p:spPr>
          <a:xfrm>
            <a:off x="1624677" y="6100833"/>
            <a:ext cx="380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Tab.program.uconn.edu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13594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038" y="2829275"/>
            <a:ext cx="6487925" cy="11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CA6D-4813-46B9-905E-AA37881C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Webinar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8EE76-BA3B-457B-B2D1-F96646D7C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 dirty="0"/>
              <a:t>Overview of UConn TAB Services</a:t>
            </a:r>
          </a:p>
          <a:p>
            <a:pPr marL="0" indent="0">
              <a:buNone/>
            </a:pPr>
            <a:r>
              <a:rPr lang="en-US" sz="2100" dirty="0"/>
              <a:t>Environmental Justice Grants</a:t>
            </a:r>
          </a:p>
          <a:p>
            <a:pPr marL="0" indent="0">
              <a:buNone/>
            </a:pPr>
            <a:r>
              <a:rPr lang="en-US" sz="2100" dirty="0"/>
              <a:t>Environmental Protection Network</a:t>
            </a:r>
          </a:p>
          <a:p>
            <a:pPr marL="0" indent="0">
              <a:buNone/>
            </a:pPr>
            <a:r>
              <a:rPr lang="en-US" sz="21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180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48100" y="1519775"/>
            <a:ext cx="76209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500" b="1"/>
              <a:t>Environmental Protection Network</a:t>
            </a:r>
            <a:endParaRPr sz="3500" b="1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71900" y="1977775"/>
            <a:ext cx="8222100" cy="29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buNone/>
            </a:pPr>
            <a:endParaRPr sz="2500" b="1">
              <a:solidFill>
                <a:srgbClr val="000000"/>
              </a:solidFill>
            </a:endParaRPr>
          </a:p>
          <a:p>
            <a:pPr indent="-387350">
              <a:spcBef>
                <a:spcPts val="1600"/>
              </a:spcBef>
              <a:buClr>
                <a:srgbClr val="000000"/>
              </a:buClr>
              <a:buSzPts val="2500"/>
              <a:buFont typeface="Helvetica Neue"/>
              <a:buChar char="●"/>
            </a:pPr>
            <a:r>
              <a:rPr lang="en" sz="2500">
                <a:solidFill>
                  <a:srgbClr val="000000"/>
                </a:solidFill>
              </a:rPr>
              <a:t>550+ EPA alumni across the country  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Advancing progressive national policies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Educating Congress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Resource to press and NGOs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Recruiting and retaining greater diversity at EPA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548100" y="15197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500" b="1"/>
              <a:t>Pro Bono Technical Assistance</a:t>
            </a:r>
            <a:endParaRPr sz="3500" b="1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2623925"/>
            <a:ext cx="86040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7350">
              <a:buClr>
                <a:srgbClr val="000000"/>
              </a:buClr>
              <a:buSzPts val="2500"/>
              <a:buFont typeface="Helvetica Neue"/>
              <a:buChar char="●"/>
            </a:pPr>
            <a:r>
              <a:rPr lang="en" sz="2500">
                <a:solidFill>
                  <a:srgbClr val="000000"/>
                </a:solidFill>
              </a:rPr>
              <a:t>Bridge divide between communities and government</a:t>
            </a:r>
            <a:endParaRPr sz="2500">
              <a:solidFill>
                <a:srgbClr val="000000"/>
              </a:solidFill>
            </a:endParaRPr>
          </a:p>
          <a:p>
            <a:pPr lvl="1" indent="-387350">
              <a:spcBef>
                <a:spcPts val="0"/>
              </a:spcBef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Former engineers, scientists, lawyers, permit writers</a:t>
            </a:r>
            <a:endParaRPr sz="2500">
              <a:solidFill>
                <a:srgbClr val="000000"/>
              </a:solidFill>
            </a:endParaRPr>
          </a:p>
          <a:p>
            <a:pPr lvl="1" indent="-387350">
              <a:spcBef>
                <a:spcPts val="0"/>
              </a:spcBef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Communities and the NGOs who support them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  <a:buFont typeface="Helvetica Neue"/>
              <a:buChar char="●"/>
            </a:pPr>
            <a:r>
              <a:rPr lang="en" sz="2500">
                <a:solidFill>
                  <a:srgbClr val="000000"/>
                </a:solidFill>
              </a:rPr>
              <a:t>Navigate regulations, data, policies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Achieve tangible public </a:t>
            </a:r>
            <a:endParaRPr sz="25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" sz="2500">
                <a:solidFill>
                  <a:srgbClr val="000000"/>
                </a:solidFill>
              </a:rPr>
              <a:t>        health benefits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751" y="4417700"/>
            <a:ext cx="3024149" cy="1431876"/>
          </a:xfrm>
          <a:prstGeom prst="rect">
            <a:avLst/>
          </a:prstGeom>
          <a:noFill/>
          <a:ln w="38100" cap="flat" cmpd="sng">
            <a:solidFill>
              <a:srgbClr val="1270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48100" y="15197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500" b="1"/>
              <a:t>Types of Assistance</a:t>
            </a:r>
            <a:endParaRPr sz="3500" b="1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84800" y="2619625"/>
            <a:ext cx="8348700" cy="26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Translate documents into lay language 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Navigate regulatory and grants programs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Identify individual contacts at agencies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Connect groups with others 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Share lessons learned</a:t>
            </a:r>
            <a:endParaRPr sz="19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l="3341" r="15948"/>
          <a:stretch/>
        </p:blipFill>
        <p:spPr>
          <a:xfrm>
            <a:off x="6134450" y="4089625"/>
            <a:ext cx="2841298" cy="1809124"/>
          </a:xfrm>
          <a:prstGeom prst="rect">
            <a:avLst/>
          </a:prstGeom>
          <a:noFill/>
          <a:ln w="38100" cap="flat" cmpd="sng">
            <a:solidFill>
              <a:srgbClr val="1270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548100" y="1165775"/>
            <a:ext cx="8222100" cy="11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b="1"/>
              <a:t>Brownfields Technical Assistance</a:t>
            </a:r>
            <a:endParaRPr b="1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71900" y="2628900"/>
            <a:ext cx="8431200" cy="25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TXHEA</a:t>
            </a:r>
            <a:endParaRPr sz="2300">
              <a:solidFill>
                <a:srgbClr val="000000"/>
              </a:solidFill>
            </a:endParaRPr>
          </a:p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Bayview Hunters Point</a:t>
            </a:r>
            <a:endParaRPr sz="2300">
              <a:solidFill>
                <a:srgbClr val="000000"/>
              </a:solidFill>
            </a:endParaRPr>
          </a:p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The Sustainability Lab</a:t>
            </a:r>
            <a:endParaRPr sz="2300">
              <a:solidFill>
                <a:srgbClr val="000000"/>
              </a:solidFill>
            </a:endParaRPr>
          </a:p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CCLR</a:t>
            </a:r>
            <a:endParaRPr sz="2300">
              <a:solidFill>
                <a:srgbClr val="000000"/>
              </a:solidFill>
            </a:endParaRPr>
          </a:p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Law clinics</a:t>
            </a:r>
            <a:endParaRPr sz="2300">
              <a:solidFill>
                <a:srgbClr val="000000"/>
              </a:solidFill>
            </a:endParaRPr>
          </a:p>
          <a:p>
            <a:pPr indent="-374650">
              <a:buClr>
                <a:srgbClr val="000000"/>
              </a:buClr>
              <a:buSzPts val="2300"/>
            </a:pPr>
            <a:r>
              <a:rPr lang="en" sz="2300">
                <a:solidFill>
                  <a:srgbClr val="000000"/>
                </a:solidFill>
              </a:rPr>
              <a:t>Columbia Riverkeeper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548100" y="15197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500" b="1"/>
              <a:t>Progress to Date</a:t>
            </a:r>
            <a:endParaRPr sz="3500" b="1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97700" y="2632800"/>
            <a:ext cx="7860600" cy="2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Engaged with 107 unique volunteers across 178 communities/organizations/law clinics,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Responded to 212 inquiries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Made 548 connections with our volunteers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Anticipate exponential growth </a:t>
            </a:r>
            <a:endParaRPr sz="2500">
              <a:solidFill>
                <a:srgbClr val="000000"/>
              </a:solidFill>
            </a:endParaRPr>
          </a:p>
          <a:p>
            <a:pPr indent="-387350">
              <a:buClr>
                <a:srgbClr val="000000"/>
              </a:buClr>
              <a:buSzPts val="2500"/>
            </a:pPr>
            <a:r>
              <a:rPr lang="en" sz="2500">
                <a:solidFill>
                  <a:srgbClr val="000000"/>
                </a:solidFill>
              </a:rPr>
              <a:t>Brought on 5 new staff and more to come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548100" y="15197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500" b="1"/>
              <a:t>Community Outreach</a:t>
            </a:r>
            <a:endParaRPr sz="3500" b="1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64" y="3028951"/>
            <a:ext cx="1584175" cy="1584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5439" y="3028951"/>
            <a:ext cx="1584163" cy="15841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6426" y="3028951"/>
            <a:ext cx="1584175" cy="1584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7389" y="3028949"/>
            <a:ext cx="1584175" cy="1584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8359" y="3028951"/>
            <a:ext cx="1536654" cy="1584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19"/>
          <p:cNvSpPr txBox="1"/>
          <p:nvPr/>
        </p:nvSpPr>
        <p:spPr>
          <a:xfrm>
            <a:off x="154688" y="4613125"/>
            <a:ext cx="1809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7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Jasmine Wilkes</a:t>
            </a:r>
            <a:endParaRPr sz="17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Regions 1 &amp; 2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950663" y="4613125"/>
            <a:ext cx="1733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7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Kya Williams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Regions 3 &amp; 4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775313" y="4613125"/>
            <a:ext cx="1733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7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Davina Resto </a:t>
            </a:r>
            <a:endParaRPr sz="17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Regions 5 &amp; 7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5336475" y="4613125"/>
            <a:ext cx="1926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7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Mitchelle Mukeli</a:t>
            </a:r>
            <a:endParaRPr sz="17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Regions 6 &amp; 8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063313" y="4613125"/>
            <a:ext cx="1926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7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Jamie Zwaschka</a:t>
            </a:r>
            <a:endParaRPr sz="17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Regions 9 &amp; 10</a:t>
            </a:r>
            <a:endParaRPr sz="1400" b="1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4151"/>
            <a:ext cx="9144000" cy="534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70B7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subTitle" idx="1"/>
          </p:nvPr>
        </p:nvSpPr>
        <p:spPr>
          <a:xfrm>
            <a:off x="613350" y="2642150"/>
            <a:ext cx="8136000" cy="1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15000"/>
              </a:lnSpc>
            </a:pPr>
            <a:r>
              <a:rPr lang="en" sz="3000" b="1"/>
              <a:t>Kya Williams, Senior Community Outreach &amp; Development Associate</a:t>
            </a:r>
            <a:endParaRPr sz="3000" b="1"/>
          </a:p>
          <a:p>
            <a:pPr marL="0" indent="0" algn="ctr">
              <a:lnSpc>
                <a:spcPct val="115000"/>
              </a:lnSpc>
            </a:pPr>
            <a:r>
              <a:rPr lang="en" sz="2600" b="1"/>
              <a:t>kya.williams@environmentalprotectionnetwork.org</a:t>
            </a:r>
            <a:endParaRPr sz="2600" b="1"/>
          </a:p>
          <a:p>
            <a:pPr marL="0" indent="0" algn="ctr">
              <a:lnSpc>
                <a:spcPct val="115000"/>
              </a:lnSpc>
            </a:pPr>
            <a:r>
              <a:rPr lang="en" sz="2600" b="1"/>
              <a:t>757-618-3027</a:t>
            </a:r>
            <a:endParaRPr sz="2600" b="1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275" y="781050"/>
            <a:ext cx="1809124" cy="180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380C2-DD07-7110-9C53-A0B73C311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54" b="1"/>
          <a:stretch/>
        </p:blipFill>
        <p:spPr>
          <a:xfrm>
            <a:off x="20" y="10"/>
            <a:ext cx="914398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8E31B-FFB0-E805-F78E-8E38826A02BC}"/>
              </a:ext>
            </a:extLst>
          </p:cNvPr>
          <p:cNvSpPr txBox="1"/>
          <p:nvPr/>
        </p:nvSpPr>
        <p:spPr>
          <a:xfrm>
            <a:off x="2438699" y="63686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https://tab.program.uconn.edu/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0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915" y="673100"/>
            <a:ext cx="2473182" cy="490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57" y="1619778"/>
            <a:ext cx="5976409" cy="34767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800" y="235815"/>
            <a:ext cx="4745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UCONN TAB</a:t>
            </a:r>
          </a:p>
        </p:txBody>
      </p:sp>
    </p:spTree>
    <p:extLst>
      <p:ext uri="{BB962C8B-B14F-4D97-AF65-F5344CB8AC3E}">
        <p14:creationId xmlns:p14="http://schemas.microsoft.com/office/powerpoint/2010/main" val="210169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CA2D5EE-1C0F-468A-85BD-34C13050D674}"/>
              </a:ext>
            </a:extLst>
          </p:cNvPr>
          <p:cNvSpPr txBox="1">
            <a:spLocks/>
          </p:cNvSpPr>
          <p:nvPr/>
        </p:nvSpPr>
        <p:spPr>
          <a:xfrm>
            <a:off x="552395" y="46436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services at a glance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4DD739A-9F1C-4CB6-81D2-33C8E1845FD0}"/>
              </a:ext>
            </a:extLst>
          </p:cNvPr>
          <p:cNvGraphicFramePr/>
          <p:nvPr/>
        </p:nvGraphicFramePr>
        <p:xfrm>
          <a:off x="780202" y="1695450"/>
          <a:ext cx="7658893" cy="319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00E7934-0690-4B24-8462-2047C9C38F72}"/>
              </a:ext>
            </a:extLst>
          </p:cNvPr>
          <p:cNvSpPr txBox="1"/>
          <p:nvPr/>
        </p:nvSpPr>
        <p:spPr>
          <a:xfrm>
            <a:off x="1530882" y="62621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uconn-tab@uconn.edu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3444" t="88731" r="13125" b="1425"/>
          <a:stretch/>
        </p:blipFill>
        <p:spPr>
          <a:xfrm>
            <a:off x="1466849" y="6311900"/>
            <a:ext cx="18161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4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84F6719-684A-4ACF-942C-4E1C6EBB889A}"/>
              </a:ext>
            </a:extLst>
          </p:cNvPr>
          <p:cNvSpPr txBox="1">
            <a:spLocks/>
          </p:cNvSpPr>
          <p:nvPr/>
        </p:nvSpPr>
        <p:spPr>
          <a:xfrm>
            <a:off x="552395" y="42626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Direct Technical Assistance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72668" y="1576151"/>
            <a:ext cx="5112476" cy="606534"/>
          </a:xfrm>
          <a:custGeom>
            <a:avLst/>
            <a:gdLst>
              <a:gd name="connsiteX0" fmla="*/ 101091 w 606534"/>
              <a:gd name="connsiteY0" fmla="*/ 0 h 5112476"/>
              <a:gd name="connsiteX1" fmla="*/ 505443 w 606534"/>
              <a:gd name="connsiteY1" fmla="*/ 0 h 5112476"/>
              <a:gd name="connsiteX2" fmla="*/ 606534 w 606534"/>
              <a:gd name="connsiteY2" fmla="*/ 101091 h 5112476"/>
              <a:gd name="connsiteX3" fmla="*/ 606534 w 606534"/>
              <a:gd name="connsiteY3" fmla="*/ 5112476 h 5112476"/>
              <a:gd name="connsiteX4" fmla="*/ 606534 w 606534"/>
              <a:gd name="connsiteY4" fmla="*/ 5112476 h 5112476"/>
              <a:gd name="connsiteX5" fmla="*/ 0 w 606534"/>
              <a:gd name="connsiteY5" fmla="*/ 5112476 h 5112476"/>
              <a:gd name="connsiteX6" fmla="*/ 0 w 606534"/>
              <a:gd name="connsiteY6" fmla="*/ 5112476 h 5112476"/>
              <a:gd name="connsiteX7" fmla="*/ 0 w 606534"/>
              <a:gd name="connsiteY7" fmla="*/ 101091 h 5112476"/>
              <a:gd name="connsiteX8" fmla="*/ 101091 w 606534"/>
              <a:gd name="connsiteY8" fmla="*/ 0 h 51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34" h="5112476">
                <a:moveTo>
                  <a:pt x="606534" y="852099"/>
                </a:moveTo>
                <a:lnTo>
                  <a:pt x="606534" y="4260377"/>
                </a:lnTo>
                <a:cubicBezTo>
                  <a:pt x="606534" y="4730976"/>
                  <a:pt x="601164" y="5112472"/>
                  <a:pt x="594541" y="5112472"/>
                </a:cubicBezTo>
                <a:lnTo>
                  <a:pt x="0" y="5112472"/>
                </a:lnTo>
                <a:lnTo>
                  <a:pt x="0" y="5112472"/>
                </a:lnTo>
                <a:lnTo>
                  <a:pt x="0" y="4"/>
                </a:lnTo>
                <a:lnTo>
                  <a:pt x="0" y="4"/>
                </a:lnTo>
                <a:lnTo>
                  <a:pt x="594541" y="4"/>
                </a:lnTo>
                <a:cubicBezTo>
                  <a:pt x="601164" y="4"/>
                  <a:pt x="606534" y="381500"/>
                  <a:pt x="606534" y="852099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3433" rIns="277258" bIns="153435" numCol="1" spcCol="1270" anchor="ctr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Summary of Environmental Site Assessment Reports, Remedial Action Plans, Planning Documents</a:t>
            </a:r>
          </a:p>
        </p:txBody>
      </p:sp>
      <p:sp>
        <p:nvSpPr>
          <p:cNvPr id="6" name="Freeform 5"/>
          <p:cNvSpPr/>
          <p:nvPr/>
        </p:nvSpPr>
        <p:spPr>
          <a:xfrm>
            <a:off x="596900" y="1500334"/>
            <a:ext cx="2875768" cy="758168"/>
          </a:xfrm>
          <a:custGeom>
            <a:avLst/>
            <a:gdLst>
              <a:gd name="connsiteX0" fmla="*/ 0 w 2875768"/>
              <a:gd name="connsiteY0" fmla="*/ 126364 h 758168"/>
              <a:gd name="connsiteX1" fmla="*/ 126364 w 2875768"/>
              <a:gd name="connsiteY1" fmla="*/ 0 h 758168"/>
              <a:gd name="connsiteX2" fmla="*/ 2749404 w 2875768"/>
              <a:gd name="connsiteY2" fmla="*/ 0 h 758168"/>
              <a:gd name="connsiteX3" fmla="*/ 2875768 w 2875768"/>
              <a:gd name="connsiteY3" fmla="*/ 126364 h 758168"/>
              <a:gd name="connsiteX4" fmla="*/ 2875768 w 2875768"/>
              <a:gd name="connsiteY4" fmla="*/ 631804 h 758168"/>
              <a:gd name="connsiteX5" fmla="*/ 2749404 w 2875768"/>
              <a:gd name="connsiteY5" fmla="*/ 758168 h 758168"/>
              <a:gd name="connsiteX6" fmla="*/ 126364 w 2875768"/>
              <a:gd name="connsiteY6" fmla="*/ 758168 h 758168"/>
              <a:gd name="connsiteX7" fmla="*/ 0 w 2875768"/>
              <a:gd name="connsiteY7" fmla="*/ 631804 h 758168"/>
              <a:gd name="connsiteX8" fmla="*/ 0 w 2875768"/>
              <a:gd name="connsiteY8" fmla="*/ 126364 h 7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5768" h="758168">
                <a:moveTo>
                  <a:pt x="0" y="126364"/>
                </a:moveTo>
                <a:cubicBezTo>
                  <a:pt x="0" y="56575"/>
                  <a:pt x="56575" y="0"/>
                  <a:pt x="126364" y="0"/>
                </a:cubicBezTo>
                <a:lnTo>
                  <a:pt x="2749404" y="0"/>
                </a:lnTo>
                <a:cubicBezTo>
                  <a:pt x="2819193" y="0"/>
                  <a:pt x="2875768" y="56575"/>
                  <a:pt x="2875768" y="126364"/>
                </a:cubicBezTo>
                <a:lnTo>
                  <a:pt x="2875768" y="631804"/>
                </a:lnTo>
                <a:cubicBezTo>
                  <a:pt x="2875768" y="701593"/>
                  <a:pt x="2819193" y="758168"/>
                  <a:pt x="2749404" y="758168"/>
                </a:cubicBezTo>
                <a:lnTo>
                  <a:pt x="126364" y="758168"/>
                </a:lnTo>
                <a:cubicBezTo>
                  <a:pt x="56575" y="758168"/>
                  <a:pt x="0" y="701593"/>
                  <a:pt x="0" y="631804"/>
                </a:cubicBezTo>
                <a:lnTo>
                  <a:pt x="0" y="126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91" tIns="71301" rIns="105591" bIns="7130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Technical Document Review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72668" y="2585632"/>
            <a:ext cx="5112476" cy="606534"/>
          </a:xfrm>
          <a:custGeom>
            <a:avLst/>
            <a:gdLst>
              <a:gd name="connsiteX0" fmla="*/ 101091 w 606534"/>
              <a:gd name="connsiteY0" fmla="*/ 0 h 5112476"/>
              <a:gd name="connsiteX1" fmla="*/ 505443 w 606534"/>
              <a:gd name="connsiteY1" fmla="*/ 0 h 5112476"/>
              <a:gd name="connsiteX2" fmla="*/ 606534 w 606534"/>
              <a:gd name="connsiteY2" fmla="*/ 101091 h 5112476"/>
              <a:gd name="connsiteX3" fmla="*/ 606534 w 606534"/>
              <a:gd name="connsiteY3" fmla="*/ 5112476 h 5112476"/>
              <a:gd name="connsiteX4" fmla="*/ 606534 w 606534"/>
              <a:gd name="connsiteY4" fmla="*/ 5112476 h 5112476"/>
              <a:gd name="connsiteX5" fmla="*/ 0 w 606534"/>
              <a:gd name="connsiteY5" fmla="*/ 5112476 h 5112476"/>
              <a:gd name="connsiteX6" fmla="*/ 0 w 606534"/>
              <a:gd name="connsiteY6" fmla="*/ 5112476 h 5112476"/>
              <a:gd name="connsiteX7" fmla="*/ 0 w 606534"/>
              <a:gd name="connsiteY7" fmla="*/ 101091 h 5112476"/>
              <a:gd name="connsiteX8" fmla="*/ 101091 w 606534"/>
              <a:gd name="connsiteY8" fmla="*/ 0 h 51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34" h="5112476">
                <a:moveTo>
                  <a:pt x="606534" y="852099"/>
                </a:moveTo>
                <a:lnTo>
                  <a:pt x="606534" y="4260377"/>
                </a:lnTo>
                <a:cubicBezTo>
                  <a:pt x="606534" y="4730976"/>
                  <a:pt x="601164" y="5112472"/>
                  <a:pt x="594541" y="5112472"/>
                </a:cubicBezTo>
                <a:lnTo>
                  <a:pt x="0" y="5112472"/>
                </a:lnTo>
                <a:lnTo>
                  <a:pt x="0" y="5112472"/>
                </a:lnTo>
                <a:lnTo>
                  <a:pt x="0" y="4"/>
                </a:lnTo>
                <a:lnTo>
                  <a:pt x="0" y="4"/>
                </a:lnTo>
                <a:lnTo>
                  <a:pt x="594541" y="4"/>
                </a:lnTo>
                <a:cubicBezTo>
                  <a:pt x="601164" y="4"/>
                  <a:pt x="606534" y="381500"/>
                  <a:pt x="606534" y="852099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1694161"/>
              <a:satOff val="-6229"/>
              <a:lumOff val="-990"/>
              <a:alphaOff val="0"/>
            </a:schemeClr>
          </a:lnRef>
          <a:fillRef idx="1">
            <a:schemeClr val="accent4">
              <a:tint val="40000"/>
              <a:alpha val="90000"/>
              <a:hueOff val="1694161"/>
              <a:satOff val="-6229"/>
              <a:lumOff val="-990"/>
              <a:alphaOff val="0"/>
            </a:schemeClr>
          </a:fillRef>
          <a:effectRef idx="0">
            <a:schemeClr val="accent4">
              <a:tint val="40000"/>
              <a:alpha val="90000"/>
              <a:hueOff val="1694161"/>
              <a:satOff val="-6229"/>
              <a:lumOff val="-99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3433" rIns="277258" bIns="153435" numCol="1" spcCol="1270" anchor="ctr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EPA Brownfield Program proposals (assessment, cleanup, multipurpose, RLF, Job Training), and State Program proposals</a:t>
            </a:r>
          </a:p>
        </p:txBody>
      </p:sp>
      <p:sp>
        <p:nvSpPr>
          <p:cNvPr id="9" name="Freeform 8"/>
          <p:cNvSpPr/>
          <p:nvPr/>
        </p:nvSpPr>
        <p:spPr>
          <a:xfrm>
            <a:off x="596900" y="2509814"/>
            <a:ext cx="2875768" cy="758168"/>
          </a:xfrm>
          <a:custGeom>
            <a:avLst/>
            <a:gdLst>
              <a:gd name="connsiteX0" fmla="*/ 0 w 2875768"/>
              <a:gd name="connsiteY0" fmla="*/ 126364 h 758168"/>
              <a:gd name="connsiteX1" fmla="*/ 126364 w 2875768"/>
              <a:gd name="connsiteY1" fmla="*/ 0 h 758168"/>
              <a:gd name="connsiteX2" fmla="*/ 2749404 w 2875768"/>
              <a:gd name="connsiteY2" fmla="*/ 0 h 758168"/>
              <a:gd name="connsiteX3" fmla="*/ 2875768 w 2875768"/>
              <a:gd name="connsiteY3" fmla="*/ 126364 h 758168"/>
              <a:gd name="connsiteX4" fmla="*/ 2875768 w 2875768"/>
              <a:gd name="connsiteY4" fmla="*/ 631804 h 758168"/>
              <a:gd name="connsiteX5" fmla="*/ 2749404 w 2875768"/>
              <a:gd name="connsiteY5" fmla="*/ 758168 h 758168"/>
              <a:gd name="connsiteX6" fmla="*/ 126364 w 2875768"/>
              <a:gd name="connsiteY6" fmla="*/ 758168 h 758168"/>
              <a:gd name="connsiteX7" fmla="*/ 0 w 2875768"/>
              <a:gd name="connsiteY7" fmla="*/ 631804 h 758168"/>
              <a:gd name="connsiteX8" fmla="*/ 0 w 2875768"/>
              <a:gd name="connsiteY8" fmla="*/ 126364 h 7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5768" h="758168">
                <a:moveTo>
                  <a:pt x="0" y="126364"/>
                </a:moveTo>
                <a:cubicBezTo>
                  <a:pt x="0" y="56575"/>
                  <a:pt x="56575" y="0"/>
                  <a:pt x="126364" y="0"/>
                </a:cubicBezTo>
                <a:lnTo>
                  <a:pt x="2749404" y="0"/>
                </a:lnTo>
                <a:cubicBezTo>
                  <a:pt x="2819193" y="0"/>
                  <a:pt x="2875768" y="56575"/>
                  <a:pt x="2875768" y="126364"/>
                </a:cubicBezTo>
                <a:lnTo>
                  <a:pt x="2875768" y="631804"/>
                </a:lnTo>
                <a:cubicBezTo>
                  <a:pt x="2875768" y="701593"/>
                  <a:pt x="2819193" y="758168"/>
                  <a:pt x="2749404" y="758168"/>
                </a:cubicBezTo>
                <a:lnTo>
                  <a:pt x="126364" y="758168"/>
                </a:lnTo>
                <a:cubicBezTo>
                  <a:pt x="56575" y="758168"/>
                  <a:pt x="0" y="701593"/>
                  <a:pt x="0" y="631804"/>
                </a:cubicBezTo>
                <a:lnTo>
                  <a:pt x="0" y="126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37926"/>
              <a:satOff val="258"/>
              <a:lumOff val="-5686"/>
              <a:alphaOff val="0"/>
            </a:schemeClr>
          </a:fillRef>
          <a:effectRef idx="0">
            <a:schemeClr val="accent4">
              <a:hueOff val="1637926"/>
              <a:satOff val="258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91" tIns="71301" rIns="105591" bIns="7130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Brownfields Proposals Review</a:t>
            </a:r>
          </a:p>
        </p:txBody>
      </p:sp>
      <p:sp>
        <p:nvSpPr>
          <p:cNvPr id="12" name="Freeform 11"/>
          <p:cNvSpPr/>
          <p:nvPr/>
        </p:nvSpPr>
        <p:spPr>
          <a:xfrm>
            <a:off x="3439510" y="3555061"/>
            <a:ext cx="5112476" cy="606534"/>
          </a:xfrm>
          <a:custGeom>
            <a:avLst/>
            <a:gdLst>
              <a:gd name="connsiteX0" fmla="*/ 101091 w 606534"/>
              <a:gd name="connsiteY0" fmla="*/ 0 h 5112476"/>
              <a:gd name="connsiteX1" fmla="*/ 505443 w 606534"/>
              <a:gd name="connsiteY1" fmla="*/ 0 h 5112476"/>
              <a:gd name="connsiteX2" fmla="*/ 606534 w 606534"/>
              <a:gd name="connsiteY2" fmla="*/ 101091 h 5112476"/>
              <a:gd name="connsiteX3" fmla="*/ 606534 w 606534"/>
              <a:gd name="connsiteY3" fmla="*/ 5112476 h 5112476"/>
              <a:gd name="connsiteX4" fmla="*/ 606534 w 606534"/>
              <a:gd name="connsiteY4" fmla="*/ 5112476 h 5112476"/>
              <a:gd name="connsiteX5" fmla="*/ 0 w 606534"/>
              <a:gd name="connsiteY5" fmla="*/ 5112476 h 5112476"/>
              <a:gd name="connsiteX6" fmla="*/ 0 w 606534"/>
              <a:gd name="connsiteY6" fmla="*/ 5112476 h 5112476"/>
              <a:gd name="connsiteX7" fmla="*/ 0 w 606534"/>
              <a:gd name="connsiteY7" fmla="*/ 101091 h 5112476"/>
              <a:gd name="connsiteX8" fmla="*/ 101091 w 606534"/>
              <a:gd name="connsiteY8" fmla="*/ 0 h 51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34" h="5112476">
                <a:moveTo>
                  <a:pt x="606534" y="852099"/>
                </a:moveTo>
                <a:lnTo>
                  <a:pt x="606534" y="4260377"/>
                </a:lnTo>
                <a:cubicBezTo>
                  <a:pt x="606534" y="4730976"/>
                  <a:pt x="601164" y="5112472"/>
                  <a:pt x="594541" y="5112472"/>
                </a:cubicBezTo>
                <a:lnTo>
                  <a:pt x="0" y="5112472"/>
                </a:lnTo>
                <a:lnTo>
                  <a:pt x="0" y="5112472"/>
                </a:lnTo>
                <a:lnTo>
                  <a:pt x="0" y="4"/>
                </a:lnTo>
                <a:lnTo>
                  <a:pt x="0" y="4"/>
                </a:lnTo>
                <a:lnTo>
                  <a:pt x="594541" y="4"/>
                </a:lnTo>
                <a:cubicBezTo>
                  <a:pt x="601164" y="4"/>
                  <a:pt x="606534" y="381500"/>
                  <a:pt x="606534" y="852099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5082483"/>
              <a:satOff val="-18686"/>
              <a:lumOff val="-2969"/>
              <a:alphaOff val="0"/>
            </a:schemeClr>
          </a:lnRef>
          <a:fillRef idx="1">
            <a:schemeClr val="accent4">
              <a:tint val="40000"/>
              <a:alpha val="90000"/>
              <a:hueOff val="5082483"/>
              <a:satOff val="-18686"/>
              <a:lumOff val="-2969"/>
              <a:alphaOff val="0"/>
            </a:schemeClr>
          </a:fillRef>
          <a:effectRef idx="0">
            <a:schemeClr val="accent4">
              <a:tint val="40000"/>
              <a:alpha val="90000"/>
              <a:hueOff val="5082483"/>
              <a:satOff val="-18686"/>
              <a:lumOff val="-29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3434" rIns="277258" bIns="153434" numCol="1" spcCol="1270" anchor="ctr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 sheets, example proposals, and documents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96900" y="3479880"/>
            <a:ext cx="2875768" cy="758168"/>
          </a:xfrm>
          <a:custGeom>
            <a:avLst/>
            <a:gdLst>
              <a:gd name="connsiteX0" fmla="*/ 0 w 2875768"/>
              <a:gd name="connsiteY0" fmla="*/ 126364 h 758168"/>
              <a:gd name="connsiteX1" fmla="*/ 126364 w 2875768"/>
              <a:gd name="connsiteY1" fmla="*/ 0 h 758168"/>
              <a:gd name="connsiteX2" fmla="*/ 2749404 w 2875768"/>
              <a:gd name="connsiteY2" fmla="*/ 0 h 758168"/>
              <a:gd name="connsiteX3" fmla="*/ 2875768 w 2875768"/>
              <a:gd name="connsiteY3" fmla="*/ 126364 h 758168"/>
              <a:gd name="connsiteX4" fmla="*/ 2875768 w 2875768"/>
              <a:gd name="connsiteY4" fmla="*/ 631804 h 758168"/>
              <a:gd name="connsiteX5" fmla="*/ 2749404 w 2875768"/>
              <a:gd name="connsiteY5" fmla="*/ 758168 h 758168"/>
              <a:gd name="connsiteX6" fmla="*/ 126364 w 2875768"/>
              <a:gd name="connsiteY6" fmla="*/ 758168 h 758168"/>
              <a:gd name="connsiteX7" fmla="*/ 0 w 2875768"/>
              <a:gd name="connsiteY7" fmla="*/ 631804 h 758168"/>
              <a:gd name="connsiteX8" fmla="*/ 0 w 2875768"/>
              <a:gd name="connsiteY8" fmla="*/ 126364 h 7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5768" h="758168">
                <a:moveTo>
                  <a:pt x="0" y="126364"/>
                </a:moveTo>
                <a:cubicBezTo>
                  <a:pt x="0" y="56575"/>
                  <a:pt x="56575" y="0"/>
                  <a:pt x="126364" y="0"/>
                </a:cubicBezTo>
                <a:lnTo>
                  <a:pt x="2749404" y="0"/>
                </a:lnTo>
                <a:cubicBezTo>
                  <a:pt x="2819193" y="0"/>
                  <a:pt x="2875768" y="56575"/>
                  <a:pt x="2875768" y="126364"/>
                </a:cubicBezTo>
                <a:lnTo>
                  <a:pt x="2875768" y="631804"/>
                </a:lnTo>
                <a:cubicBezTo>
                  <a:pt x="2875768" y="701593"/>
                  <a:pt x="2819193" y="758168"/>
                  <a:pt x="2749404" y="758168"/>
                </a:cubicBezTo>
                <a:lnTo>
                  <a:pt x="126364" y="758168"/>
                </a:lnTo>
                <a:cubicBezTo>
                  <a:pt x="56575" y="758168"/>
                  <a:pt x="0" y="701593"/>
                  <a:pt x="0" y="631804"/>
                </a:cubicBezTo>
                <a:lnTo>
                  <a:pt x="0" y="126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13777"/>
              <a:satOff val="775"/>
              <a:lumOff val="-17058"/>
              <a:alphaOff val="0"/>
            </a:schemeClr>
          </a:fillRef>
          <a:effectRef idx="0">
            <a:schemeClr val="accent4">
              <a:hueOff val="4913777"/>
              <a:satOff val="775"/>
              <a:lumOff val="-1705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91" tIns="71301" rIns="105591" bIns="7130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 to Resources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39510" y="4567380"/>
            <a:ext cx="5112476" cy="606534"/>
          </a:xfrm>
          <a:custGeom>
            <a:avLst/>
            <a:gdLst>
              <a:gd name="connsiteX0" fmla="*/ 101091 w 606534"/>
              <a:gd name="connsiteY0" fmla="*/ 0 h 5112476"/>
              <a:gd name="connsiteX1" fmla="*/ 505443 w 606534"/>
              <a:gd name="connsiteY1" fmla="*/ 0 h 5112476"/>
              <a:gd name="connsiteX2" fmla="*/ 606534 w 606534"/>
              <a:gd name="connsiteY2" fmla="*/ 101091 h 5112476"/>
              <a:gd name="connsiteX3" fmla="*/ 606534 w 606534"/>
              <a:gd name="connsiteY3" fmla="*/ 5112476 h 5112476"/>
              <a:gd name="connsiteX4" fmla="*/ 606534 w 606534"/>
              <a:gd name="connsiteY4" fmla="*/ 5112476 h 5112476"/>
              <a:gd name="connsiteX5" fmla="*/ 0 w 606534"/>
              <a:gd name="connsiteY5" fmla="*/ 5112476 h 5112476"/>
              <a:gd name="connsiteX6" fmla="*/ 0 w 606534"/>
              <a:gd name="connsiteY6" fmla="*/ 5112476 h 5112476"/>
              <a:gd name="connsiteX7" fmla="*/ 0 w 606534"/>
              <a:gd name="connsiteY7" fmla="*/ 101091 h 5112476"/>
              <a:gd name="connsiteX8" fmla="*/ 101091 w 606534"/>
              <a:gd name="connsiteY8" fmla="*/ 0 h 51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534" h="5112476">
                <a:moveTo>
                  <a:pt x="606534" y="852099"/>
                </a:moveTo>
                <a:lnTo>
                  <a:pt x="606534" y="4260377"/>
                </a:lnTo>
                <a:cubicBezTo>
                  <a:pt x="606534" y="4730976"/>
                  <a:pt x="601164" y="5112472"/>
                  <a:pt x="594541" y="5112472"/>
                </a:cubicBezTo>
                <a:lnTo>
                  <a:pt x="0" y="5112472"/>
                </a:lnTo>
                <a:lnTo>
                  <a:pt x="0" y="5112472"/>
                </a:lnTo>
                <a:lnTo>
                  <a:pt x="0" y="4"/>
                </a:lnTo>
                <a:lnTo>
                  <a:pt x="0" y="4"/>
                </a:lnTo>
                <a:lnTo>
                  <a:pt x="594541" y="4"/>
                </a:lnTo>
                <a:cubicBezTo>
                  <a:pt x="601164" y="4"/>
                  <a:pt x="606534" y="381500"/>
                  <a:pt x="606534" y="852099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6776644"/>
              <a:satOff val="-24915"/>
              <a:lumOff val="-3959"/>
              <a:alphaOff val="0"/>
            </a:schemeClr>
          </a:lnRef>
          <a:fillRef idx="1">
            <a:schemeClr val="accent4">
              <a:tint val="40000"/>
              <a:alpha val="90000"/>
              <a:hueOff val="6776644"/>
              <a:satOff val="-24915"/>
              <a:lumOff val="-3959"/>
              <a:alphaOff val="0"/>
            </a:schemeClr>
          </a:fillRef>
          <a:effectRef idx="0">
            <a:schemeClr val="accent4">
              <a:tint val="40000"/>
              <a:alpha val="90000"/>
              <a:hueOff val="6776644"/>
              <a:satOff val="-24915"/>
              <a:lumOff val="-395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3434" rIns="277258" bIns="153434" numCol="1" spcCol="1270" anchor="ctr" anchorCtr="0">
            <a:noAutofit/>
          </a:bodyPr>
          <a:lstStyle/>
          <a:p>
            <a:pPr marL="114300" marR="0" lvl="1" indent="-114300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Answer Technical Questions</a:t>
            </a:r>
          </a:p>
        </p:txBody>
      </p:sp>
      <p:sp>
        <p:nvSpPr>
          <p:cNvPr id="16" name="Freeform 15"/>
          <p:cNvSpPr/>
          <p:nvPr/>
        </p:nvSpPr>
        <p:spPr>
          <a:xfrm>
            <a:off x="596900" y="4467657"/>
            <a:ext cx="2875768" cy="758168"/>
          </a:xfrm>
          <a:custGeom>
            <a:avLst/>
            <a:gdLst>
              <a:gd name="connsiteX0" fmla="*/ 0 w 2875768"/>
              <a:gd name="connsiteY0" fmla="*/ 126364 h 758168"/>
              <a:gd name="connsiteX1" fmla="*/ 126364 w 2875768"/>
              <a:gd name="connsiteY1" fmla="*/ 0 h 758168"/>
              <a:gd name="connsiteX2" fmla="*/ 2749404 w 2875768"/>
              <a:gd name="connsiteY2" fmla="*/ 0 h 758168"/>
              <a:gd name="connsiteX3" fmla="*/ 2875768 w 2875768"/>
              <a:gd name="connsiteY3" fmla="*/ 126364 h 758168"/>
              <a:gd name="connsiteX4" fmla="*/ 2875768 w 2875768"/>
              <a:gd name="connsiteY4" fmla="*/ 631804 h 758168"/>
              <a:gd name="connsiteX5" fmla="*/ 2749404 w 2875768"/>
              <a:gd name="connsiteY5" fmla="*/ 758168 h 758168"/>
              <a:gd name="connsiteX6" fmla="*/ 126364 w 2875768"/>
              <a:gd name="connsiteY6" fmla="*/ 758168 h 758168"/>
              <a:gd name="connsiteX7" fmla="*/ 0 w 2875768"/>
              <a:gd name="connsiteY7" fmla="*/ 631804 h 758168"/>
              <a:gd name="connsiteX8" fmla="*/ 0 w 2875768"/>
              <a:gd name="connsiteY8" fmla="*/ 126364 h 75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5768" h="758168">
                <a:moveTo>
                  <a:pt x="0" y="126364"/>
                </a:moveTo>
                <a:cubicBezTo>
                  <a:pt x="0" y="56575"/>
                  <a:pt x="56575" y="0"/>
                  <a:pt x="126364" y="0"/>
                </a:cubicBezTo>
                <a:lnTo>
                  <a:pt x="2749404" y="0"/>
                </a:lnTo>
                <a:cubicBezTo>
                  <a:pt x="2819193" y="0"/>
                  <a:pt x="2875768" y="56575"/>
                  <a:pt x="2875768" y="126364"/>
                </a:cubicBezTo>
                <a:lnTo>
                  <a:pt x="2875768" y="631804"/>
                </a:lnTo>
                <a:cubicBezTo>
                  <a:pt x="2875768" y="701593"/>
                  <a:pt x="2819193" y="758168"/>
                  <a:pt x="2749404" y="758168"/>
                </a:cubicBezTo>
                <a:lnTo>
                  <a:pt x="126364" y="758168"/>
                </a:lnTo>
                <a:cubicBezTo>
                  <a:pt x="56575" y="758168"/>
                  <a:pt x="0" y="701593"/>
                  <a:pt x="0" y="631804"/>
                </a:cubicBezTo>
                <a:lnTo>
                  <a:pt x="0" y="126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551703"/>
              <a:satOff val="1034"/>
              <a:lumOff val="-22744"/>
              <a:alphaOff val="0"/>
            </a:schemeClr>
          </a:fillRef>
          <a:effectRef idx="0">
            <a:schemeClr val="accent4">
              <a:hueOff val="6551703"/>
              <a:satOff val="1034"/>
              <a:lumOff val="-227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591" tIns="71301" rIns="105591" bIns="71301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Office Hours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444" t="88731" r="13125" b="1425"/>
          <a:stretch/>
        </p:blipFill>
        <p:spPr>
          <a:xfrm>
            <a:off x="1428749" y="6292850"/>
            <a:ext cx="18161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3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84F6719-684A-4ACF-942C-4E1C6EBB889A}"/>
              </a:ext>
            </a:extLst>
          </p:cNvPr>
          <p:cNvSpPr txBox="1">
            <a:spLocks/>
          </p:cNvSpPr>
          <p:nvPr/>
        </p:nvSpPr>
        <p:spPr>
          <a:xfrm>
            <a:off x="566571" y="307343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Municipal Assistance Program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D40EE87-4ACC-4956-8DC1-E9B03C0CABDB}"/>
              </a:ext>
            </a:extLst>
          </p:cNvPr>
          <p:cNvGraphicFramePr/>
          <p:nvPr/>
        </p:nvGraphicFramePr>
        <p:xfrm>
          <a:off x="1050369" y="2452863"/>
          <a:ext cx="2018896" cy="75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A31AA05-A9FE-4B31-B0AE-B2B0AA694911}"/>
              </a:ext>
            </a:extLst>
          </p:cNvPr>
          <p:cNvGraphicFramePr/>
          <p:nvPr/>
        </p:nvGraphicFramePr>
        <p:xfrm>
          <a:off x="3427875" y="3400425"/>
          <a:ext cx="4655608" cy="235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/>
          <a:srcRect l="13444" t="88731" r="13125" b="1425"/>
          <a:stretch/>
        </p:blipFill>
        <p:spPr>
          <a:xfrm>
            <a:off x="1466849" y="6311900"/>
            <a:ext cx="1816101" cy="4826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1050369" y="1301515"/>
          <a:ext cx="7058727" cy="1009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427875" y="2453817"/>
            <a:ext cx="4655608" cy="750127"/>
            <a:chOff x="7090" y="0"/>
            <a:chExt cx="2004715" cy="856453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7090" y="0"/>
              <a:ext cx="2004715" cy="856453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7090" y="0"/>
              <a:ext cx="2004715" cy="85645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TECHNICAL SUPPORT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2015" y="3398520"/>
            <a:ext cx="2075603" cy="2351322"/>
            <a:chOff x="2269" y="5"/>
            <a:chExt cx="4651068" cy="2351322"/>
          </a:xfrm>
        </p:grpSpPr>
        <p:sp>
          <p:nvSpPr>
            <p:cNvPr id="25" name="Rectangle 24"/>
            <p:cNvSpPr/>
            <p:nvPr/>
          </p:nvSpPr>
          <p:spPr>
            <a:xfrm>
              <a:off x="2269" y="5"/>
              <a:ext cx="4651068" cy="23513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2269" y="5"/>
              <a:ext cx="4651068" cy="2351322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Target Area and Brownfield Site Description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Community Need (Demographics, EJSCREEN data)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B347853-F427-E178-C6CD-BF0994515BB0}"/>
              </a:ext>
            </a:extLst>
          </p:cNvPr>
          <p:cNvSpPr/>
          <p:nvPr/>
        </p:nvSpPr>
        <p:spPr>
          <a:xfrm>
            <a:off x="5635770" y="1093993"/>
            <a:ext cx="2473326" cy="13329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7F88E-0566-C385-8DBA-3F76347E3FB2}"/>
              </a:ext>
            </a:extLst>
          </p:cNvPr>
          <p:cNvSpPr/>
          <p:nvPr/>
        </p:nvSpPr>
        <p:spPr>
          <a:xfrm>
            <a:off x="3308042" y="3346748"/>
            <a:ext cx="4921557" cy="25378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CAFF25-44C7-29A5-1CAE-32FDCC1F3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505250"/>
              </p:ext>
            </p:extLst>
          </p:nvPr>
        </p:nvGraphicFramePr>
        <p:xfrm>
          <a:off x="-563419" y="1490948"/>
          <a:ext cx="6613237" cy="4863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C26BFDC4-6773-7CAD-0D69-398CAAD5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Equitable Development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1CBBF8-EACA-D32D-2F19-6A5BF345FA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28" t="32862" r="2096" b="993"/>
          <a:stretch/>
        </p:blipFill>
        <p:spPr>
          <a:xfrm>
            <a:off x="5510208" y="2901089"/>
            <a:ext cx="3719366" cy="2372876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303DDB35-4F8F-F5BB-B6CB-CABA48A5908C}"/>
              </a:ext>
            </a:extLst>
          </p:cNvPr>
          <p:cNvSpPr/>
          <p:nvPr/>
        </p:nvSpPr>
        <p:spPr>
          <a:xfrm>
            <a:off x="5144654" y="1490948"/>
            <a:ext cx="249382" cy="514076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5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45E0-C058-B427-81C1-06DF4CCA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Environmental Justice Funding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98A38E-DB4E-16DF-A79D-51822D2E1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233936"/>
              </p:ext>
            </p:extLst>
          </p:nvPr>
        </p:nvGraphicFramePr>
        <p:xfrm>
          <a:off x="129886" y="2023991"/>
          <a:ext cx="5365750" cy="34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77DAC25-B234-F475-7173-4C5848515768}"/>
              </a:ext>
            </a:extLst>
          </p:cNvPr>
          <p:cNvSpPr/>
          <p:nvPr/>
        </p:nvSpPr>
        <p:spPr>
          <a:xfrm>
            <a:off x="5495636" y="2187358"/>
            <a:ext cx="3518478" cy="12187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/>
              <a:t>Address an environmental and/or public health issue and the community’s leadership in formulating goals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D421274-3018-A916-DF45-43850FDF544C}"/>
              </a:ext>
            </a:extLst>
          </p:cNvPr>
          <p:cNvSpPr/>
          <p:nvPr/>
        </p:nvSpPr>
        <p:spPr>
          <a:xfrm>
            <a:off x="5495636" y="3451877"/>
            <a:ext cx="3518478" cy="25861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/>
              <a:t>Create model state, tribal, local, and territorial government activities that lead to measurable environmental or public health results in communities disproportionately burdened by environmental harms and risks</a:t>
            </a:r>
          </a:p>
        </p:txBody>
      </p:sp>
    </p:spTree>
    <p:extLst>
      <p:ext uri="{BB962C8B-B14F-4D97-AF65-F5344CB8AC3E}">
        <p14:creationId xmlns:p14="http://schemas.microsoft.com/office/powerpoint/2010/main" val="54154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otham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AB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AE4D"/>
      </a:accent1>
      <a:accent2>
        <a:srgbClr val="040F2D"/>
      </a:accent2>
      <a:accent3>
        <a:srgbClr val="DDDDDD"/>
      </a:accent3>
      <a:accent4>
        <a:srgbClr val="3AB028"/>
      </a:accent4>
      <a:accent5>
        <a:srgbClr val="122652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Gotham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3342</TotalTime>
  <Words>1174</Words>
  <Application>Microsoft Office PowerPoint</Application>
  <PresentationFormat>On-screen Show (4:3)</PresentationFormat>
  <Paragraphs>195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Alegreya</vt:lpstr>
      <vt:lpstr>Arial</vt:lpstr>
      <vt:lpstr>Calibri</vt:lpstr>
      <vt:lpstr>Garamond</vt:lpstr>
      <vt:lpstr>Gotham</vt:lpstr>
      <vt:lpstr>Helvetica Neue</vt:lpstr>
      <vt:lpstr>Roboto</vt:lpstr>
      <vt:lpstr>Symbol</vt:lpstr>
      <vt:lpstr>Trebuchet MS</vt:lpstr>
      <vt:lpstr>Office Theme</vt:lpstr>
      <vt:lpstr>1_Office Theme</vt:lpstr>
      <vt:lpstr>Material</vt:lpstr>
      <vt:lpstr>Leveraging EJ funding to promote equitable development</vt:lpstr>
      <vt:lpstr>Webinar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Equitable Development</vt:lpstr>
      <vt:lpstr>Leveraging Environmental Justice Funding</vt:lpstr>
      <vt:lpstr>Environmental Justice Grants</vt:lpstr>
      <vt:lpstr>PowerPoint Presentation</vt:lpstr>
      <vt:lpstr>Target Environmental Issues (both EJCPS &amp; EJG2G)</vt:lpstr>
      <vt:lpstr>Example Projects (both EJCPS &amp; EJG2G)</vt:lpstr>
      <vt:lpstr>EJCPS &amp; EJG2G2 Eligible Project Activities (Project Type)</vt:lpstr>
      <vt:lpstr>Health Impact Assessments (special consideration under both programs)</vt:lpstr>
      <vt:lpstr>Application Package</vt:lpstr>
      <vt:lpstr>Environmental and Public Health Issues of Underserved Communities  (12 points under Workplan)</vt:lpstr>
      <vt:lpstr>Contacts</vt:lpstr>
      <vt:lpstr>PowerPoint Presentation</vt:lpstr>
      <vt:lpstr>Environmental Protection Network</vt:lpstr>
      <vt:lpstr>Pro Bono Technical Assistance</vt:lpstr>
      <vt:lpstr>Types of Assistance</vt:lpstr>
      <vt:lpstr>Brownfields Technical Assistance</vt:lpstr>
      <vt:lpstr>Progress to Date</vt:lpstr>
      <vt:lpstr>Community Outreach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Chrysochoou, Maria</dc:creator>
  <cp:lastModifiedBy>Nefeli</cp:lastModifiedBy>
  <cp:revision>113</cp:revision>
  <dcterms:created xsi:type="dcterms:W3CDTF">2021-09-14T22:28:28Z</dcterms:created>
  <dcterms:modified xsi:type="dcterms:W3CDTF">2023-03-01T18:54:19Z</dcterms:modified>
</cp:coreProperties>
</file>