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71" r:id="rId3"/>
    <p:sldId id="281" r:id="rId4"/>
    <p:sldId id="277" r:id="rId5"/>
    <p:sldId id="279" r:id="rId6"/>
    <p:sldId id="304" r:id="rId7"/>
    <p:sldId id="280" r:id="rId8"/>
    <p:sldId id="275" r:id="rId9"/>
    <p:sldId id="276" r:id="rId10"/>
    <p:sldId id="278" r:id="rId11"/>
    <p:sldId id="316" r:id="rId12"/>
    <p:sldId id="317" r:id="rId13"/>
    <p:sldId id="313" r:id="rId14"/>
    <p:sldId id="274" r:id="rId15"/>
    <p:sldId id="282" r:id="rId16"/>
    <p:sldId id="325" r:id="rId17"/>
    <p:sldId id="263" r:id="rId18"/>
    <p:sldId id="326" r:id="rId19"/>
    <p:sldId id="314" r:id="rId20"/>
    <p:sldId id="265" r:id="rId21"/>
    <p:sldId id="285" r:id="rId22"/>
    <p:sldId id="315" r:id="rId23"/>
    <p:sldId id="321" r:id="rId24"/>
    <p:sldId id="287" r:id="rId25"/>
    <p:sldId id="288" r:id="rId26"/>
    <p:sldId id="289" r:id="rId27"/>
    <p:sldId id="322" r:id="rId28"/>
    <p:sldId id="323" r:id="rId29"/>
    <p:sldId id="320" r:id="rId30"/>
    <p:sldId id="327" r:id="rId31"/>
    <p:sldId id="269" r:id="rId32"/>
    <p:sldId id="270" r:id="rId33"/>
    <p:sldId id="295" r:id="rId34"/>
    <p:sldId id="296" r:id="rId35"/>
    <p:sldId id="318" r:id="rId36"/>
    <p:sldId id="328" r:id="rId37"/>
    <p:sldId id="319" r:id="rId38"/>
    <p:sldId id="329" r:id="rId39"/>
    <p:sldId id="258" r:id="rId40"/>
    <p:sldId id="34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FFCC66"/>
    <a:srgbClr val="FFFF00"/>
    <a:srgbClr val="EEF1DB"/>
    <a:srgbClr val="000E2F"/>
    <a:srgbClr val="00436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8" autoAdjust="0"/>
    <p:restoredTop sz="97459" autoAdjust="0"/>
  </p:normalViewPr>
  <p:slideViewPr>
    <p:cSldViewPr snapToGrid="0">
      <p:cViewPr varScale="1">
        <p:scale>
          <a:sx n="97" d="100"/>
          <a:sy n="97" d="100"/>
        </p:scale>
        <p:origin x="175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46F68E-FC38-4CCF-8CBC-E7CDBD4CAC2E}"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EAD937E4-AB43-4733-BCCF-90DD032C81D2}">
      <dgm:prSet phldrT="[Text]"/>
      <dgm:spPr/>
      <dgm:t>
        <a:bodyPr/>
        <a:lstStyle/>
        <a:p>
          <a:r>
            <a:rPr lang="en-US" dirty="0"/>
            <a:t>2a. Community Need</a:t>
          </a:r>
        </a:p>
      </dgm:t>
    </dgm:pt>
    <dgm:pt modelId="{B859D799-F447-4131-92C3-0696E69316BC}" type="parTrans" cxnId="{ABCDC911-60E4-44A4-957B-A192EEE869AB}">
      <dgm:prSet/>
      <dgm:spPr/>
      <dgm:t>
        <a:bodyPr/>
        <a:lstStyle/>
        <a:p>
          <a:endParaRPr lang="en-US"/>
        </a:p>
      </dgm:t>
    </dgm:pt>
    <dgm:pt modelId="{2E0CD169-8FD9-4CAC-A2DB-7DD69A3D116F}" type="sibTrans" cxnId="{ABCDC911-60E4-44A4-957B-A192EEE869AB}">
      <dgm:prSet/>
      <dgm:spPr/>
      <dgm:t>
        <a:bodyPr/>
        <a:lstStyle/>
        <a:p>
          <a:endParaRPr lang="en-US"/>
        </a:p>
      </dgm:t>
    </dgm:pt>
    <dgm:pt modelId="{D846464E-5046-4272-B115-396841824874}">
      <dgm:prSet phldrT="[Text]"/>
      <dgm:spPr/>
      <dgm:t>
        <a:bodyPr/>
        <a:lstStyle/>
        <a:p>
          <a:r>
            <a:rPr lang="en-US" dirty="0"/>
            <a:t>ii. Threats to Sensitive Populations </a:t>
          </a:r>
        </a:p>
      </dgm:t>
    </dgm:pt>
    <dgm:pt modelId="{DF16F3FD-DB35-47D9-87F2-E14B43D8B06D}" type="parTrans" cxnId="{66DF15E3-8D9C-40D7-922A-246415DB2F45}">
      <dgm:prSet/>
      <dgm:spPr/>
      <dgm:t>
        <a:bodyPr/>
        <a:lstStyle/>
        <a:p>
          <a:endParaRPr lang="en-US"/>
        </a:p>
      </dgm:t>
    </dgm:pt>
    <dgm:pt modelId="{605695DB-C959-4C76-B9BA-0274A640CE0E}" type="sibTrans" cxnId="{66DF15E3-8D9C-40D7-922A-246415DB2F45}">
      <dgm:prSet/>
      <dgm:spPr/>
      <dgm:t>
        <a:bodyPr/>
        <a:lstStyle/>
        <a:p>
          <a:endParaRPr lang="en-US"/>
        </a:p>
      </dgm:t>
    </dgm:pt>
    <dgm:pt modelId="{B4FE0CA2-3E58-48B7-96D5-44847CE0612A}">
      <dgm:prSet phldrT="[Text]"/>
      <dgm:spPr/>
      <dgm:t>
        <a:bodyPr/>
        <a:lstStyle/>
        <a:p>
          <a:r>
            <a:rPr lang="en-US" dirty="0"/>
            <a:t>1. Health or Welfare of Sensitive Populations – 5</a:t>
          </a:r>
        </a:p>
      </dgm:t>
    </dgm:pt>
    <dgm:pt modelId="{B4AB9E52-E28B-4E2C-B586-E8DDA66AA867}" type="parTrans" cxnId="{30EC08F0-5960-4941-9A88-01F0429D3B15}">
      <dgm:prSet/>
      <dgm:spPr/>
      <dgm:t>
        <a:bodyPr/>
        <a:lstStyle/>
        <a:p>
          <a:endParaRPr lang="en-US"/>
        </a:p>
      </dgm:t>
    </dgm:pt>
    <dgm:pt modelId="{5E0CC5BC-0A9C-4061-8A34-CBC7290DE4F9}" type="sibTrans" cxnId="{30EC08F0-5960-4941-9A88-01F0429D3B15}">
      <dgm:prSet/>
      <dgm:spPr/>
      <dgm:t>
        <a:bodyPr/>
        <a:lstStyle/>
        <a:p>
          <a:endParaRPr lang="en-US"/>
        </a:p>
      </dgm:t>
    </dgm:pt>
    <dgm:pt modelId="{E6397687-2BD9-40F3-BBC1-140BE07D33D5}">
      <dgm:prSet phldrT="[Text]"/>
      <dgm:spPr/>
      <dgm:t>
        <a:bodyPr/>
        <a:lstStyle/>
        <a:p>
          <a:r>
            <a:rPr lang="en-US" dirty="0">
              <a:solidFill>
                <a:schemeClr val="accent4">
                  <a:lumMod val="75000"/>
                </a:schemeClr>
              </a:solidFill>
            </a:rPr>
            <a:t>2. Greater Than Normal Incidence of Disease and Adverse Health Conditions – 5</a:t>
          </a:r>
        </a:p>
      </dgm:t>
    </dgm:pt>
    <dgm:pt modelId="{DBD2A458-9AA3-4B63-8D04-DDF698DB3685}" type="parTrans" cxnId="{8DD641BA-2C22-4B0F-AFD0-5A40685B0FB5}">
      <dgm:prSet/>
      <dgm:spPr/>
      <dgm:t>
        <a:bodyPr/>
        <a:lstStyle/>
        <a:p>
          <a:endParaRPr lang="en-US"/>
        </a:p>
      </dgm:t>
    </dgm:pt>
    <dgm:pt modelId="{7C0CC527-BC7E-4B12-902C-083F27B2210E}" type="sibTrans" cxnId="{8DD641BA-2C22-4B0F-AFD0-5A40685B0FB5}">
      <dgm:prSet/>
      <dgm:spPr/>
      <dgm:t>
        <a:bodyPr/>
        <a:lstStyle/>
        <a:p>
          <a:endParaRPr lang="en-US"/>
        </a:p>
      </dgm:t>
    </dgm:pt>
    <dgm:pt modelId="{833635C8-51C8-4E86-B793-9C44EC303183}">
      <dgm:prSet phldrT="[Text]"/>
      <dgm:spPr/>
      <dgm:t>
        <a:bodyPr/>
        <a:lstStyle/>
        <a:p>
          <a:r>
            <a:rPr lang="en-US" dirty="0"/>
            <a:t>3. Promoting Environmental Justice - 10</a:t>
          </a:r>
        </a:p>
      </dgm:t>
    </dgm:pt>
    <dgm:pt modelId="{A44FDE60-9441-4416-BA6E-65DEE2F8F64B}" type="parTrans" cxnId="{CBB67E49-F182-42F5-9CFC-43695E275F05}">
      <dgm:prSet/>
      <dgm:spPr/>
      <dgm:t>
        <a:bodyPr/>
        <a:lstStyle/>
        <a:p>
          <a:endParaRPr lang="en-US"/>
        </a:p>
      </dgm:t>
    </dgm:pt>
    <dgm:pt modelId="{10F97087-6E7B-4134-86C0-E971097C0AFF}" type="sibTrans" cxnId="{CBB67E49-F182-42F5-9CFC-43695E275F05}">
      <dgm:prSet/>
      <dgm:spPr/>
      <dgm:t>
        <a:bodyPr/>
        <a:lstStyle/>
        <a:p>
          <a:endParaRPr lang="en-US"/>
        </a:p>
      </dgm:t>
    </dgm:pt>
    <dgm:pt modelId="{23BF3B12-2479-4545-B5A4-3A3A46A7D4A4}">
      <dgm:prSet phldrT="[Text]"/>
      <dgm:spPr/>
      <dgm:t>
        <a:bodyPr/>
        <a:lstStyle/>
        <a:p>
          <a:r>
            <a:rPr lang="en-US" dirty="0"/>
            <a:t>2a. Community Need points</a:t>
          </a:r>
        </a:p>
      </dgm:t>
    </dgm:pt>
    <dgm:pt modelId="{6F889E7F-90E2-4772-A407-C67C21669A26}" type="parTrans" cxnId="{2AA3E683-3036-46A7-86B5-93545A50DD3F}">
      <dgm:prSet/>
      <dgm:spPr/>
      <dgm:t>
        <a:bodyPr/>
        <a:lstStyle/>
        <a:p>
          <a:endParaRPr lang="en-US"/>
        </a:p>
      </dgm:t>
    </dgm:pt>
    <dgm:pt modelId="{321020AF-059F-490E-B2CF-505A23D94CDD}" type="sibTrans" cxnId="{2AA3E683-3036-46A7-86B5-93545A50DD3F}">
      <dgm:prSet/>
      <dgm:spPr/>
      <dgm:t>
        <a:bodyPr/>
        <a:lstStyle/>
        <a:p>
          <a:endParaRPr lang="en-US"/>
        </a:p>
      </dgm:t>
    </dgm:pt>
    <dgm:pt modelId="{DB339AF3-4D22-43E7-9522-49615A013AC3}">
      <dgm:prSet phldrT="[Text]"/>
      <dgm:spPr/>
      <dgm:t>
        <a:bodyPr/>
        <a:lstStyle/>
        <a:p>
          <a:r>
            <a:rPr lang="en-US" dirty="0"/>
            <a:t>ii. The Community’s Need for Funding</a:t>
          </a:r>
        </a:p>
      </dgm:t>
    </dgm:pt>
    <dgm:pt modelId="{E6C13BF7-FE2F-4F3C-8DC1-0902E74D93F3}" type="parTrans" cxnId="{E7807A0F-FB8D-4029-8961-367B3A81422E}">
      <dgm:prSet/>
      <dgm:spPr/>
      <dgm:t>
        <a:bodyPr/>
        <a:lstStyle/>
        <a:p>
          <a:endParaRPr lang="en-US"/>
        </a:p>
      </dgm:t>
    </dgm:pt>
    <dgm:pt modelId="{E62131A7-1C58-4AE8-9F49-D4C8ABCAF105}" type="sibTrans" cxnId="{E7807A0F-FB8D-4029-8961-367B3A81422E}">
      <dgm:prSet/>
      <dgm:spPr/>
      <dgm:t>
        <a:bodyPr/>
        <a:lstStyle/>
        <a:p>
          <a:endParaRPr lang="en-US"/>
        </a:p>
      </dgm:t>
    </dgm:pt>
    <dgm:pt modelId="{E45376B7-BC9D-4DD7-A8D5-C1DA6B1B10E6}">
      <dgm:prSet phldrT="[Text]"/>
      <dgm:spPr/>
      <dgm:t>
        <a:bodyPr/>
        <a:lstStyle/>
        <a:p>
          <a:r>
            <a:rPr lang="en-US" dirty="0"/>
            <a:t>Determine whether your community is low-income</a:t>
          </a:r>
        </a:p>
      </dgm:t>
    </dgm:pt>
    <dgm:pt modelId="{BC3FF975-29C4-4BB9-A272-CB82CF87D415}" type="parTrans" cxnId="{D2D17E0E-594B-4F02-8A52-334F2924C854}">
      <dgm:prSet/>
      <dgm:spPr/>
      <dgm:t>
        <a:bodyPr/>
        <a:lstStyle/>
        <a:p>
          <a:endParaRPr lang="en-US"/>
        </a:p>
      </dgm:t>
    </dgm:pt>
    <dgm:pt modelId="{8A5D9E6A-0E2C-404C-9B45-FD25F321E0AE}" type="sibTrans" cxnId="{D2D17E0E-594B-4F02-8A52-334F2924C854}">
      <dgm:prSet/>
      <dgm:spPr/>
      <dgm:t>
        <a:bodyPr/>
        <a:lstStyle/>
        <a:p>
          <a:endParaRPr lang="en-US"/>
        </a:p>
      </dgm:t>
    </dgm:pt>
    <dgm:pt modelId="{4640F414-6ADB-4FC6-8F6A-4FB54296A65E}" type="pres">
      <dgm:prSet presAssocID="{DD46F68E-FC38-4CCF-8CBC-E7CDBD4CAC2E}" presName="vert0" presStyleCnt="0">
        <dgm:presLayoutVars>
          <dgm:dir/>
          <dgm:animOne val="branch"/>
          <dgm:animLvl val="lvl"/>
        </dgm:presLayoutVars>
      </dgm:prSet>
      <dgm:spPr/>
    </dgm:pt>
    <dgm:pt modelId="{E8B1BEF2-D434-424C-B925-0019C6CB1EA8}" type="pres">
      <dgm:prSet presAssocID="{23BF3B12-2479-4545-B5A4-3A3A46A7D4A4}" presName="thickLine" presStyleLbl="alignNode1" presStyleIdx="0" presStyleCnt="2"/>
      <dgm:spPr/>
    </dgm:pt>
    <dgm:pt modelId="{89053386-7A94-48B7-8C0C-2DEBC19CC976}" type="pres">
      <dgm:prSet presAssocID="{23BF3B12-2479-4545-B5A4-3A3A46A7D4A4}" presName="horz1" presStyleCnt="0"/>
      <dgm:spPr/>
    </dgm:pt>
    <dgm:pt modelId="{4D3B0726-332D-4728-816A-D7ED3F63FE75}" type="pres">
      <dgm:prSet presAssocID="{23BF3B12-2479-4545-B5A4-3A3A46A7D4A4}" presName="tx1" presStyleLbl="revTx" presStyleIdx="0" presStyleCnt="8"/>
      <dgm:spPr/>
    </dgm:pt>
    <dgm:pt modelId="{54D25689-FAB5-4396-B9EC-EE777985AF5F}" type="pres">
      <dgm:prSet presAssocID="{23BF3B12-2479-4545-B5A4-3A3A46A7D4A4}" presName="vert1" presStyleCnt="0"/>
      <dgm:spPr/>
    </dgm:pt>
    <dgm:pt modelId="{A48B770E-4490-4830-8A04-3E163E061691}" type="pres">
      <dgm:prSet presAssocID="{DB339AF3-4D22-43E7-9522-49615A013AC3}" presName="vertSpace2a" presStyleCnt="0"/>
      <dgm:spPr/>
    </dgm:pt>
    <dgm:pt modelId="{C8B51218-E6F4-49B0-852B-5CF037CD125B}" type="pres">
      <dgm:prSet presAssocID="{DB339AF3-4D22-43E7-9522-49615A013AC3}" presName="horz2" presStyleCnt="0"/>
      <dgm:spPr/>
    </dgm:pt>
    <dgm:pt modelId="{E6915E9C-2A11-476B-A84E-9435E724B0A1}" type="pres">
      <dgm:prSet presAssocID="{DB339AF3-4D22-43E7-9522-49615A013AC3}" presName="horzSpace2" presStyleCnt="0"/>
      <dgm:spPr/>
    </dgm:pt>
    <dgm:pt modelId="{8DF76764-4AAC-4EEC-9BC9-7061F0BB0883}" type="pres">
      <dgm:prSet presAssocID="{DB339AF3-4D22-43E7-9522-49615A013AC3}" presName="tx2" presStyleLbl="revTx" presStyleIdx="1" presStyleCnt="8"/>
      <dgm:spPr/>
    </dgm:pt>
    <dgm:pt modelId="{8C60B341-B775-4AED-8E58-83BC05E4C4D2}" type="pres">
      <dgm:prSet presAssocID="{DB339AF3-4D22-43E7-9522-49615A013AC3}" presName="vert2" presStyleCnt="0"/>
      <dgm:spPr/>
    </dgm:pt>
    <dgm:pt modelId="{7AB5DA99-D7F5-4E69-BE4F-1D222BC4388C}" type="pres">
      <dgm:prSet presAssocID="{E45376B7-BC9D-4DD7-A8D5-C1DA6B1B10E6}" presName="horz3" presStyleCnt="0"/>
      <dgm:spPr/>
    </dgm:pt>
    <dgm:pt modelId="{3469900C-1B5D-4924-8949-30C1062ADA26}" type="pres">
      <dgm:prSet presAssocID="{E45376B7-BC9D-4DD7-A8D5-C1DA6B1B10E6}" presName="horzSpace3" presStyleCnt="0"/>
      <dgm:spPr/>
    </dgm:pt>
    <dgm:pt modelId="{DF4BC7CE-659C-49DB-AF19-1C479EAE54A2}" type="pres">
      <dgm:prSet presAssocID="{E45376B7-BC9D-4DD7-A8D5-C1DA6B1B10E6}" presName="tx3" presStyleLbl="revTx" presStyleIdx="2" presStyleCnt="8"/>
      <dgm:spPr/>
    </dgm:pt>
    <dgm:pt modelId="{BCD38AA2-697D-4565-B265-E4B91CEDC23F}" type="pres">
      <dgm:prSet presAssocID="{E45376B7-BC9D-4DD7-A8D5-C1DA6B1B10E6}" presName="vert3" presStyleCnt="0"/>
      <dgm:spPr/>
    </dgm:pt>
    <dgm:pt modelId="{0B3391D0-86B2-409F-855D-219F1B5766CB}" type="pres">
      <dgm:prSet presAssocID="{DB339AF3-4D22-43E7-9522-49615A013AC3}" presName="thinLine2b" presStyleLbl="callout" presStyleIdx="0" presStyleCnt="4"/>
      <dgm:spPr/>
    </dgm:pt>
    <dgm:pt modelId="{52E21272-4443-4AC9-8489-F8D56A7C20D8}" type="pres">
      <dgm:prSet presAssocID="{DB339AF3-4D22-43E7-9522-49615A013AC3}" presName="vertSpace2b" presStyleCnt="0"/>
      <dgm:spPr/>
    </dgm:pt>
    <dgm:pt modelId="{FF3B9B6D-3F4D-43A0-BB0A-D4B59FACDB14}" type="pres">
      <dgm:prSet presAssocID="{EAD937E4-AB43-4733-BCCF-90DD032C81D2}" presName="thickLine" presStyleLbl="alignNode1" presStyleIdx="1" presStyleCnt="2"/>
      <dgm:spPr/>
    </dgm:pt>
    <dgm:pt modelId="{3D607B33-CA97-4BBB-91DC-213C08BDEBBA}" type="pres">
      <dgm:prSet presAssocID="{EAD937E4-AB43-4733-BCCF-90DD032C81D2}" presName="horz1" presStyleCnt="0"/>
      <dgm:spPr/>
    </dgm:pt>
    <dgm:pt modelId="{A15B207F-39AC-4895-9A9B-C6B7B9A274DF}" type="pres">
      <dgm:prSet presAssocID="{EAD937E4-AB43-4733-BCCF-90DD032C81D2}" presName="tx1" presStyleLbl="revTx" presStyleIdx="3" presStyleCnt="8"/>
      <dgm:spPr/>
    </dgm:pt>
    <dgm:pt modelId="{3B2C19CF-519F-43EB-A5BC-2DF1EF813246}" type="pres">
      <dgm:prSet presAssocID="{EAD937E4-AB43-4733-BCCF-90DD032C81D2}" presName="vert1" presStyleCnt="0"/>
      <dgm:spPr/>
    </dgm:pt>
    <dgm:pt modelId="{91B618FE-3F1F-45DE-BC8E-F6B01326D8EA}" type="pres">
      <dgm:prSet presAssocID="{D846464E-5046-4272-B115-396841824874}" presName="vertSpace2a" presStyleCnt="0"/>
      <dgm:spPr/>
    </dgm:pt>
    <dgm:pt modelId="{675F621F-67A8-48F7-814D-F6A29E54B6D8}" type="pres">
      <dgm:prSet presAssocID="{D846464E-5046-4272-B115-396841824874}" presName="horz2" presStyleCnt="0"/>
      <dgm:spPr/>
    </dgm:pt>
    <dgm:pt modelId="{FB4E74CC-110C-4A8E-870B-3CEFA8DEB851}" type="pres">
      <dgm:prSet presAssocID="{D846464E-5046-4272-B115-396841824874}" presName="horzSpace2" presStyleCnt="0"/>
      <dgm:spPr/>
    </dgm:pt>
    <dgm:pt modelId="{78B629E9-5242-4969-BE4B-3642112FCBCF}" type="pres">
      <dgm:prSet presAssocID="{D846464E-5046-4272-B115-396841824874}" presName="tx2" presStyleLbl="revTx" presStyleIdx="4" presStyleCnt="8"/>
      <dgm:spPr/>
    </dgm:pt>
    <dgm:pt modelId="{F9CB0051-9848-41B9-BFFA-DF63C21708CF}" type="pres">
      <dgm:prSet presAssocID="{D846464E-5046-4272-B115-396841824874}" presName="vert2" presStyleCnt="0"/>
      <dgm:spPr/>
    </dgm:pt>
    <dgm:pt modelId="{E54959B1-A74D-495C-AFEF-9A38A1021285}" type="pres">
      <dgm:prSet presAssocID="{B4FE0CA2-3E58-48B7-96D5-44847CE0612A}" presName="horz3" presStyleCnt="0"/>
      <dgm:spPr/>
    </dgm:pt>
    <dgm:pt modelId="{C30C670C-F818-4455-B567-05AB5F048CD0}" type="pres">
      <dgm:prSet presAssocID="{B4FE0CA2-3E58-48B7-96D5-44847CE0612A}" presName="horzSpace3" presStyleCnt="0"/>
      <dgm:spPr/>
    </dgm:pt>
    <dgm:pt modelId="{46400770-6059-4C44-AFB2-0AAA1A5D2121}" type="pres">
      <dgm:prSet presAssocID="{B4FE0CA2-3E58-48B7-96D5-44847CE0612A}" presName="tx3" presStyleLbl="revTx" presStyleIdx="5" presStyleCnt="8"/>
      <dgm:spPr/>
    </dgm:pt>
    <dgm:pt modelId="{9E8FEE31-4C26-427B-9670-F4A5C2B489C4}" type="pres">
      <dgm:prSet presAssocID="{B4FE0CA2-3E58-48B7-96D5-44847CE0612A}" presName="vert3" presStyleCnt="0"/>
      <dgm:spPr/>
    </dgm:pt>
    <dgm:pt modelId="{A999E0C3-C616-47B0-B28A-6084AEAE0529}" type="pres">
      <dgm:prSet presAssocID="{5E0CC5BC-0A9C-4061-8A34-CBC7290DE4F9}" presName="thinLine3" presStyleLbl="callout" presStyleIdx="1" presStyleCnt="4"/>
      <dgm:spPr/>
    </dgm:pt>
    <dgm:pt modelId="{FD76634A-E829-4893-BFBC-C4ACCBB6BEFB}" type="pres">
      <dgm:prSet presAssocID="{E6397687-2BD9-40F3-BBC1-140BE07D33D5}" presName="horz3" presStyleCnt="0"/>
      <dgm:spPr/>
    </dgm:pt>
    <dgm:pt modelId="{12DBCDB1-407B-44F5-9233-603F95F90A7A}" type="pres">
      <dgm:prSet presAssocID="{E6397687-2BD9-40F3-BBC1-140BE07D33D5}" presName="horzSpace3" presStyleCnt="0"/>
      <dgm:spPr/>
    </dgm:pt>
    <dgm:pt modelId="{2CA9A54B-DB2F-4153-8FDA-9531A66E7D59}" type="pres">
      <dgm:prSet presAssocID="{E6397687-2BD9-40F3-BBC1-140BE07D33D5}" presName="tx3" presStyleLbl="revTx" presStyleIdx="6" presStyleCnt="8"/>
      <dgm:spPr/>
    </dgm:pt>
    <dgm:pt modelId="{7F6DEFA1-1EFC-4209-97D7-50E9AEC1FD72}" type="pres">
      <dgm:prSet presAssocID="{E6397687-2BD9-40F3-BBC1-140BE07D33D5}" presName="vert3" presStyleCnt="0"/>
      <dgm:spPr/>
    </dgm:pt>
    <dgm:pt modelId="{C9AC9845-040C-4B1E-A1F3-54E98D499818}" type="pres">
      <dgm:prSet presAssocID="{7C0CC527-BC7E-4B12-902C-083F27B2210E}" presName="thinLine3" presStyleLbl="callout" presStyleIdx="2" presStyleCnt="4"/>
      <dgm:spPr/>
    </dgm:pt>
    <dgm:pt modelId="{85A58DC1-93D8-4316-BCCF-3785D3950894}" type="pres">
      <dgm:prSet presAssocID="{833635C8-51C8-4E86-B793-9C44EC303183}" presName="horz3" presStyleCnt="0"/>
      <dgm:spPr/>
    </dgm:pt>
    <dgm:pt modelId="{26C0E2B3-637D-43F1-BA63-7EC9B54630CD}" type="pres">
      <dgm:prSet presAssocID="{833635C8-51C8-4E86-B793-9C44EC303183}" presName="horzSpace3" presStyleCnt="0"/>
      <dgm:spPr/>
    </dgm:pt>
    <dgm:pt modelId="{4463A455-DA6E-4B11-91E2-26459AE1334C}" type="pres">
      <dgm:prSet presAssocID="{833635C8-51C8-4E86-B793-9C44EC303183}" presName="tx3" presStyleLbl="revTx" presStyleIdx="7" presStyleCnt="8"/>
      <dgm:spPr/>
    </dgm:pt>
    <dgm:pt modelId="{E6D3083E-8F82-4B99-B6BD-BCB79665C7C6}" type="pres">
      <dgm:prSet presAssocID="{833635C8-51C8-4E86-B793-9C44EC303183}" presName="vert3" presStyleCnt="0"/>
      <dgm:spPr/>
    </dgm:pt>
    <dgm:pt modelId="{AC8CE648-15F6-4FD2-9B5C-494F7E807A39}" type="pres">
      <dgm:prSet presAssocID="{D846464E-5046-4272-B115-396841824874}" presName="thinLine2b" presStyleLbl="callout" presStyleIdx="3" presStyleCnt="4"/>
      <dgm:spPr/>
    </dgm:pt>
    <dgm:pt modelId="{8666283E-648E-471B-B780-0C9880C2FD59}" type="pres">
      <dgm:prSet presAssocID="{D846464E-5046-4272-B115-396841824874}" presName="vertSpace2b" presStyleCnt="0"/>
      <dgm:spPr/>
    </dgm:pt>
  </dgm:ptLst>
  <dgm:cxnLst>
    <dgm:cxn modelId="{D2D17E0E-594B-4F02-8A52-334F2924C854}" srcId="{DB339AF3-4D22-43E7-9522-49615A013AC3}" destId="{E45376B7-BC9D-4DD7-A8D5-C1DA6B1B10E6}" srcOrd="0" destOrd="0" parTransId="{BC3FF975-29C4-4BB9-A272-CB82CF87D415}" sibTransId="{8A5D9E6A-0E2C-404C-9B45-FD25F321E0AE}"/>
    <dgm:cxn modelId="{E7807A0F-FB8D-4029-8961-367B3A81422E}" srcId="{23BF3B12-2479-4545-B5A4-3A3A46A7D4A4}" destId="{DB339AF3-4D22-43E7-9522-49615A013AC3}" srcOrd="0" destOrd="0" parTransId="{E6C13BF7-FE2F-4F3C-8DC1-0902E74D93F3}" sibTransId="{E62131A7-1C58-4AE8-9F49-D4C8ABCAF105}"/>
    <dgm:cxn modelId="{ABCDC911-60E4-44A4-957B-A192EEE869AB}" srcId="{DD46F68E-FC38-4CCF-8CBC-E7CDBD4CAC2E}" destId="{EAD937E4-AB43-4733-BCCF-90DD032C81D2}" srcOrd="1" destOrd="0" parTransId="{B859D799-F447-4131-92C3-0696E69316BC}" sibTransId="{2E0CD169-8FD9-4CAC-A2DB-7DD69A3D116F}"/>
    <dgm:cxn modelId="{E0A1611A-99D0-43B8-9CFD-1978EE6ADFFC}" type="presOf" srcId="{E45376B7-BC9D-4DD7-A8D5-C1DA6B1B10E6}" destId="{DF4BC7CE-659C-49DB-AF19-1C479EAE54A2}" srcOrd="0" destOrd="0" presId="urn:microsoft.com/office/officeart/2008/layout/LinedList"/>
    <dgm:cxn modelId="{67ECF92F-63DB-4B2A-8B0D-A911E2065C66}" type="presOf" srcId="{DB339AF3-4D22-43E7-9522-49615A013AC3}" destId="{8DF76764-4AAC-4EEC-9BC9-7061F0BB0883}" srcOrd="0" destOrd="0" presId="urn:microsoft.com/office/officeart/2008/layout/LinedList"/>
    <dgm:cxn modelId="{7E1FFB3B-B57B-4F91-B335-C24672485A8C}" type="presOf" srcId="{EAD937E4-AB43-4733-BCCF-90DD032C81D2}" destId="{A15B207F-39AC-4895-9A9B-C6B7B9A274DF}" srcOrd="0" destOrd="0" presId="urn:microsoft.com/office/officeart/2008/layout/LinedList"/>
    <dgm:cxn modelId="{764C035D-E9A6-4087-80DA-F805108782DE}" type="presOf" srcId="{DD46F68E-FC38-4CCF-8CBC-E7CDBD4CAC2E}" destId="{4640F414-6ADB-4FC6-8F6A-4FB54296A65E}" srcOrd="0" destOrd="0" presId="urn:microsoft.com/office/officeart/2008/layout/LinedList"/>
    <dgm:cxn modelId="{8B9C2549-C0F0-4348-9E60-614E1E0F0BBC}" type="presOf" srcId="{23BF3B12-2479-4545-B5A4-3A3A46A7D4A4}" destId="{4D3B0726-332D-4728-816A-D7ED3F63FE75}" srcOrd="0" destOrd="0" presId="urn:microsoft.com/office/officeart/2008/layout/LinedList"/>
    <dgm:cxn modelId="{CBB67E49-F182-42F5-9CFC-43695E275F05}" srcId="{D846464E-5046-4272-B115-396841824874}" destId="{833635C8-51C8-4E86-B793-9C44EC303183}" srcOrd="2" destOrd="0" parTransId="{A44FDE60-9441-4416-BA6E-65DEE2F8F64B}" sibTransId="{10F97087-6E7B-4134-86C0-E971097C0AFF}"/>
    <dgm:cxn modelId="{9E007C4B-4ACF-4DC4-8301-892F93829597}" type="presOf" srcId="{833635C8-51C8-4E86-B793-9C44EC303183}" destId="{4463A455-DA6E-4B11-91E2-26459AE1334C}" srcOrd="0" destOrd="0" presId="urn:microsoft.com/office/officeart/2008/layout/LinedList"/>
    <dgm:cxn modelId="{2AA3E683-3036-46A7-86B5-93545A50DD3F}" srcId="{DD46F68E-FC38-4CCF-8CBC-E7CDBD4CAC2E}" destId="{23BF3B12-2479-4545-B5A4-3A3A46A7D4A4}" srcOrd="0" destOrd="0" parTransId="{6F889E7F-90E2-4772-A407-C67C21669A26}" sibTransId="{321020AF-059F-490E-B2CF-505A23D94CDD}"/>
    <dgm:cxn modelId="{3789AD8A-C7B5-4015-9607-AF87598932EF}" type="presOf" srcId="{B4FE0CA2-3E58-48B7-96D5-44847CE0612A}" destId="{46400770-6059-4C44-AFB2-0AAA1A5D2121}" srcOrd="0" destOrd="0" presId="urn:microsoft.com/office/officeart/2008/layout/LinedList"/>
    <dgm:cxn modelId="{C63C7DB5-3B08-4576-B525-F05A0CC304CB}" type="presOf" srcId="{D846464E-5046-4272-B115-396841824874}" destId="{78B629E9-5242-4969-BE4B-3642112FCBCF}" srcOrd="0" destOrd="0" presId="urn:microsoft.com/office/officeart/2008/layout/LinedList"/>
    <dgm:cxn modelId="{8DD641BA-2C22-4B0F-AFD0-5A40685B0FB5}" srcId="{D846464E-5046-4272-B115-396841824874}" destId="{E6397687-2BD9-40F3-BBC1-140BE07D33D5}" srcOrd="1" destOrd="0" parTransId="{DBD2A458-9AA3-4B63-8D04-DDF698DB3685}" sibTransId="{7C0CC527-BC7E-4B12-902C-083F27B2210E}"/>
    <dgm:cxn modelId="{66DF15E3-8D9C-40D7-922A-246415DB2F45}" srcId="{EAD937E4-AB43-4733-BCCF-90DD032C81D2}" destId="{D846464E-5046-4272-B115-396841824874}" srcOrd="0" destOrd="0" parTransId="{DF16F3FD-DB35-47D9-87F2-E14B43D8B06D}" sibTransId="{605695DB-C959-4C76-B9BA-0274A640CE0E}"/>
    <dgm:cxn modelId="{30EC08F0-5960-4941-9A88-01F0429D3B15}" srcId="{D846464E-5046-4272-B115-396841824874}" destId="{B4FE0CA2-3E58-48B7-96D5-44847CE0612A}" srcOrd="0" destOrd="0" parTransId="{B4AB9E52-E28B-4E2C-B586-E8DDA66AA867}" sibTransId="{5E0CC5BC-0A9C-4061-8A34-CBC7290DE4F9}"/>
    <dgm:cxn modelId="{0F6AC7F4-F90A-4660-8B72-222E2BF5AA91}" type="presOf" srcId="{E6397687-2BD9-40F3-BBC1-140BE07D33D5}" destId="{2CA9A54B-DB2F-4153-8FDA-9531A66E7D59}" srcOrd="0" destOrd="0" presId="urn:microsoft.com/office/officeart/2008/layout/LinedList"/>
    <dgm:cxn modelId="{5868991A-474B-4858-BC5E-662AF3C0A2C6}" type="presParOf" srcId="{4640F414-6ADB-4FC6-8F6A-4FB54296A65E}" destId="{E8B1BEF2-D434-424C-B925-0019C6CB1EA8}" srcOrd="0" destOrd="0" presId="urn:microsoft.com/office/officeart/2008/layout/LinedList"/>
    <dgm:cxn modelId="{8B874673-1702-4A07-B0C9-949C0A88619E}" type="presParOf" srcId="{4640F414-6ADB-4FC6-8F6A-4FB54296A65E}" destId="{89053386-7A94-48B7-8C0C-2DEBC19CC976}" srcOrd="1" destOrd="0" presId="urn:microsoft.com/office/officeart/2008/layout/LinedList"/>
    <dgm:cxn modelId="{D6543342-6107-435A-A186-01DF62C3E016}" type="presParOf" srcId="{89053386-7A94-48B7-8C0C-2DEBC19CC976}" destId="{4D3B0726-332D-4728-816A-D7ED3F63FE75}" srcOrd="0" destOrd="0" presId="urn:microsoft.com/office/officeart/2008/layout/LinedList"/>
    <dgm:cxn modelId="{1D22FF10-6F9C-4741-8E61-3EDBCCE2F00B}" type="presParOf" srcId="{89053386-7A94-48B7-8C0C-2DEBC19CC976}" destId="{54D25689-FAB5-4396-B9EC-EE777985AF5F}" srcOrd="1" destOrd="0" presId="urn:microsoft.com/office/officeart/2008/layout/LinedList"/>
    <dgm:cxn modelId="{37153F93-7C0B-4F9B-83F5-AD19461F7694}" type="presParOf" srcId="{54D25689-FAB5-4396-B9EC-EE777985AF5F}" destId="{A48B770E-4490-4830-8A04-3E163E061691}" srcOrd="0" destOrd="0" presId="urn:microsoft.com/office/officeart/2008/layout/LinedList"/>
    <dgm:cxn modelId="{406F6D8F-8D91-4D92-9ACC-0004B4CB72B7}" type="presParOf" srcId="{54D25689-FAB5-4396-B9EC-EE777985AF5F}" destId="{C8B51218-E6F4-49B0-852B-5CF037CD125B}" srcOrd="1" destOrd="0" presId="urn:microsoft.com/office/officeart/2008/layout/LinedList"/>
    <dgm:cxn modelId="{61B24E15-9DDC-4B99-ACDC-46DE2252A160}" type="presParOf" srcId="{C8B51218-E6F4-49B0-852B-5CF037CD125B}" destId="{E6915E9C-2A11-476B-A84E-9435E724B0A1}" srcOrd="0" destOrd="0" presId="urn:microsoft.com/office/officeart/2008/layout/LinedList"/>
    <dgm:cxn modelId="{CED68AE2-E635-49E9-B773-24690C81F330}" type="presParOf" srcId="{C8B51218-E6F4-49B0-852B-5CF037CD125B}" destId="{8DF76764-4AAC-4EEC-9BC9-7061F0BB0883}" srcOrd="1" destOrd="0" presId="urn:microsoft.com/office/officeart/2008/layout/LinedList"/>
    <dgm:cxn modelId="{B7728192-6E8E-417D-9DA4-A63AA7C16AA8}" type="presParOf" srcId="{C8B51218-E6F4-49B0-852B-5CF037CD125B}" destId="{8C60B341-B775-4AED-8E58-83BC05E4C4D2}" srcOrd="2" destOrd="0" presId="urn:microsoft.com/office/officeart/2008/layout/LinedList"/>
    <dgm:cxn modelId="{57688843-125F-43AF-90D6-486BCB4A3AD3}" type="presParOf" srcId="{8C60B341-B775-4AED-8E58-83BC05E4C4D2}" destId="{7AB5DA99-D7F5-4E69-BE4F-1D222BC4388C}" srcOrd="0" destOrd="0" presId="urn:microsoft.com/office/officeart/2008/layout/LinedList"/>
    <dgm:cxn modelId="{4351A794-4F50-4D23-9A36-6332F420490D}" type="presParOf" srcId="{7AB5DA99-D7F5-4E69-BE4F-1D222BC4388C}" destId="{3469900C-1B5D-4924-8949-30C1062ADA26}" srcOrd="0" destOrd="0" presId="urn:microsoft.com/office/officeart/2008/layout/LinedList"/>
    <dgm:cxn modelId="{82C65357-BA55-455D-BB10-9E7571CEB20A}" type="presParOf" srcId="{7AB5DA99-D7F5-4E69-BE4F-1D222BC4388C}" destId="{DF4BC7CE-659C-49DB-AF19-1C479EAE54A2}" srcOrd="1" destOrd="0" presId="urn:microsoft.com/office/officeart/2008/layout/LinedList"/>
    <dgm:cxn modelId="{D2AE37F7-AFF3-471A-88D7-CE17BF543C67}" type="presParOf" srcId="{7AB5DA99-D7F5-4E69-BE4F-1D222BC4388C}" destId="{BCD38AA2-697D-4565-B265-E4B91CEDC23F}" srcOrd="2" destOrd="0" presId="urn:microsoft.com/office/officeart/2008/layout/LinedList"/>
    <dgm:cxn modelId="{939D616D-2295-4E5D-9A97-4D24539CD530}" type="presParOf" srcId="{54D25689-FAB5-4396-B9EC-EE777985AF5F}" destId="{0B3391D0-86B2-409F-855D-219F1B5766CB}" srcOrd="2" destOrd="0" presId="urn:microsoft.com/office/officeart/2008/layout/LinedList"/>
    <dgm:cxn modelId="{EEA6E844-5ADE-4BA9-B996-5CC954EA9C7C}" type="presParOf" srcId="{54D25689-FAB5-4396-B9EC-EE777985AF5F}" destId="{52E21272-4443-4AC9-8489-F8D56A7C20D8}" srcOrd="3" destOrd="0" presId="urn:microsoft.com/office/officeart/2008/layout/LinedList"/>
    <dgm:cxn modelId="{57C92284-0807-4D3A-9E11-6BB4AA8A5ED2}" type="presParOf" srcId="{4640F414-6ADB-4FC6-8F6A-4FB54296A65E}" destId="{FF3B9B6D-3F4D-43A0-BB0A-D4B59FACDB14}" srcOrd="2" destOrd="0" presId="urn:microsoft.com/office/officeart/2008/layout/LinedList"/>
    <dgm:cxn modelId="{81960B96-59CB-4384-8153-DA3F9650A8D6}" type="presParOf" srcId="{4640F414-6ADB-4FC6-8F6A-4FB54296A65E}" destId="{3D607B33-CA97-4BBB-91DC-213C08BDEBBA}" srcOrd="3" destOrd="0" presId="urn:microsoft.com/office/officeart/2008/layout/LinedList"/>
    <dgm:cxn modelId="{9C03FDB2-5C6E-4E7F-9507-899E12B80976}" type="presParOf" srcId="{3D607B33-CA97-4BBB-91DC-213C08BDEBBA}" destId="{A15B207F-39AC-4895-9A9B-C6B7B9A274DF}" srcOrd="0" destOrd="0" presId="urn:microsoft.com/office/officeart/2008/layout/LinedList"/>
    <dgm:cxn modelId="{2BE613CC-FEB1-437A-A797-9AE9C80DEFB4}" type="presParOf" srcId="{3D607B33-CA97-4BBB-91DC-213C08BDEBBA}" destId="{3B2C19CF-519F-43EB-A5BC-2DF1EF813246}" srcOrd="1" destOrd="0" presId="urn:microsoft.com/office/officeart/2008/layout/LinedList"/>
    <dgm:cxn modelId="{1368674C-39B7-4B03-A254-ADBF73B62DDE}" type="presParOf" srcId="{3B2C19CF-519F-43EB-A5BC-2DF1EF813246}" destId="{91B618FE-3F1F-45DE-BC8E-F6B01326D8EA}" srcOrd="0" destOrd="0" presId="urn:microsoft.com/office/officeart/2008/layout/LinedList"/>
    <dgm:cxn modelId="{23F69A7B-3B01-47FA-83E2-62789461FD19}" type="presParOf" srcId="{3B2C19CF-519F-43EB-A5BC-2DF1EF813246}" destId="{675F621F-67A8-48F7-814D-F6A29E54B6D8}" srcOrd="1" destOrd="0" presId="urn:microsoft.com/office/officeart/2008/layout/LinedList"/>
    <dgm:cxn modelId="{0158757B-E94A-4221-A5D0-9277B427363D}" type="presParOf" srcId="{675F621F-67A8-48F7-814D-F6A29E54B6D8}" destId="{FB4E74CC-110C-4A8E-870B-3CEFA8DEB851}" srcOrd="0" destOrd="0" presId="urn:microsoft.com/office/officeart/2008/layout/LinedList"/>
    <dgm:cxn modelId="{F574D808-E65D-40C2-A3D1-276BF59C9730}" type="presParOf" srcId="{675F621F-67A8-48F7-814D-F6A29E54B6D8}" destId="{78B629E9-5242-4969-BE4B-3642112FCBCF}" srcOrd="1" destOrd="0" presId="urn:microsoft.com/office/officeart/2008/layout/LinedList"/>
    <dgm:cxn modelId="{B9CE8680-41F6-4D42-AA1B-591F11131786}" type="presParOf" srcId="{675F621F-67A8-48F7-814D-F6A29E54B6D8}" destId="{F9CB0051-9848-41B9-BFFA-DF63C21708CF}" srcOrd="2" destOrd="0" presId="urn:microsoft.com/office/officeart/2008/layout/LinedList"/>
    <dgm:cxn modelId="{693A1998-E564-4EB6-A2DA-131234733F0E}" type="presParOf" srcId="{F9CB0051-9848-41B9-BFFA-DF63C21708CF}" destId="{E54959B1-A74D-495C-AFEF-9A38A1021285}" srcOrd="0" destOrd="0" presId="urn:microsoft.com/office/officeart/2008/layout/LinedList"/>
    <dgm:cxn modelId="{EBA6DE59-5313-4A7E-B763-ECCEA203A5A4}" type="presParOf" srcId="{E54959B1-A74D-495C-AFEF-9A38A1021285}" destId="{C30C670C-F818-4455-B567-05AB5F048CD0}" srcOrd="0" destOrd="0" presId="urn:microsoft.com/office/officeart/2008/layout/LinedList"/>
    <dgm:cxn modelId="{2FAC5066-EE5E-427D-B8CF-6A1C1B2A2C35}" type="presParOf" srcId="{E54959B1-A74D-495C-AFEF-9A38A1021285}" destId="{46400770-6059-4C44-AFB2-0AAA1A5D2121}" srcOrd="1" destOrd="0" presId="urn:microsoft.com/office/officeart/2008/layout/LinedList"/>
    <dgm:cxn modelId="{682F778C-1517-465A-A13C-F89C2F916FD4}" type="presParOf" srcId="{E54959B1-A74D-495C-AFEF-9A38A1021285}" destId="{9E8FEE31-4C26-427B-9670-F4A5C2B489C4}" srcOrd="2" destOrd="0" presId="urn:microsoft.com/office/officeart/2008/layout/LinedList"/>
    <dgm:cxn modelId="{614993A6-BEEE-4F01-B48B-8D1020337165}" type="presParOf" srcId="{F9CB0051-9848-41B9-BFFA-DF63C21708CF}" destId="{A999E0C3-C616-47B0-B28A-6084AEAE0529}" srcOrd="1" destOrd="0" presId="urn:microsoft.com/office/officeart/2008/layout/LinedList"/>
    <dgm:cxn modelId="{6DB86464-5B87-4B8F-8D21-6A992678E5ED}" type="presParOf" srcId="{F9CB0051-9848-41B9-BFFA-DF63C21708CF}" destId="{FD76634A-E829-4893-BFBC-C4ACCBB6BEFB}" srcOrd="2" destOrd="0" presId="urn:microsoft.com/office/officeart/2008/layout/LinedList"/>
    <dgm:cxn modelId="{6FBC907A-D1F6-492D-877C-2D786BF968B3}" type="presParOf" srcId="{FD76634A-E829-4893-BFBC-C4ACCBB6BEFB}" destId="{12DBCDB1-407B-44F5-9233-603F95F90A7A}" srcOrd="0" destOrd="0" presId="urn:microsoft.com/office/officeart/2008/layout/LinedList"/>
    <dgm:cxn modelId="{5C89D838-A991-4CBF-8EA2-AA7058EAD665}" type="presParOf" srcId="{FD76634A-E829-4893-BFBC-C4ACCBB6BEFB}" destId="{2CA9A54B-DB2F-4153-8FDA-9531A66E7D59}" srcOrd="1" destOrd="0" presId="urn:microsoft.com/office/officeart/2008/layout/LinedList"/>
    <dgm:cxn modelId="{49E78CE3-ECB6-4CAB-9B46-79315D3503BF}" type="presParOf" srcId="{FD76634A-E829-4893-BFBC-C4ACCBB6BEFB}" destId="{7F6DEFA1-1EFC-4209-97D7-50E9AEC1FD72}" srcOrd="2" destOrd="0" presId="urn:microsoft.com/office/officeart/2008/layout/LinedList"/>
    <dgm:cxn modelId="{15E7074A-41CA-493C-84A3-469C9697D9A1}" type="presParOf" srcId="{F9CB0051-9848-41B9-BFFA-DF63C21708CF}" destId="{C9AC9845-040C-4B1E-A1F3-54E98D499818}" srcOrd="3" destOrd="0" presId="urn:microsoft.com/office/officeart/2008/layout/LinedList"/>
    <dgm:cxn modelId="{8EB02730-0E14-41DB-A1E2-65109FD94A54}" type="presParOf" srcId="{F9CB0051-9848-41B9-BFFA-DF63C21708CF}" destId="{85A58DC1-93D8-4316-BCCF-3785D3950894}" srcOrd="4" destOrd="0" presId="urn:microsoft.com/office/officeart/2008/layout/LinedList"/>
    <dgm:cxn modelId="{1412FCA3-2887-48FE-93E3-81C6973ECE23}" type="presParOf" srcId="{85A58DC1-93D8-4316-BCCF-3785D3950894}" destId="{26C0E2B3-637D-43F1-BA63-7EC9B54630CD}" srcOrd="0" destOrd="0" presId="urn:microsoft.com/office/officeart/2008/layout/LinedList"/>
    <dgm:cxn modelId="{5836DF7F-6DFD-4059-B8B2-A649ABCA8540}" type="presParOf" srcId="{85A58DC1-93D8-4316-BCCF-3785D3950894}" destId="{4463A455-DA6E-4B11-91E2-26459AE1334C}" srcOrd="1" destOrd="0" presId="urn:microsoft.com/office/officeart/2008/layout/LinedList"/>
    <dgm:cxn modelId="{B4DB9F43-2B0D-406D-971B-9CACF7EE45AC}" type="presParOf" srcId="{85A58DC1-93D8-4316-BCCF-3785D3950894}" destId="{E6D3083E-8F82-4B99-B6BD-BCB79665C7C6}" srcOrd="2" destOrd="0" presId="urn:microsoft.com/office/officeart/2008/layout/LinedList"/>
    <dgm:cxn modelId="{236ED957-E401-4BA8-B2E1-915F520BC3A4}" type="presParOf" srcId="{3B2C19CF-519F-43EB-A5BC-2DF1EF813246}" destId="{AC8CE648-15F6-4FD2-9B5C-494F7E807A39}" srcOrd="2" destOrd="0" presId="urn:microsoft.com/office/officeart/2008/layout/LinedList"/>
    <dgm:cxn modelId="{AC6F00CC-4C9A-4081-B5D0-25CB1473E340}" type="presParOf" srcId="{3B2C19CF-519F-43EB-A5BC-2DF1EF813246}" destId="{8666283E-648E-471B-B780-0C9880C2FD59}"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63E470-4753-4BF3-8880-75955C200EE3}"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B351FBFC-E044-4152-81D9-DAF972B87CB2}">
      <dgm:prSet phldrT="[Text]"/>
      <dgm:spPr/>
      <dgm:t>
        <a:bodyPr/>
        <a:lstStyle/>
        <a:p>
          <a:r>
            <a:rPr lang="en-US" dirty="0"/>
            <a:t>EJSCREEN</a:t>
          </a:r>
        </a:p>
      </dgm:t>
    </dgm:pt>
    <dgm:pt modelId="{24B1F101-6047-4A4A-AA72-386E2E422A31}" type="parTrans" cxnId="{5E58459E-9EE4-45A6-B8AB-26CE33ECAF95}">
      <dgm:prSet/>
      <dgm:spPr/>
      <dgm:t>
        <a:bodyPr/>
        <a:lstStyle/>
        <a:p>
          <a:endParaRPr lang="en-US"/>
        </a:p>
      </dgm:t>
    </dgm:pt>
    <dgm:pt modelId="{44DEF87C-69C9-4EE8-BEFF-2FD078B4C9BC}" type="sibTrans" cxnId="{5E58459E-9EE4-45A6-B8AB-26CE33ECAF95}">
      <dgm:prSet/>
      <dgm:spPr/>
      <dgm:t>
        <a:bodyPr/>
        <a:lstStyle/>
        <a:p>
          <a:endParaRPr lang="en-US"/>
        </a:p>
      </dgm:t>
    </dgm:pt>
    <dgm:pt modelId="{F2DD6002-BDA8-4258-A805-31D9B08C716D}">
      <dgm:prSet phldrT="[Text]"/>
      <dgm:spPr/>
      <dgm:t>
        <a:bodyPr/>
        <a:lstStyle/>
        <a:p>
          <a:r>
            <a:rPr lang="en-US" dirty="0"/>
            <a:t>People of Color</a:t>
          </a:r>
        </a:p>
      </dgm:t>
    </dgm:pt>
    <dgm:pt modelId="{5BA056EE-5CDA-4DD2-8571-DA68419A8908}" type="parTrans" cxnId="{7D358484-7FDA-450E-A840-987786BE86E8}">
      <dgm:prSet/>
      <dgm:spPr/>
      <dgm:t>
        <a:bodyPr/>
        <a:lstStyle/>
        <a:p>
          <a:endParaRPr lang="en-US"/>
        </a:p>
      </dgm:t>
    </dgm:pt>
    <dgm:pt modelId="{80EDC4D6-48DE-402C-AE7E-2B27668DFCC3}" type="sibTrans" cxnId="{7D358484-7FDA-450E-A840-987786BE86E8}">
      <dgm:prSet/>
      <dgm:spPr/>
      <dgm:t>
        <a:bodyPr/>
        <a:lstStyle/>
        <a:p>
          <a:endParaRPr lang="en-US"/>
        </a:p>
      </dgm:t>
    </dgm:pt>
    <dgm:pt modelId="{FF243298-A583-42EF-8BBB-95CF295D49B9}">
      <dgm:prSet phldrT="[Text]"/>
      <dgm:spPr/>
      <dgm:t>
        <a:bodyPr/>
        <a:lstStyle/>
        <a:p>
          <a:r>
            <a:rPr lang="en-US" dirty="0"/>
            <a:t>American Community Survey</a:t>
          </a:r>
        </a:p>
      </dgm:t>
    </dgm:pt>
    <dgm:pt modelId="{8088A239-B211-4B49-91A4-0EFB5115B74A}" type="parTrans" cxnId="{2ABD3ABD-B032-4CB3-B394-31A5EE24AC9C}">
      <dgm:prSet/>
      <dgm:spPr/>
      <dgm:t>
        <a:bodyPr/>
        <a:lstStyle/>
        <a:p>
          <a:endParaRPr lang="en-US"/>
        </a:p>
      </dgm:t>
    </dgm:pt>
    <dgm:pt modelId="{04BA4769-D15E-49DA-AFF9-29ECEFC746F5}" type="sibTrans" cxnId="{2ABD3ABD-B032-4CB3-B394-31A5EE24AC9C}">
      <dgm:prSet/>
      <dgm:spPr/>
      <dgm:t>
        <a:bodyPr/>
        <a:lstStyle/>
        <a:p>
          <a:endParaRPr lang="en-US"/>
        </a:p>
      </dgm:t>
    </dgm:pt>
    <dgm:pt modelId="{9C8588EF-7A40-4B57-B301-CC0AF30C7FD4}">
      <dgm:prSet phldrT="[Text]"/>
      <dgm:spPr/>
      <dgm:t>
        <a:bodyPr/>
        <a:lstStyle/>
        <a:p>
          <a:r>
            <a:rPr lang="en-US" dirty="0"/>
            <a:t>Veterans</a:t>
          </a:r>
        </a:p>
      </dgm:t>
    </dgm:pt>
    <dgm:pt modelId="{E3155A03-4F6A-4F21-8767-C8338430181D}" type="parTrans" cxnId="{CE70FFCC-EFE9-4104-BF1E-16D05832D183}">
      <dgm:prSet/>
      <dgm:spPr/>
      <dgm:t>
        <a:bodyPr/>
        <a:lstStyle/>
        <a:p>
          <a:endParaRPr lang="en-US"/>
        </a:p>
      </dgm:t>
    </dgm:pt>
    <dgm:pt modelId="{A2E79613-3632-4BE8-97B1-FBDDD203062F}" type="sibTrans" cxnId="{CE70FFCC-EFE9-4104-BF1E-16D05832D183}">
      <dgm:prSet/>
      <dgm:spPr/>
      <dgm:t>
        <a:bodyPr/>
        <a:lstStyle/>
        <a:p>
          <a:endParaRPr lang="en-US"/>
        </a:p>
      </dgm:t>
    </dgm:pt>
    <dgm:pt modelId="{5AF0BED2-1308-49C0-B490-815414285FEA}">
      <dgm:prSet phldrT="[Text]"/>
      <dgm:spPr/>
      <dgm:t>
        <a:bodyPr/>
        <a:lstStyle/>
        <a:p>
          <a:r>
            <a:rPr lang="en-US" dirty="0"/>
            <a:t>Low Income</a:t>
          </a:r>
        </a:p>
      </dgm:t>
    </dgm:pt>
    <dgm:pt modelId="{7D0E8733-ADA2-4055-94C7-387E6A93DC7F}" type="parTrans" cxnId="{9903302C-03EF-432B-8CF7-571D6B1E6E00}">
      <dgm:prSet/>
      <dgm:spPr/>
      <dgm:t>
        <a:bodyPr/>
        <a:lstStyle/>
        <a:p>
          <a:endParaRPr lang="en-US"/>
        </a:p>
      </dgm:t>
    </dgm:pt>
    <dgm:pt modelId="{DC2BE325-2D71-48E8-9375-BE8ED484E5BD}" type="sibTrans" cxnId="{9903302C-03EF-432B-8CF7-571D6B1E6E00}">
      <dgm:prSet/>
      <dgm:spPr/>
      <dgm:t>
        <a:bodyPr/>
        <a:lstStyle/>
        <a:p>
          <a:endParaRPr lang="en-US"/>
        </a:p>
      </dgm:t>
    </dgm:pt>
    <dgm:pt modelId="{9D0627F0-9214-4825-A2EF-68F23BF02B7E}">
      <dgm:prSet phldrT="[Text]"/>
      <dgm:spPr/>
      <dgm:t>
        <a:bodyPr/>
        <a:lstStyle/>
        <a:p>
          <a:r>
            <a:rPr lang="en-US" dirty="0"/>
            <a:t>Less than High School Education</a:t>
          </a:r>
        </a:p>
      </dgm:t>
    </dgm:pt>
    <dgm:pt modelId="{C768C0C9-2D99-4AD2-9A11-350352B4809D}" type="parTrans" cxnId="{4109DCAB-931E-4FB5-8560-40DA7045E580}">
      <dgm:prSet/>
      <dgm:spPr/>
      <dgm:t>
        <a:bodyPr/>
        <a:lstStyle/>
        <a:p>
          <a:endParaRPr lang="en-US"/>
        </a:p>
      </dgm:t>
    </dgm:pt>
    <dgm:pt modelId="{6267293A-0C41-497F-B1C3-CC5C46D9AD08}" type="sibTrans" cxnId="{4109DCAB-931E-4FB5-8560-40DA7045E580}">
      <dgm:prSet/>
      <dgm:spPr/>
      <dgm:t>
        <a:bodyPr/>
        <a:lstStyle/>
        <a:p>
          <a:endParaRPr lang="en-US"/>
        </a:p>
      </dgm:t>
    </dgm:pt>
    <dgm:pt modelId="{949D2B7D-FF4A-44FC-AA1F-A37CB56754AF}">
      <dgm:prSet phldrT="[Text]"/>
      <dgm:spPr/>
      <dgm:t>
        <a:bodyPr/>
        <a:lstStyle/>
        <a:p>
          <a:r>
            <a:rPr lang="en-US" dirty="0"/>
            <a:t>Linguistically isolated</a:t>
          </a:r>
        </a:p>
      </dgm:t>
    </dgm:pt>
    <dgm:pt modelId="{5106CF43-1790-40B0-BBF6-76FAA499D00B}" type="parTrans" cxnId="{3D168DED-D679-4C4F-813F-2AE25D8F568B}">
      <dgm:prSet/>
      <dgm:spPr/>
      <dgm:t>
        <a:bodyPr/>
        <a:lstStyle/>
        <a:p>
          <a:endParaRPr lang="en-US"/>
        </a:p>
      </dgm:t>
    </dgm:pt>
    <dgm:pt modelId="{F863FED1-9941-4D7F-9018-5483F25B91BD}" type="sibTrans" cxnId="{3D168DED-D679-4C4F-813F-2AE25D8F568B}">
      <dgm:prSet/>
      <dgm:spPr/>
      <dgm:t>
        <a:bodyPr/>
        <a:lstStyle/>
        <a:p>
          <a:endParaRPr lang="en-US"/>
        </a:p>
      </dgm:t>
    </dgm:pt>
    <dgm:pt modelId="{A062B9B9-3315-497F-9951-B2E17F968F3C}">
      <dgm:prSet phldrT="[Text]"/>
      <dgm:spPr/>
      <dgm:t>
        <a:bodyPr/>
        <a:lstStyle/>
        <a:p>
          <a:r>
            <a:rPr lang="en-US" dirty="0"/>
            <a:t>Age &gt;65</a:t>
          </a:r>
        </a:p>
      </dgm:t>
    </dgm:pt>
    <dgm:pt modelId="{04A64B34-A6E9-4233-9132-61B550804A47}" type="parTrans" cxnId="{39D772D6-9397-4809-AA5C-145F45FF98B1}">
      <dgm:prSet/>
      <dgm:spPr/>
      <dgm:t>
        <a:bodyPr/>
        <a:lstStyle/>
        <a:p>
          <a:endParaRPr lang="en-US"/>
        </a:p>
      </dgm:t>
    </dgm:pt>
    <dgm:pt modelId="{B055E2E3-1411-4E1A-8D15-48C0F04D8725}" type="sibTrans" cxnId="{39D772D6-9397-4809-AA5C-145F45FF98B1}">
      <dgm:prSet/>
      <dgm:spPr/>
      <dgm:t>
        <a:bodyPr/>
        <a:lstStyle/>
        <a:p>
          <a:endParaRPr lang="en-US"/>
        </a:p>
      </dgm:t>
    </dgm:pt>
    <dgm:pt modelId="{9415E3A0-7074-440E-8C98-CD68AA812E25}">
      <dgm:prSet phldrT="[Text]"/>
      <dgm:spPr/>
      <dgm:t>
        <a:bodyPr/>
        <a:lstStyle/>
        <a:p>
          <a:r>
            <a:rPr lang="en-US" dirty="0"/>
            <a:t>Age &lt;5</a:t>
          </a:r>
        </a:p>
      </dgm:t>
    </dgm:pt>
    <dgm:pt modelId="{FF252315-E2C8-458A-9BEA-68C09555E5AD}" type="parTrans" cxnId="{66BE60C8-693C-4FBA-A447-54A5CA2C9E05}">
      <dgm:prSet/>
      <dgm:spPr/>
      <dgm:t>
        <a:bodyPr/>
        <a:lstStyle/>
        <a:p>
          <a:endParaRPr lang="en-US"/>
        </a:p>
      </dgm:t>
    </dgm:pt>
    <dgm:pt modelId="{1E284453-37D7-4D7E-951C-B8B664AA7E37}" type="sibTrans" cxnId="{66BE60C8-693C-4FBA-A447-54A5CA2C9E05}">
      <dgm:prSet/>
      <dgm:spPr/>
      <dgm:t>
        <a:bodyPr/>
        <a:lstStyle/>
        <a:p>
          <a:endParaRPr lang="en-US"/>
        </a:p>
      </dgm:t>
    </dgm:pt>
    <dgm:pt modelId="{0F5C292F-B94B-48D3-B81F-31E07EF7B655}">
      <dgm:prSet phldrT="[Text]"/>
      <dgm:spPr/>
      <dgm:t>
        <a:bodyPr/>
        <a:lstStyle/>
        <a:p>
          <a:r>
            <a:rPr lang="en-US" dirty="0"/>
            <a:t>Persons with Disabilities </a:t>
          </a:r>
        </a:p>
      </dgm:t>
    </dgm:pt>
    <dgm:pt modelId="{66724929-AC1A-47BC-9D35-22723F5B52BC}" type="parTrans" cxnId="{C063B222-82FF-4AE2-8BA1-AC88EA6DCA1D}">
      <dgm:prSet/>
      <dgm:spPr/>
      <dgm:t>
        <a:bodyPr/>
        <a:lstStyle/>
        <a:p>
          <a:endParaRPr lang="en-US"/>
        </a:p>
      </dgm:t>
    </dgm:pt>
    <dgm:pt modelId="{D4324FB3-93E2-4CFB-A4E6-32837673C42C}" type="sibTrans" cxnId="{C063B222-82FF-4AE2-8BA1-AC88EA6DCA1D}">
      <dgm:prSet/>
      <dgm:spPr/>
      <dgm:t>
        <a:bodyPr/>
        <a:lstStyle/>
        <a:p>
          <a:endParaRPr lang="en-US"/>
        </a:p>
      </dgm:t>
    </dgm:pt>
    <dgm:pt modelId="{5FD0B503-50D5-4169-B643-D543BC92F8AC}" type="pres">
      <dgm:prSet presAssocID="{0963E470-4753-4BF3-8880-75955C200EE3}" presName="Name0" presStyleCnt="0">
        <dgm:presLayoutVars>
          <dgm:dir/>
          <dgm:animLvl val="lvl"/>
          <dgm:resizeHandles val="exact"/>
        </dgm:presLayoutVars>
      </dgm:prSet>
      <dgm:spPr/>
    </dgm:pt>
    <dgm:pt modelId="{9373B46B-B008-46E8-BE95-0D54B265A69D}" type="pres">
      <dgm:prSet presAssocID="{B351FBFC-E044-4152-81D9-DAF972B87CB2}" presName="linNode" presStyleCnt="0"/>
      <dgm:spPr/>
    </dgm:pt>
    <dgm:pt modelId="{102EDCB7-1298-4DEF-AD87-B4B81138E83F}" type="pres">
      <dgm:prSet presAssocID="{B351FBFC-E044-4152-81D9-DAF972B87CB2}" presName="parTx" presStyleLbl="revTx" presStyleIdx="0" presStyleCnt="2">
        <dgm:presLayoutVars>
          <dgm:chMax val="1"/>
          <dgm:bulletEnabled val="1"/>
        </dgm:presLayoutVars>
      </dgm:prSet>
      <dgm:spPr/>
    </dgm:pt>
    <dgm:pt modelId="{6DC17848-BFEB-4C2A-B268-87509BE94258}" type="pres">
      <dgm:prSet presAssocID="{B351FBFC-E044-4152-81D9-DAF972B87CB2}" presName="bracket" presStyleLbl="parChTrans1D1" presStyleIdx="0" presStyleCnt="2"/>
      <dgm:spPr/>
    </dgm:pt>
    <dgm:pt modelId="{549D2446-0C77-4A98-8506-C7C509A1A27D}" type="pres">
      <dgm:prSet presAssocID="{B351FBFC-E044-4152-81D9-DAF972B87CB2}" presName="spH" presStyleCnt="0"/>
      <dgm:spPr/>
    </dgm:pt>
    <dgm:pt modelId="{D4655B2E-AB27-4F46-9553-8C0C8812A2A7}" type="pres">
      <dgm:prSet presAssocID="{B351FBFC-E044-4152-81D9-DAF972B87CB2}" presName="desTx" presStyleLbl="node1" presStyleIdx="0" presStyleCnt="2">
        <dgm:presLayoutVars>
          <dgm:bulletEnabled val="1"/>
        </dgm:presLayoutVars>
      </dgm:prSet>
      <dgm:spPr/>
    </dgm:pt>
    <dgm:pt modelId="{D8512CB0-B0E9-42C3-AA43-3C8824EB2DCB}" type="pres">
      <dgm:prSet presAssocID="{44DEF87C-69C9-4EE8-BEFF-2FD078B4C9BC}" presName="spV" presStyleCnt="0"/>
      <dgm:spPr/>
    </dgm:pt>
    <dgm:pt modelId="{6C26B1C4-05B1-4A06-9764-F1DCD46CB385}" type="pres">
      <dgm:prSet presAssocID="{FF243298-A583-42EF-8BBB-95CF295D49B9}" presName="linNode" presStyleCnt="0"/>
      <dgm:spPr/>
    </dgm:pt>
    <dgm:pt modelId="{FAB0EBDA-5875-4CD6-A0B4-4ED1E17B2020}" type="pres">
      <dgm:prSet presAssocID="{FF243298-A583-42EF-8BBB-95CF295D49B9}" presName="parTx" presStyleLbl="revTx" presStyleIdx="1" presStyleCnt="2">
        <dgm:presLayoutVars>
          <dgm:chMax val="1"/>
          <dgm:bulletEnabled val="1"/>
        </dgm:presLayoutVars>
      </dgm:prSet>
      <dgm:spPr/>
    </dgm:pt>
    <dgm:pt modelId="{E3DEBC69-C2EE-49CF-B346-11308A534605}" type="pres">
      <dgm:prSet presAssocID="{FF243298-A583-42EF-8BBB-95CF295D49B9}" presName="bracket" presStyleLbl="parChTrans1D1" presStyleIdx="1" presStyleCnt="2"/>
      <dgm:spPr/>
    </dgm:pt>
    <dgm:pt modelId="{686BE171-1F3B-4469-8DDD-EF8E5E5FDDE4}" type="pres">
      <dgm:prSet presAssocID="{FF243298-A583-42EF-8BBB-95CF295D49B9}" presName="spH" presStyleCnt="0"/>
      <dgm:spPr/>
    </dgm:pt>
    <dgm:pt modelId="{16B7FF39-4DE9-41AC-B2DB-A403C4590952}" type="pres">
      <dgm:prSet presAssocID="{FF243298-A583-42EF-8BBB-95CF295D49B9}" presName="desTx" presStyleLbl="node1" presStyleIdx="1" presStyleCnt="2">
        <dgm:presLayoutVars>
          <dgm:bulletEnabled val="1"/>
        </dgm:presLayoutVars>
      </dgm:prSet>
      <dgm:spPr/>
    </dgm:pt>
  </dgm:ptLst>
  <dgm:cxnLst>
    <dgm:cxn modelId="{9EBEFE13-C8BD-45DA-832B-0E1EDBF65508}" type="presOf" srcId="{A062B9B9-3315-497F-9951-B2E17F968F3C}" destId="{D4655B2E-AB27-4F46-9553-8C0C8812A2A7}" srcOrd="0" destOrd="4" presId="urn:diagrams.loki3.com/BracketList"/>
    <dgm:cxn modelId="{C063B222-82FF-4AE2-8BA1-AC88EA6DCA1D}" srcId="{B351FBFC-E044-4152-81D9-DAF972B87CB2}" destId="{0F5C292F-B94B-48D3-B81F-31E07EF7B655}" srcOrd="6" destOrd="0" parTransId="{66724929-AC1A-47BC-9D35-22723F5B52BC}" sibTransId="{D4324FB3-93E2-4CFB-A4E6-32837673C42C}"/>
    <dgm:cxn modelId="{F9022F2B-C45A-4BA9-85F5-205253615EC0}" type="presOf" srcId="{0963E470-4753-4BF3-8880-75955C200EE3}" destId="{5FD0B503-50D5-4169-B643-D543BC92F8AC}" srcOrd="0" destOrd="0" presId="urn:diagrams.loki3.com/BracketList"/>
    <dgm:cxn modelId="{9903302C-03EF-432B-8CF7-571D6B1E6E00}" srcId="{B351FBFC-E044-4152-81D9-DAF972B87CB2}" destId="{5AF0BED2-1308-49C0-B490-815414285FEA}" srcOrd="1" destOrd="0" parTransId="{7D0E8733-ADA2-4055-94C7-387E6A93DC7F}" sibTransId="{DC2BE325-2D71-48E8-9375-BE8ED484E5BD}"/>
    <dgm:cxn modelId="{BFABCE33-9456-4DDF-B48E-5F05CC0F142D}" type="presOf" srcId="{FF243298-A583-42EF-8BBB-95CF295D49B9}" destId="{FAB0EBDA-5875-4CD6-A0B4-4ED1E17B2020}" srcOrd="0" destOrd="0" presId="urn:diagrams.loki3.com/BracketList"/>
    <dgm:cxn modelId="{E2C1CF5F-9B10-47CE-8D99-C89515B7A167}" type="presOf" srcId="{B351FBFC-E044-4152-81D9-DAF972B87CB2}" destId="{102EDCB7-1298-4DEF-AD87-B4B81138E83F}" srcOrd="0" destOrd="0" presId="urn:diagrams.loki3.com/BracketList"/>
    <dgm:cxn modelId="{9255A460-6C18-4710-96E8-5232EB58ECBE}" type="presOf" srcId="{5AF0BED2-1308-49C0-B490-815414285FEA}" destId="{D4655B2E-AB27-4F46-9553-8C0C8812A2A7}" srcOrd="0" destOrd="1" presId="urn:diagrams.loki3.com/BracketList"/>
    <dgm:cxn modelId="{93DAFF67-E0E6-48CE-B362-88C41174A916}" type="presOf" srcId="{9D0627F0-9214-4825-A2EF-68F23BF02B7E}" destId="{D4655B2E-AB27-4F46-9553-8C0C8812A2A7}" srcOrd="0" destOrd="2" presId="urn:diagrams.loki3.com/BracketList"/>
    <dgm:cxn modelId="{ADED0D69-047C-4FB0-81A0-2F6E7A2676C9}" type="presOf" srcId="{F2DD6002-BDA8-4258-A805-31D9B08C716D}" destId="{D4655B2E-AB27-4F46-9553-8C0C8812A2A7}" srcOrd="0" destOrd="0" presId="urn:diagrams.loki3.com/BracketList"/>
    <dgm:cxn modelId="{318D307F-7894-44BA-9959-0F9E1D458572}" type="presOf" srcId="{949D2B7D-FF4A-44FC-AA1F-A37CB56754AF}" destId="{D4655B2E-AB27-4F46-9553-8C0C8812A2A7}" srcOrd="0" destOrd="3" presId="urn:diagrams.loki3.com/BracketList"/>
    <dgm:cxn modelId="{7D358484-7FDA-450E-A840-987786BE86E8}" srcId="{B351FBFC-E044-4152-81D9-DAF972B87CB2}" destId="{F2DD6002-BDA8-4258-A805-31D9B08C716D}" srcOrd="0" destOrd="0" parTransId="{5BA056EE-5CDA-4DD2-8571-DA68419A8908}" sibTransId="{80EDC4D6-48DE-402C-AE7E-2B27668DFCC3}"/>
    <dgm:cxn modelId="{5E58459E-9EE4-45A6-B8AB-26CE33ECAF95}" srcId="{0963E470-4753-4BF3-8880-75955C200EE3}" destId="{B351FBFC-E044-4152-81D9-DAF972B87CB2}" srcOrd="0" destOrd="0" parTransId="{24B1F101-6047-4A4A-AA72-386E2E422A31}" sibTransId="{44DEF87C-69C9-4EE8-BEFF-2FD078B4C9BC}"/>
    <dgm:cxn modelId="{479A09A9-D21C-4E40-8DF0-3203433459E6}" type="presOf" srcId="{9C8588EF-7A40-4B57-B301-CC0AF30C7FD4}" destId="{16B7FF39-4DE9-41AC-B2DB-A403C4590952}" srcOrd="0" destOrd="0" presId="urn:diagrams.loki3.com/BracketList"/>
    <dgm:cxn modelId="{4109DCAB-931E-4FB5-8560-40DA7045E580}" srcId="{B351FBFC-E044-4152-81D9-DAF972B87CB2}" destId="{9D0627F0-9214-4825-A2EF-68F23BF02B7E}" srcOrd="2" destOrd="0" parTransId="{C768C0C9-2D99-4AD2-9A11-350352B4809D}" sibTransId="{6267293A-0C41-497F-B1C3-CC5C46D9AD08}"/>
    <dgm:cxn modelId="{2ABD3ABD-B032-4CB3-B394-31A5EE24AC9C}" srcId="{0963E470-4753-4BF3-8880-75955C200EE3}" destId="{FF243298-A583-42EF-8BBB-95CF295D49B9}" srcOrd="1" destOrd="0" parTransId="{8088A239-B211-4B49-91A4-0EFB5115B74A}" sibTransId="{04BA4769-D15E-49DA-AFF9-29ECEFC746F5}"/>
    <dgm:cxn modelId="{66BE60C8-693C-4FBA-A447-54A5CA2C9E05}" srcId="{B351FBFC-E044-4152-81D9-DAF972B87CB2}" destId="{9415E3A0-7074-440E-8C98-CD68AA812E25}" srcOrd="5" destOrd="0" parTransId="{FF252315-E2C8-458A-9BEA-68C09555E5AD}" sibTransId="{1E284453-37D7-4D7E-951C-B8B664AA7E37}"/>
    <dgm:cxn modelId="{CE70FFCC-EFE9-4104-BF1E-16D05832D183}" srcId="{FF243298-A583-42EF-8BBB-95CF295D49B9}" destId="{9C8588EF-7A40-4B57-B301-CC0AF30C7FD4}" srcOrd="0" destOrd="0" parTransId="{E3155A03-4F6A-4F21-8767-C8338430181D}" sibTransId="{A2E79613-3632-4BE8-97B1-FBDDD203062F}"/>
    <dgm:cxn modelId="{065037D6-0769-4DB4-BF2C-A49ED13A0608}" type="presOf" srcId="{9415E3A0-7074-440E-8C98-CD68AA812E25}" destId="{D4655B2E-AB27-4F46-9553-8C0C8812A2A7}" srcOrd="0" destOrd="5" presId="urn:diagrams.loki3.com/BracketList"/>
    <dgm:cxn modelId="{39D772D6-9397-4809-AA5C-145F45FF98B1}" srcId="{B351FBFC-E044-4152-81D9-DAF972B87CB2}" destId="{A062B9B9-3315-497F-9951-B2E17F968F3C}" srcOrd="4" destOrd="0" parTransId="{04A64B34-A6E9-4233-9132-61B550804A47}" sibTransId="{B055E2E3-1411-4E1A-8D15-48C0F04D8725}"/>
    <dgm:cxn modelId="{3D168DED-D679-4C4F-813F-2AE25D8F568B}" srcId="{B351FBFC-E044-4152-81D9-DAF972B87CB2}" destId="{949D2B7D-FF4A-44FC-AA1F-A37CB56754AF}" srcOrd="3" destOrd="0" parTransId="{5106CF43-1790-40B0-BBF6-76FAA499D00B}" sibTransId="{F863FED1-9941-4D7F-9018-5483F25B91BD}"/>
    <dgm:cxn modelId="{B16665F7-9540-40BB-9AF7-41430189BEB9}" type="presOf" srcId="{0F5C292F-B94B-48D3-B81F-31E07EF7B655}" destId="{D4655B2E-AB27-4F46-9553-8C0C8812A2A7}" srcOrd="0" destOrd="6" presId="urn:diagrams.loki3.com/BracketList"/>
    <dgm:cxn modelId="{AF45ED74-CAFC-4A32-8433-8D5DD64C7166}" type="presParOf" srcId="{5FD0B503-50D5-4169-B643-D543BC92F8AC}" destId="{9373B46B-B008-46E8-BE95-0D54B265A69D}" srcOrd="0" destOrd="0" presId="urn:diagrams.loki3.com/BracketList"/>
    <dgm:cxn modelId="{B3090D4E-498C-4941-8AD6-F9D6BC6E2CAB}" type="presParOf" srcId="{9373B46B-B008-46E8-BE95-0D54B265A69D}" destId="{102EDCB7-1298-4DEF-AD87-B4B81138E83F}" srcOrd="0" destOrd="0" presId="urn:diagrams.loki3.com/BracketList"/>
    <dgm:cxn modelId="{B508BAC0-1446-4A82-8D93-BE9D57B1859A}" type="presParOf" srcId="{9373B46B-B008-46E8-BE95-0D54B265A69D}" destId="{6DC17848-BFEB-4C2A-B268-87509BE94258}" srcOrd="1" destOrd="0" presId="urn:diagrams.loki3.com/BracketList"/>
    <dgm:cxn modelId="{2B9D5611-8E32-4218-BB9A-98C23F6AAE14}" type="presParOf" srcId="{9373B46B-B008-46E8-BE95-0D54B265A69D}" destId="{549D2446-0C77-4A98-8506-C7C509A1A27D}" srcOrd="2" destOrd="0" presId="urn:diagrams.loki3.com/BracketList"/>
    <dgm:cxn modelId="{2D536CBF-F275-4EA7-81D6-C307D7CD5188}" type="presParOf" srcId="{9373B46B-B008-46E8-BE95-0D54B265A69D}" destId="{D4655B2E-AB27-4F46-9553-8C0C8812A2A7}" srcOrd="3" destOrd="0" presId="urn:diagrams.loki3.com/BracketList"/>
    <dgm:cxn modelId="{04C65E0A-0319-4B78-87E5-FE17B4FABBB7}" type="presParOf" srcId="{5FD0B503-50D5-4169-B643-D543BC92F8AC}" destId="{D8512CB0-B0E9-42C3-AA43-3C8824EB2DCB}" srcOrd="1" destOrd="0" presId="urn:diagrams.loki3.com/BracketList"/>
    <dgm:cxn modelId="{A55A96A8-1CEF-4886-8A73-E6FD6B1DA25C}" type="presParOf" srcId="{5FD0B503-50D5-4169-B643-D543BC92F8AC}" destId="{6C26B1C4-05B1-4A06-9764-F1DCD46CB385}" srcOrd="2" destOrd="0" presId="urn:diagrams.loki3.com/BracketList"/>
    <dgm:cxn modelId="{504B07DB-0C96-41D9-B817-3BCA64105FFF}" type="presParOf" srcId="{6C26B1C4-05B1-4A06-9764-F1DCD46CB385}" destId="{FAB0EBDA-5875-4CD6-A0B4-4ED1E17B2020}" srcOrd="0" destOrd="0" presId="urn:diagrams.loki3.com/BracketList"/>
    <dgm:cxn modelId="{100BAFF7-C638-44C5-84FE-5F686C6ADA97}" type="presParOf" srcId="{6C26B1C4-05B1-4A06-9764-F1DCD46CB385}" destId="{E3DEBC69-C2EE-49CF-B346-11308A534605}" srcOrd="1" destOrd="0" presId="urn:diagrams.loki3.com/BracketList"/>
    <dgm:cxn modelId="{3E61C9B7-8E08-44C6-AD3F-063E39E51FD6}" type="presParOf" srcId="{6C26B1C4-05B1-4A06-9764-F1DCD46CB385}" destId="{686BE171-1F3B-4469-8DDD-EF8E5E5FDDE4}" srcOrd="2" destOrd="0" presId="urn:diagrams.loki3.com/BracketList"/>
    <dgm:cxn modelId="{24C68671-8B68-4C4A-9578-806EED2BE1E3}" type="presParOf" srcId="{6C26B1C4-05B1-4A06-9764-F1DCD46CB385}" destId="{16B7FF39-4DE9-41AC-B2DB-A403C4590952}"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82E5D1-BB61-45BC-BA8A-6CD64F985657}"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747C2E3D-D914-4E11-B4A8-707F100E5BF1}">
      <dgm:prSet phldrT="[Text]"/>
      <dgm:spPr/>
      <dgm:t>
        <a:bodyPr/>
        <a:lstStyle/>
        <a:p>
          <a:r>
            <a:rPr lang="en-US" dirty="0"/>
            <a:t>Demographics (Sensitive Populations)</a:t>
          </a:r>
        </a:p>
      </dgm:t>
    </dgm:pt>
    <dgm:pt modelId="{823BF9EE-F3C6-4612-90A2-787DD96B902D}" type="parTrans" cxnId="{9AF6B010-5129-456E-968B-99A8D34ABAC1}">
      <dgm:prSet/>
      <dgm:spPr/>
      <dgm:t>
        <a:bodyPr/>
        <a:lstStyle/>
        <a:p>
          <a:endParaRPr lang="en-US"/>
        </a:p>
      </dgm:t>
    </dgm:pt>
    <dgm:pt modelId="{B5545C3C-BABD-4360-8EB1-6F6C972B4CC1}" type="sibTrans" cxnId="{9AF6B010-5129-456E-968B-99A8D34ABAC1}">
      <dgm:prSet/>
      <dgm:spPr/>
      <dgm:t>
        <a:bodyPr/>
        <a:lstStyle/>
        <a:p>
          <a:endParaRPr lang="en-US"/>
        </a:p>
      </dgm:t>
    </dgm:pt>
    <dgm:pt modelId="{2D651E27-CF88-4660-95A4-C89B618D0B39}">
      <dgm:prSet phldrT="[Text]"/>
      <dgm:spPr/>
      <dgm:t>
        <a:bodyPr/>
        <a:lstStyle/>
        <a:p>
          <a:r>
            <a:rPr lang="en-US" dirty="0"/>
            <a:t>Environmental Indicators (Sources of pollution)</a:t>
          </a:r>
        </a:p>
      </dgm:t>
    </dgm:pt>
    <dgm:pt modelId="{CCCECA75-5D3B-4CE4-9406-1CF24144B946}" type="parTrans" cxnId="{6F14F958-849A-45FA-BAA2-6A1D4A15EE4E}">
      <dgm:prSet/>
      <dgm:spPr/>
      <dgm:t>
        <a:bodyPr/>
        <a:lstStyle/>
        <a:p>
          <a:endParaRPr lang="en-US"/>
        </a:p>
      </dgm:t>
    </dgm:pt>
    <dgm:pt modelId="{87F36F8F-5175-4017-9FCB-E636213DC3D8}" type="sibTrans" cxnId="{6F14F958-849A-45FA-BAA2-6A1D4A15EE4E}">
      <dgm:prSet/>
      <dgm:spPr/>
      <dgm:t>
        <a:bodyPr/>
        <a:lstStyle/>
        <a:p>
          <a:endParaRPr lang="en-US"/>
        </a:p>
      </dgm:t>
    </dgm:pt>
    <dgm:pt modelId="{BE1112F9-A800-494C-A795-F7BECC6FF9CF}" type="pres">
      <dgm:prSet presAssocID="{DA82E5D1-BB61-45BC-BA8A-6CD64F985657}" presName="compositeShape" presStyleCnt="0">
        <dgm:presLayoutVars>
          <dgm:chMax val="2"/>
          <dgm:dir/>
          <dgm:resizeHandles val="exact"/>
        </dgm:presLayoutVars>
      </dgm:prSet>
      <dgm:spPr/>
    </dgm:pt>
    <dgm:pt modelId="{8A9197FD-9934-425A-9D06-E39A9A252BC9}" type="pres">
      <dgm:prSet presAssocID="{DA82E5D1-BB61-45BC-BA8A-6CD64F985657}" presName="divider" presStyleLbl="fgShp" presStyleIdx="0" presStyleCnt="1"/>
      <dgm:spPr/>
    </dgm:pt>
    <dgm:pt modelId="{7212426A-7332-4769-B05F-DFD53B64015E}" type="pres">
      <dgm:prSet presAssocID="{747C2E3D-D914-4E11-B4A8-707F100E5BF1}" presName="downArrow" presStyleLbl="node1" presStyleIdx="0" presStyleCnt="2"/>
      <dgm:spPr/>
    </dgm:pt>
    <dgm:pt modelId="{671DFA07-B4AE-4B59-84F6-DE082A270EF4}" type="pres">
      <dgm:prSet presAssocID="{747C2E3D-D914-4E11-B4A8-707F100E5BF1}" presName="downArrowText" presStyleLbl="revTx" presStyleIdx="0" presStyleCnt="2">
        <dgm:presLayoutVars>
          <dgm:bulletEnabled val="1"/>
        </dgm:presLayoutVars>
      </dgm:prSet>
      <dgm:spPr/>
    </dgm:pt>
    <dgm:pt modelId="{AA18F401-1939-46D5-A381-06A3B6F9442D}" type="pres">
      <dgm:prSet presAssocID="{2D651E27-CF88-4660-95A4-C89B618D0B39}" presName="upArrow" presStyleLbl="node1" presStyleIdx="1" presStyleCnt="2"/>
      <dgm:spPr/>
    </dgm:pt>
    <dgm:pt modelId="{5C91A2CA-22C0-4E32-B6D8-10D5420F68BF}" type="pres">
      <dgm:prSet presAssocID="{2D651E27-CF88-4660-95A4-C89B618D0B39}" presName="upArrowText" presStyleLbl="revTx" presStyleIdx="1" presStyleCnt="2">
        <dgm:presLayoutVars>
          <dgm:bulletEnabled val="1"/>
        </dgm:presLayoutVars>
      </dgm:prSet>
      <dgm:spPr/>
    </dgm:pt>
  </dgm:ptLst>
  <dgm:cxnLst>
    <dgm:cxn modelId="{677B3E07-3036-439E-9C4B-5BA4AF632C09}" type="presOf" srcId="{2D651E27-CF88-4660-95A4-C89B618D0B39}" destId="{5C91A2CA-22C0-4E32-B6D8-10D5420F68BF}" srcOrd="0" destOrd="0" presId="urn:microsoft.com/office/officeart/2005/8/layout/arrow3"/>
    <dgm:cxn modelId="{9AF6B010-5129-456E-968B-99A8D34ABAC1}" srcId="{DA82E5D1-BB61-45BC-BA8A-6CD64F985657}" destId="{747C2E3D-D914-4E11-B4A8-707F100E5BF1}" srcOrd="0" destOrd="0" parTransId="{823BF9EE-F3C6-4612-90A2-787DD96B902D}" sibTransId="{B5545C3C-BABD-4360-8EB1-6F6C972B4CC1}"/>
    <dgm:cxn modelId="{C449DA2C-C916-442F-9202-FCF444586EA3}" type="presOf" srcId="{747C2E3D-D914-4E11-B4A8-707F100E5BF1}" destId="{671DFA07-B4AE-4B59-84F6-DE082A270EF4}" srcOrd="0" destOrd="0" presId="urn:microsoft.com/office/officeart/2005/8/layout/arrow3"/>
    <dgm:cxn modelId="{6F14F958-849A-45FA-BAA2-6A1D4A15EE4E}" srcId="{DA82E5D1-BB61-45BC-BA8A-6CD64F985657}" destId="{2D651E27-CF88-4660-95A4-C89B618D0B39}" srcOrd="1" destOrd="0" parTransId="{CCCECA75-5D3B-4CE4-9406-1CF24144B946}" sibTransId="{87F36F8F-5175-4017-9FCB-E636213DC3D8}"/>
    <dgm:cxn modelId="{B4CEC85A-5618-41E3-BBC6-DF478C702111}" type="presOf" srcId="{DA82E5D1-BB61-45BC-BA8A-6CD64F985657}" destId="{BE1112F9-A800-494C-A795-F7BECC6FF9CF}" srcOrd="0" destOrd="0" presId="urn:microsoft.com/office/officeart/2005/8/layout/arrow3"/>
    <dgm:cxn modelId="{B06788F7-B9FA-47BB-81F6-1F6C3C061803}" type="presParOf" srcId="{BE1112F9-A800-494C-A795-F7BECC6FF9CF}" destId="{8A9197FD-9934-425A-9D06-E39A9A252BC9}" srcOrd="0" destOrd="0" presId="urn:microsoft.com/office/officeart/2005/8/layout/arrow3"/>
    <dgm:cxn modelId="{746C72B8-0D38-4A01-86BA-115648FF855E}" type="presParOf" srcId="{BE1112F9-A800-494C-A795-F7BECC6FF9CF}" destId="{7212426A-7332-4769-B05F-DFD53B64015E}" srcOrd="1" destOrd="0" presId="urn:microsoft.com/office/officeart/2005/8/layout/arrow3"/>
    <dgm:cxn modelId="{0CC1DB77-5AB1-4560-9967-E28B46D10B0B}" type="presParOf" srcId="{BE1112F9-A800-494C-A795-F7BECC6FF9CF}" destId="{671DFA07-B4AE-4B59-84F6-DE082A270EF4}" srcOrd="2" destOrd="0" presId="urn:microsoft.com/office/officeart/2005/8/layout/arrow3"/>
    <dgm:cxn modelId="{17C906B3-6EC4-4E97-8A2F-1543D385B0BE}" type="presParOf" srcId="{BE1112F9-A800-494C-A795-F7BECC6FF9CF}" destId="{AA18F401-1939-46D5-A381-06A3B6F9442D}" srcOrd="3" destOrd="0" presId="urn:microsoft.com/office/officeart/2005/8/layout/arrow3"/>
    <dgm:cxn modelId="{B9BC1637-68C9-4437-86B3-5280F7F67F6C}" type="presParOf" srcId="{BE1112F9-A800-494C-A795-F7BECC6FF9CF}" destId="{5C91A2CA-22C0-4E32-B6D8-10D5420F68BF}"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4575C3-50C1-40BD-BBC9-E6B61523BDF8}"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5587FD9-3652-415C-B387-F86B26A6CD66}">
      <dgm:prSet/>
      <dgm:spPr/>
      <dgm:t>
        <a:bodyPr/>
        <a:lstStyle/>
        <a:p>
          <a:pPr rtl="0"/>
          <a:r>
            <a:rPr lang="en-US" dirty="0"/>
            <a:t>Multipurpose Grant, Claremont, NH (population 13,000)</a:t>
          </a:r>
        </a:p>
      </dgm:t>
    </dgm:pt>
    <dgm:pt modelId="{989D8D33-B9DE-4652-A91F-F6C12170C3F6}" type="parTrans" cxnId="{9C95A146-B9FE-408E-AD3F-BBAF2F71AEAB}">
      <dgm:prSet/>
      <dgm:spPr/>
      <dgm:t>
        <a:bodyPr/>
        <a:lstStyle/>
        <a:p>
          <a:endParaRPr lang="en-US"/>
        </a:p>
      </dgm:t>
    </dgm:pt>
    <dgm:pt modelId="{3B136061-7A50-48AB-808E-C9B76572F655}" type="sibTrans" cxnId="{9C95A146-B9FE-408E-AD3F-BBAF2F71AEAB}">
      <dgm:prSet/>
      <dgm:spPr/>
      <dgm:t>
        <a:bodyPr/>
        <a:lstStyle/>
        <a:p>
          <a:endParaRPr lang="en-US"/>
        </a:p>
      </dgm:t>
    </dgm:pt>
    <dgm:pt modelId="{AA88E742-19EA-4F26-9BD1-B05852B8FFDF}">
      <dgm:prSet/>
      <dgm:spPr/>
      <dgm:t>
        <a:bodyPr/>
        <a:lstStyle/>
        <a:p>
          <a:pPr rtl="0"/>
          <a:r>
            <a:rPr lang="en-US" dirty="0"/>
            <a:t>Cleanup Grant, Diesel Power Plant, Caribou, ME (population 7,400)</a:t>
          </a:r>
        </a:p>
      </dgm:t>
    </dgm:pt>
    <dgm:pt modelId="{A429AA42-3EEF-4004-993D-2AAB2225B0E1}" type="parTrans" cxnId="{5069A8B1-8CF1-47A7-A468-6477B3CF9503}">
      <dgm:prSet/>
      <dgm:spPr/>
      <dgm:t>
        <a:bodyPr/>
        <a:lstStyle/>
        <a:p>
          <a:endParaRPr lang="en-US"/>
        </a:p>
      </dgm:t>
    </dgm:pt>
    <dgm:pt modelId="{27D25C81-1B47-4BDF-BB72-07012748935E}" type="sibTrans" cxnId="{5069A8B1-8CF1-47A7-A468-6477B3CF9503}">
      <dgm:prSet/>
      <dgm:spPr/>
      <dgm:t>
        <a:bodyPr/>
        <a:lstStyle/>
        <a:p>
          <a:endParaRPr lang="en-US"/>
        </a:p>
      </dgm:t>
    </dgm:pt>
    <dgm:pt modelId="{6183B5C8-BE04-4D18-840A-37795BB37794}">
      <dgm:prSet/>
      <dgm:spPr/>
      <dgm:t>
        <a:bodyPr/>
        <a:lstStyle/>
        <a:p>
          <a:pPr rtl="0"/>
          <a:r>
            <a:rPr lang="en-US" dirty="0"/>
            <a:t>Chittenden County Regional Planning Commission, VT (Burlington 45,000; Winooski 7,000) </a:t>
          </a:r>
        </a:p>
      </dgm:t>
    </dgm:pt>
    <dgm:pt modelId="{E0D50A10-7AD9-48A5-8777-1620EC091E01}" type="parTrans" cxnId="{897D6633-A05F-4223-9875-9E12D57B03E8}">
      <dgm:prSet/>
      <dgm:spPr/>
      <dgm:t>
        <a:bodyPr/>
        <a:lstStyle/>
        <a:p>
          <a:endParaRPr lang="en-US"/>
        </a:p>
      </dgm:t>
    </dgm:pt>
    <dgm:pt modelId="{1EEED3B4-4FE9-422E-9F85-2066962D1773}" type="sibTrans" cxnId="{897D6633-A05F-4223-9875-9E12D57B03E8}">
      <dgm:prSet/>
      <dgm:spPr/>
      <dgm:t>
        <a:bodyPr/>
        <a:lstStyle/>
        <a:p>
          <a:endParaRPr lang="en-US"/>
        </a:p>
      </dgm:t>
    </dgm:pt>
    <dgm:pt modelId="{9DE89F47-9D68-4C8E-9A59-8B3286C6F183}" type="pres">
      <dgm:prSet presAssocID="{FF4575C3-50C1-40BD-BBC9-E6B61523BDF8}" presName="linearFlow" presStyleCnt="0">
        <dgm:presLayoutVars>
          <dgm:dir/>
          <dgm:resizeHandles val="exact"/>
        </dgm:presLayoutVars>
      </dgm:prSet>
      <dgm:spPr/>
    </dgm:pt>
    <dgm:pt modelId="{1C4B5BAF-E1CE-4554-8EAB-500ADDEAB57B}" type="pres">
      <dgm:prSet presAssocID="{45587FD9-3652-415C-B387-F86B26A6CD66}" presName="composite" presStyleCnt="0"/>
      <dgm:spPr/>
    </dgm:pt>
    <dgm:pt modelId="{D81BEF12-76AA-44B5-AAAF-587DE64ED9BB}" type="pres">
      <dgm:prSet presAssocID="{45587FD9-3652-415C-B387-F86B26A6CD66}"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dgm:spPr>
    </dgm:pt>
    <dgm:pt modelId="{B6BC643D-6FE3-4903-9DA9-AB3773390581}" type="pres">
      <dgm:prSet presAssocID="{45587FD9-3652-415C-B387-F86B26A6CD66}" presName="txShp" presStyleLbl="node1" presStyleIdx="0" presStyleCnt="3">
        <dgm:presLayoutVars>
          <dgm:bulletEnabled val="1"/>
        </dgm:presLayoutVars>
      </dgm:prSet>
      <dgm:spPr/>
    </dgm:pt>
    <dgm:pt modelId="{DF9B9E8F-EF02-4B1F-91B2-3239421A00DC}" type="pres">
      <dgm:prSet presAssocID="{3B136061-7A50-48AB-808E-C9B76572F655}" presName="spacing" presStyleCnt="0"/>
      <dgm:spPr/>
    </dgm:pt>
    <dgm:pt modelId="{1BADB4ED-3494-48A1-83AC-D84699B5D0D1}" type="pres">
      <dgm:prSet presAssocID="{6183B5C8-BE04-4D18-840A-37795BB37794}" presName="composite" presStyleCnt="0"/>
      <dgm:spPr/>
    </dgm:pt>
    <dgm:pt modelId="{21FF95D2-5A06-44A6-8566-9CE3335BF31F}" type="pres">
      <dgm:prSet presAssocID="{6183B5C8-BE04-4D18-840A-37795BB37794}"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dgm:spPr>
    </dgm:pt>
    <dgm:pt modelId="{16D2D18E-E2A3-470F-9679-B7E81DD0B938}" type="pres">
      <dgm:prSet presAssocID="{6183B5C8-BE04-4D18-840A-37795BB37794}" presName="txShp" presStyleLbl="node1" presStyleIdx="1" presStyleCnt="3">
        <dgm:presLayoutVars>
          <dgm:bulletEnabled val="1"/>
        </dgm:presLayoutVars>
      </dgm:prSet>
      <dgm:spPr/>
    </dgm:pt>
    <dgm:pt modelId="{A6DFD91D-FF3D-4478-B256-5FF04F92E23F}" type="pres">
      <dgm:prSet presAssocID="{1EEED3B4-4FE9-422E-9F85-2066962D1773}" presName="spacing" presStyleCnt="0"/>
      <dgm:spPr/>
    </dgm:pt>
    <dgm:pt modelId="{ED9147E9-CAF8-4E22-B8E0-A7FEFA4C8C0D}" type="pres">
      <dgm:prSet presAssocID="{AA88E742-19EA-4F26-9BD1-B05852B8FFDF}" presName="composite" presStyleCnt="0"/>
      <dgm:spPr/>
    </dgm:pt>
    <dgm:pt modelId="{1FDBBF64-650D-489A-B49D-543ACBA79154}" type="pres">
      <dgm:prSet presAssocID="{AA88E742-19EA-4F26-9BD1-B05852B8FFDF}"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pt>
    <dgm:pt modelId="{F211AF91-E229-4799-8CBC-DFEB7CA9BB61}" type="pres">
      <dgm:prSet presAssocID="{AA88E742-19EA-4F26-9BD1-B05852B8FFDF}" presName="txShp" presStyleLbl="node1" presStyleIdx="2" presStyleCnt="3">
        <dgm:presLayoutVars>
          <dgm:bulletEnabled val="1"/>
        </dgm:presLayoutVars>
      </dgm:prSet>
      <dgm:spPr/>
    </dgm:pt>
  </dgm:ptLst>
  <dgm:cxnLst>
    <dgm:cxn modelId="{3B55FA11-829C-41A2-8662-EFC99F8370F0}" type="presOf" srcId="{FF4575C3-50C1-40BD-BBC9-E6B61523BDF8}" destId="{9DE89F47-9D68-4C8E-9A59-8B3286C6F183}" srcOrd="0" destOrd="0" presId="urn:microsoft.com/office/officeart/2005/8/layout/vList3"/>
    <dgm:cxn modelId="{897D6633-A05F-4223-9875-9E12D57B03E8}" srcId="{FF4575C3-50C1-40BD-BBC9-E6B61523BDF8}" destId="{6183B5C8-BE04-4D18-840A-37795BB37794}" srcOrd="1" destOrd="0" parTransId="{E0D50A10-7AD9-48A5-8777-1620EC091E01}" sibTransId="{1EEED3B4-4FE9-422E-9F85-2066962D1773}"/>
    <dgm:cxn modelId="{25927434-F7AD-4BD3-85AC-CAC341E45172}" type="presOf" srcId="{6183B5C8-BE04-4D18-840A-37795BB37794}" destId="{16D2D18E-E2A3-470F-9679-B7E81DD0B938}" srcOrd="0" destOrd="0" presId="urn:microsoft.com/office/officeart/2005/8/layout/vList3"/>
    <dgm:cxn modelId="{9C95A146-B9FE-408E-AD3F-BBAF2F71AEAB}" srcId="{FF4575C3-50C1-40BD-BBC9-E6B61523BDF8}" destId="{45587FD9-3652-415C-B387-F86B26A6CD66}" srcOrd="0" destOrd="0" parTransId="{989D8D33-B9DE-4652-A91F-F6C12170C3F6}" sibTransId="{3B136061-7A50-48AB-808E-C9B76572F655}"/>
    <dgm:cxn modelId="{588E22AA-5CE1-470A-A023-F735A3FEFF96}" type="presOf" srcId="{AA88E742-19EA-4F26-9BD1-B05852B8FFDF}" destId="{F211AF91-E229-4799-8CBC-DFEB7CA9BB61}" srcOrd="0" destOrd="0" presId="urn:microsoft.com/office/officeart/2005/8/layout/vList3"/>
    <dgm:cxn modelId="{5069A8B1-8CF1-47A7-A468-6477B3CF9503}" srcId="{FF4575C3-50C1-40BD-BBC9-E6B61523BDF8}" destId="{AA88E742-19EA-4F26-9BD1-B05852B8FFDF}" srcOrd="2" destOrd="0" parTransId="{A429AA42-3EEF-4004-993D-2AAB2225B0E1}" sibTransId="{27D25C81-1B47-4BDF-BB72-07012748935E}"/>
    <dgm:cxn modelId="{D574F4E9-ED0A-4979-8D4C-E9194D232D93}" type="presOf" srcId="{45587FD9-3652-415C-B387-F86B26A6CD66}" destId="{B6BC643D-6FE3-4903-9DA9-AB3773390581}" srcOrd="0" destOrd="0" presId="urn:microsoft.com/office/officeart/2005/8/layout/vList3"/>
    <dgm:cxn modelId="{32873482-9FE2-4BDB-A154-616902660BD8}" type="presParOf" srcId="{9DE89F47-9D68-4C8E-9A59-8B3286C6F183}" destId="{1C4B5BAF-E1CE-4554-8EAB-500ADDEAB57B}" srcOrd="0" destOrd="0" presId="urn:microsoft.com/office/officeart/2005/8/layout/vList3"/>
    <dgm:cxn modelId="{05B01068-41EE-4815-BBE8-070349785BF1}" type="presParOf" srcId="{1C4B5BAF-E1CE-4554-8EAB-500ADDEAB57B}" destId="{D81BEF12-76AA-44B5-AAAF-587DE64ED9BB}" srcOrd="0" destOrd="0" presId="urn:microsoft.com/office/officeart/2005/8/layout/vList3"/>
    <dgm:cxn modelId="{5158AEBC-1F7A-4240-BD96-F55D913C63A3}" type="presParOf" srcId="{1C4B5BAF-E1CE-4554-8EAB-500ADDEAB57B}" destId="{B6BC643D-6FE3-4903-9DA9-AB3773390581}" srcOrd="1" destOrd="0" presId="urn:microsoft.com/office/officeart/2005/8/layout/vList3"/>
    <dgm:cxn modelId="{73B02E0A-732E-4BFA-AF4D-2EA62D6F2BF3}" type="presParOf" srcId="{9DE89F47-9D68-4C8E-9A59-8B3286C6F183}" destId="{DF9B9E8F-EF02-4B1F-91B2-3239421A00DC}" srcOrd="1" destOrd="0" presId="urn:microsoft.com/office/officeart/2005/8/layout/vList3"/>
    <dgm:cxn modelId="{A323D3E3-999F-48E4-84B7-C86490CE3AE6}" type="presParOf" srcId="{9DE89F47-9D68-4C8E-9A59-8B3286C6F183}" destId="{1BADB4ED-3494-48A1-83AC-D84699B5D0D1}" srcOrd="2" destOrd="0" presId="urn:microsoft.com/office/officeart/2005/8/layout/vList3"/>
    <dgm:cxn modelId="{1027C3FB-C4FF-48D9-82F3-DED45FB4A8E7}" type="presParOf" srcId="{1BADB4ED-3494-48A1-83AC-D84699B5D0D1}" destId="{21FF95D2-5A06-44A6-8566-9CE3335BF31F}" srcOrd="0" destOrd="0" presId="urn:microsoft.com/office/officeart/2005/8/layout/vList3"/>
    <dgm:cxn modelId="{2A3150A5-E225-4FBC-BC90-5F27D56D725C}" type="presParOf" srcId="{1BADB4ED-3494-48A1-83AC-D84699B5D0D1}" destId="{16D2D18E-E2A3-470F-9679-B7E81DD0B938}" srcOrd="1" destOrd="0" presId="urn:microsoft.com/office/officeart/2005/8/layout/vList3"/>
    <dgm:cxn modelId="{FA927C4D-46CD-46D6-9426-CB127291C413}" type="presParOf" srcId="{9DE89F47-9D68-4C8E-9A59-8B3286C6F183}" destId="{A6DFD91D-FF3D-4478-B256-5FF04F92E23F}" srcOrd="3" destOrd="0" presId="urn:microsoft.com/office/officeart/2005/8/layout/vList3"/>
    <dgm:cxn modelId="{AE705FFD-1C86-4886-A22F-509F06375776}" type="presParOf" srcId="{9DE89F47-9D68-4C8E-9A59-8B3286C6F183}" destId="{ED9147E9-CAF8-4E22-B8E0-A7FEFA4C8C0D}" srcOrd="4" destOrd="0" presId="urn:microsoft.com/office/officeart/2005/8/layout/vList3"/>
    <dgm:cxn modelId="{9C18DAF6-8DDA-457A-AF09-4B2CC0AC7E8D}" type="presParOf" srcId="{ED9147E9-CAF8-4E22-B8E0-A7FEFA4C8C0D}" destId="{1FDBBF64-650D-489A-B49D-543ACBA79154}" srcOrd="0" destOrd="0" presId="urn:microsoft.com/office/officeart/2005/8/layout/vList3"/>
    <dgm:cxn modelId="{AA5FFE2B-00E6-486B-B783-9F74F13A088C}" type="presParOf" srcId="{ED9147E9-CAF8-4E22-B8E0-A7FEFA4C8C0D}" destId="{F211AF91-E229-4799-8CBC-DFEB7CA9BB6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430D72-B56B-4B5C-B63A-10AC56564475}" type="doc">
      <dgm:prSet loTypeId="urn:microsoft.com/office/officeart/2005/8/layout/chevron1" loCatId="process" qsTypeId="urn:microsoft.com/office/officeart/2005/8/quickstyle/simple1" qsCatId="simple" csTypeId="urn:microsoft.com/office/officeart/2005/8/colors/colorful5" csCatId="colorful" phldr="1"/>
      <dgm:spPr/>
    </dgm:pt>
    <dgm:pt modelId="{ECA16DE6-D081-4202-B158-4938D692DA3F}">
      <dgm:prSet phldrT="[Text]"/>
      <dgm:spPr/>
      <dgm:t>
        <a:bodyPr/>
        <a:lstStyle/>
        <a:p>
          <a:r>
            <a:rPr lang="en-US" dirty="0"/>
            <a:t>State</a:t>
          </a:r>
        </a:p>
      </dgm:t>
    </dgm:pt>
    <dgm:pt modelId="{267B04A5-03C6-45E8-9A55-48E29BF0E786}" type="parTrans" cxnId="{18AE4E3E-2062-4F76-AC4B-FF91882B000B}">
      <dgm:prSet/>
      <dgm:spPr/>
      <dgm:t>
        <a:bodyPr/>
        <a:lstStyle/>
        <a:p>
          <a:endParaRPr lang="en-US"/>
        </a:p>
      </dgm:t>
    </dgm:pt>
    <dgm:pt modelId="{D1C699C7-78DD-4CAC-9A1A-781BE69EE6FC}" type="sibTrans" cxnId="{18AE4E3E-2062-4F76-AC4B-FF91882B000B}">
      <dgm:prSet/>
      <dgm:spPr/>
      <dgm:t>
        <a:bodyPr/>
        <a:lstStyle/>
        <a:p>
          <a:endParaRPr lang="en-US"/>
        </a:p>
      </dgm:t>
    </dgm:pt>
    <dgm:pt modelId="{FA03A3C8-89FB-4AC0-B60A-99252838EA62}">
      <dgm:prSet phldrT="[Text]"/>
      <dgm:spPr/>
      <dgm:t>
        <a:bodyPr/>
        <a:lstStyle/>
        <a:p>
          <a:r>
            <a:rPr lang="en-US" dirty="0"/>
            <a:t>County</a:t>
          </a:r>
        </a:p>
      </dgm:t>
    </dgm:pt>
    <dgm:pt modelId="{D93B2DC7-DE41-4A62-88BB-D972243277F9}" type="parTrans" cxnId="{BA1AB856-2148-4FE2-AABB-FE3A47B31C8D}">
      <dgm:prSet/>
      <dgm:spPr/>
      <dgm:t>
        <a:bodyPr/>
        <a:lstStyle/>
        <a:p>
          <a:endParaRPr lang="en-US"/>
        </a:p>
      </dgm:t>
    </dgm:pt>
    <dgm:pt modelId="{9A432854-8E3B-4FDE-81CF-9984FFF32977}" type="sibTrans" cxnId="{BA1AB856-2148-4FE2-AABB-FE3A47B31C8D}">
      <dgm:prSet/>
      <dgm:spPr/>
      <dgm:t>
        <a:bodyPr/>
        <a:lstStyle/>
        <a:p>
          <a:endParaRPr lang="en-US"/>
        </a:p>
      </dgm:t>
    </dgm:pt>
    <dgm:pt modelId="{3B21F34A-78AB-480E-A211-2937FD5F31F0}">
      <dgm:prSet phldrT="[Text]"/>
      <dgm:spPr/>
      <dgm:t>
        <a:bodyPr/>
        <a:lstStyle/>
        <a:p>
          <a:r>
            <a:rPr lang="en-US" dirty="0"/>
            <a:t>Census Tract</a:t>
          </a:r>
        </a:p>
      </dgm:t>
    </dgm:pt>
    <dgm:pt modelId="{87801A22-EB53-40EF-94CB-47F2F5798EAC}" type="parTrans" cxnId="{10C44651-FBBC-4786-8F11-7951AB265587}">
      <dgm:prSet/>
      <dgm:spPr/>
      <dgm:t>
        <a:bodyPr/>
        <a:lstStyle/>
        <a:p>
          <a:endParaRPr lang="en-US"/>
        </a:p>
      </dgm:t>
    </dgm:pt>
    <dgm:pt modelId="{E3BAE522-BEFD-4BBF-8A5B-CA32774B6255}" type="sibTrans" cxnId="{10C44651-FBBC-4786-8F11-7951AB265587}">
      <dgm:prSet/>
      <dgm:spPr/>
      <dgm:t>
        <a:bodyPr/>
        <a:lstStyle/>
        <a:p>
          <a:endParaRPr lang="en-US"/>
        </a:p>
      </dgm:t>
    </dgm:pt>
    <dgm:pt modelId="{ED43F0D3-D52A-40AB-9C4F-4474F3E37769}">
      <dgm:prSet phldrT="[Text]"/>
      <dgm:spPr/>
      <dgm:t>
        <a:bodyPr/>
        <a:lstStyle/>
        <a:p>
          <a:r>
            <a:rPr lang="en-US" dirty="0"/>
            <a:t>Block Group</a:t>
          </a:r>
        </a:p>
      </dgm:t>
    </dgm:pt>
    <dgm:pt modelId="{883F0399-6FA3-4346-AEE2-6B1B3297F90E}" type="parTrans" cxnId="{D6C9680F-2800-4FA0-B458-A166CD287161}">
      <dgm:prSet/>
      <dgm:spPr/>
      <dgm:t>
        <a:bodyPr/>
        <a:lstStyle/>
        <a:p>
          <a:endParaRPr lang="en-US"/>
        </a:p>
      </dgm:t>
    </dgm:pt>
    <dgm:pt modelId="{2CCA71FB-E3A1-4839-B9DE-A7B9CBE702DB}" type="sibTrans" cxnId="{D6C9680F-2800-4FA0-B458-A166CD287161}">
      <dgm:prSet/>
      <dgm:spPr/>
      <dgm:t>
        <a:bodyPr/>
        <a:lstStyle/>
        <a:p>
          <a:endParaRPr lang="en-US"/>
        </a:p>
      </dgm:t>
    </dgm:pt>
    <dgm:pt modelId="{245A63A1-0576-4AB3-B1A2-7C6CD843FAA2}" type="pres">
      <dgm:prSet presAssocID="{A1430D72-B56B-4B5C-B63A-10AC56564475}" presName="Name0" presStyleCnt="0">
        <dgm:presLayoutVars>
          <dgm:dir/>
          <dgm:animLvl val="lvl"/>
          <dgm:resizeHandles val="exact"/>
        </dgm:presLayoutVars>
      </dgm:prSet>
      <dgm:spPr/>
    </dgm:pt>
    <dgm:pt modelId="{74890BE6-3DA5-4F8D-A5E0-9F991DF6DE13}" type="pres">
      <dgm:prSet presAssocID="{ECA16DE6-D081-4202-B158-4938D692DA3F}" presName="parTxOnly" presStyleLbl="node1" presStyleIdx="0" presStyleCnt="4">
        <dgm:presLayoutVars>
          <dgm:chMax val="0"/>
          <dgm:chPref val="0"/>
          <dgm:bulletEnabled val="1"/>
        </dgm:presLayoutVars>
      </dgm:prSet>
      <dgm:spPr/>
    </dgm:pt>
    <dgm:pt modelId="{2FF75294-4A37-48B7-A3CB-B1290E3B9DE1}" type="pres">
      <dgm:prSet presAssocID="{D1C699C7-78DD-4CAC-9A1A-781BE69EE6FC}" presName="parTxOnlySpace" presStyleCnt="0"/>
      <dgm:spPr/>
    </dgm:pt>
    <dgm:pt modelId="{AEEF7A82-4A49-49E9-89BC-E4EE7C934279}" type="pres">
      <dgm:prSet presAssocID="{FA03A3C8-89FB-4AC0-B60A-99252838EA62}" presName="parTxOnly" presStyleLbl="node1" presStyleIdx="1" presStyleCnt="4">
        <dgm:presLayoutVars>
          <dgm:chMax val="0"/>
          <dgm:chPref val="0"/>
          <dgm:bulletEnabled val="1"/>
        </dgm:presLayoutVars>
      </dgm:prSet>
      <dgm:spPr/>
    </dgm:pt>
    <dgm:pt modelId="{9833D3B7-6B85-44B5-BE1C-85084197F87E}" type="pres">
      <dgm:prSet presAssocID="{9A432854-8E3B-4FDE-81CF-9984FFF32977}" presName="parTxOnlySpace" presStyleCnt="0"/>
      <dgm:spPr/>
    </dgm:pt>
    <dgm:pt modelId="{67B6AAFD-9DF5-4B96-B916-636239615BF2}" type="pres">
      <dgm:prSet presAssocID="{3B21F34A-78AB-480E-A211-2937FD5F31F0}" presName="parTxOnly" presStyleLbl="node1" presStyleIdx="2" presStyleCnt="4">
        <dgm:presLayoutVars>
          <dgm:chMax val="0"/>
          <dgm:chPref val="0"/>
          <dgm:bulletEnabled val="1"/>
        </dgm:presLayoutVars>
      </dgm:prSet>
      <dgm:spPr/>
    </dgm:pt>
    <dgm:pt modelId="{5EFB9D38-8C25-4FF5-9BD6-343A054BDFF1}" type="pres">
      <dgm:prSet presAssocID="{E3BAE522-BEFD-4BBF-8A5B-CA32774B6255}" presName="parTxOnlySpace" presStyleCnt="0"/>
      <dgm:spPr/>
    </dgm:pt>
    <dgm:pt modelId="{F664956A-9281-4BD4-998D-94E9FD735658}" type="pres">
      <dgm:prSet presAssocID="{ED43F0D3-D52A-40AB-9C4F-4474F3E37769}" presName="parTxOnly" presStyleLbl="node1" presStyleIdx="3" presStyleCnt="4">
        <dgm:presLayoutVars>
          <dgm:chMax val="0"/>
          <dgm:chPref val="0"/>
          <dgm:bulletEnabled val="1"/>
        </dgm:presLayoutVars>
      </dgm:prSet>
      <dgm:spPr/>
    </dgm:pt>
  </dgm:ptLst>
  <dgm:cxnLst>
    <dgm:cxn modelId="{D6C9680F-2800-4FA0-B458-A166CD287161}" srcId="{A1430D72-B56B-4B5C-B63A-10AC56564475}" destId="{ED43F0D3-D52A-40AB-9C4F-4474F3E37769}" srcOrd="3" destOrd="0" parTransId="{883F0399-6FA3-4346-AEE2-6B1B3297F90E}" sibTransId="{2CCA71FB-E3A1-4839-B9DE-A7B9CBE702DB}"/>
    <dgm:cxn modelId="{C9318F2D-53C9-4698-9DCD-658D8C8E61E8}" type="presOf" srcId="{FA03A3C8-89FB-4AC0-B60A-99252838EA62}" destId="{AEEF7A82-4A49-49E9-89BC-E4EE7C934279}" srcOrd="0" destOrd="0" presId="urn:microsoft.com/office/officeart/2005/8/layout/chevron1"/>
    <dgm:cxn modelId="{18AE4E3E-2062-4F76-AC4B-FF91882B000B}" srcId="{A1430D72-B56B-4B5C-B63A-10AC56564475}" destId="{ECA16DE6-D081-4202-B158-4938D692DA3F}" srcOrd="0" destOrd="0" parTransId="{267B04A5-03C6-45E8-9A55-48E29BF0E786}" sibTransId="{D1C699C7-78DD-4CAC-9A1A-781BE69EE6FC}"/>
    <dgm:cxn modelId="{57F3955D-6B4F-44C4-9022-540A9A3C23CA}" type="presOf" srcId="{ECA16DE6-D081-4202-B158-4938D692DA3F}" destId="{74890BE6-3DA5-4F8D-A5E0-9F991DF6DE13}" srcOrd="0" destOrd="0" presId="urn:microsoft.com/office/officeart/2005/8/layout/chevron1"/>
    <dgm:cxn modelId="{6360AC42-6057-40F5-AC75-F9BA355DAF7D}" type="presOf" srcId="{A1430D72-B56B-4B5C-B63A-10AC56564475}" destId="{245A63A1-0576-4AB3-B1A2-7C6CD843FAA2}" srcOrd="0" destOrd="0" presId="urn:microsoft.com/office/officeart/2005/8/layout/chevron1"/>
    <dgm:cxn modelId="{10C44651-FBBC-4786-8F11-7951AB265587}" srcId="{A1430D72-B56B-4B5C-B63A-10AC56564475}" destId="{3B21F34A-78AB-480E-A211-2937FD5F31F0}" srcOrd="2" destOrd="0" parTransId="{87801A22-EB53-40EF-94CB-47F2F5798EAC}" sibTransId="{E3BAE522-BEFD-4BBF-8A5B-CA32774B6255}"/>
    <dgm:cxn modelId="{BA1AB856-2148-4FE2-AABB-FE3A47B31C8D}" srcId="{A1430D72-B56B-4B5C-B63A-10AC56564475}" destId="{FA03A3C8-89FB-4AC0-B60A-99252838EA62}" srcOrd="1" destOrd="0" parTransId="{D93B2DC7-DE41-4A62-88BB-D972243277F9}" sibTransId="{9A432854-8E3B-4FDE-81CF-9984FFF32977}"/>
    <dgm:cxn modelId="{F3C92E8F-0D1C-4A9B-B985-67AFE682D7EA}" type="presOf" srcId="{ED43F0D3-D52A-40AB-9C4F-4474F3E37769}" destId="{F664956A-9281-4BD4-998D-94E9FD735658}" srcOrd="0" destOrd="0" presId="urn:microsoft.com/office/officeart/2005/8/layout/chevron1"/>
    <dgm:cxn modelId="{E6B4EFC6-25D1-4159-A38D-81EAE2419FAD}" type="presOf" srcId="{3B21F34A-78AB-480E-A211-2937FD5F31F0}" destId="{67B6AAFD-9DF5-4B96-B916-636239615BF2}" srcOrd="0" destOrd="0" presId="urn:microsoft.com/office/officeart/2005/8/layout/chevron1"/>
    <dgm:cxn modelId="{4C736280-5112-42C9-8199-83068E4E2A62}" type="presParOf" srcId="{245A63A1-0576-4AB3-B1A2-7C6CD843FAA2}" destId="{74890BE6-3DA5-4F8D-A5E0-9F991DF6DE13}" srcOrd="0" destOrd="0" presId="urn:microsoft.com/office/officeart/2005/8/layout/chevron1"/>
    <dgm:cxn modelId="{438E616A-729A-43BD-A176-81B503854411}" type="presParOf" srcId="{245A63A1-0576-4AB3-B1A2-7C6CD843FAA2}" destId="{2FF75294-4A37-48B7-A3CB-B1290E3B9DE1}" srcOrd="1" destOrd="0" presId="urn:microsoft.com/office/officeart/2005/8/layout/chevron1"/>
    <dgm:cxn modelId="{B96CB49E-0FBF-44FC-A305-708E373C9F07}" type="presParOf" srcId="{245A63A1-0576-4AB3-B1A2-7C6CD843FAA2}" destId="{AEEF7A82-4A49-49E9-89BC-E4EE7C934279}" srcOrd="2" destOrd="0" presId="urn:microsoft.com/office/officeart/2005/8/layout/chevron1"/>
    <dgm:cxn modelId="{CA498E0F-29FE-4894-AC96-2FDF0B7F2E74}" type="presParOf" srcId="{245A63A1-0576-4AB3-B1A2-7C6CD843FAA2}" destId="{9833D3B7-6B85-44B5-BE1C-85084197F87E}" srcOrd="3" destOrd="0" presId="urn:microsoft.com/office/officeart/2005/8/layout/chevron1"/>
    <dgm:cxn modelId="{82083431-B19F-4544-B4E4-D26CD7226FD2}" type="presParOf" srcId="{245A63A1-0576-4AB3-B1A2-7C6CD843FAA2}" destId="{67B6AAFD-9DF5-4B96-B916-636239615BF2}" srcOrd="4" destOrd="0" presId="urn:microsoft.com/office/officeart/2005/8/layout/chevron1"/>
    <dgm:cxn modelId="{B9C007A9-8C36-45AD-8683-48FE8C99D2DB}" type="presParOf" srcId="{245A63A1-0576-4AB3-B1A2-7C6CD843FAA2}" destId="{5EFB9D38-8C25-4FF5-9BD6-343A054BDFF1}" srcOrd="5" destOrd="0" presId="urn:microsoft.com/office/officeart/2005/8/layout/chevron1"/>
    <dgm:cxn modelId="{A4110287-0FD7-4E1D-A683-80016D1B8F1F}" type="presParOf" srcId="{245A63A1-0576-4AB3-B1A2-7C6CD843FAA2}" destId="{F664956A-9281-4BD4-998D-94E9FD735658}"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430D72-B56B-4B5C-B63A-10AC56564475}" type="doc">
      <dgm:prSet loTypeId="urn:microsoft.com/office/officeart/2005/8/layout/chevron1" loCatId="process" qsTypeId="urn:microsoft.com/office/officeart/2005/8/quickstyle/simple1" qsCatId="simple" csTypeId="urn:microsoft.com/office/officeart/2005/8/colors/colorful5" csCatId="colorful" phldr="1"/>
      <dgm:spPr/>
    </dgm:pt>
    <dgm:pt modelId="{ECA16DE6-D081-4202-B158-4938D692DA3F}">
      <dgm:prSet phldrT="[Text]"/>
      <dgm:spPr/>
      <dgm:t>
        <a:bodyPr/>
        <a:lstStyle/>
        <a:p>
          <a:r>
            <a:rPr lang="en-US" dirty="0"/>
            <a:t>09</a:t>
          </a:r>
        </a:p>
      </dgm:t>
    </dgm:pt>
    <dgm:pt modelId="{267B04A5-03C6-45E8-9A55-48E29BF0E786}" type="parTrans" cxnId="{18AE4E3E-2062-4F76-AC4B-FF91882B000B}">
      <dgm:prSet/>
      <dgm:spPr/>
      <dgm:t>
        <a:bodyPr/>
        <a:lstStyle/>
        <a:p>
          <a:endParaRPr lang="en-US"/>
        </a:p>
      </dgm:t>
    </dgm:pt>
    <dgm:pt modelId="{D1C699C7-78DD-4CAC-9A1A-781BE69EE6FC}" type="sibTrans" cxnId="{18AE4E3E-2062-4F76-AC4B-FF91882B000B}">
      <dgm:prSet/>
      <dgm:spPr/>
      <dgm:t>
        <a:bodyPr/>
        <a:lstStyle/>
        <a:p>
          <a:endParaRPr lang="en-US"/>
        </a:p>
      </dgm:t>
    </dgm:pt>
    <dgm:pt modelId="{FA03A3C8-89FB-4AC0-B60A-99252838EA62}">
      <dgm:prSet phldrT="[Text]"/>
      <dgm:spPr/>
      <dgm:t>
        <a:bodyPr/>
        <a:lstStyle/>
        <a:p>
          <a:r>
            <a:rPr lang="en-US" dirty="0"/>
            <a:t>007</a:t>
          </a:r>
        </a:p>
      </dgm:t>
    </dgm:pt>
    <dgm:pt modelId="{D93B2DC7-DE41-4A62-88BB-D972243277F9}" type="parTrans" cxnId="{BA1AB856-2148-4FE2-AABB-FE3A47B31C8D}">
      <dgm:prSet/>
      <dgm:spPr/>
      <dgm:t>
        <a:bodyPr/>
        <a:lstStyle/>
        <a:p>
          <a:endParaRPr lang="en-US"/>
        </a:p>
      </dgm:t>
    </dgm:pt>
    <dgm:pt modelId="{9A432854-8E3B-4FDE-81CF-9984FFF32977}" type="sibTrans" cxnId="{BA1AB856-2148-4FE2-AABB-FE3A47B31C8D}">
      <dgm:prSet/>
      <dgm:spPr/>
      <dgm:t>
        <a:bodyPr/>
        <a:lstStyle/>
        <a:p>
          <a:endParaRPr lang="en-US"/>
        </a:p>
      </dgm:t>
    </dgm:pt>
    <dgm:pt modelId="{3B21F34A-78AB-480E-A211-2937FD5F31F0}">
      <dgm:prSet phldrT="[Text]"/>
      <dgm:spPr/>
      <dgm:t>
        <a:bodyPr/>
        <a:lstStyle/>
        <a:p>
          <a:r>
            <a:rPr lang="en-US" dirty="0"/>
            <a:t>(5416)00</a:t>
          </a:r>
        </a:p>
      </dgm:t>
    </dgm:pt>
    <dgm:pt modelId="{87801A22-EB53-40EF-94CB-47F2F5798EAC}" type="parTrans" cxnId="{10C44651-FBBC-4786-8F11-7951AB265587}">
      <dgm:prSet/>
      <dgm:spPr/>
      <dgm:t>
        <a:bodyPr/>
        <a:lstStyle/>
        <a:p>
          <a:endParaRPr lang="en-US"/>
        </a:p>
      </dgm:t>
    </dgm:pt>
    <dgm:pt modelId="{E3BAE522-BEFD-4BBF-8A5B-CA32774B6255}" type="sibTrans" cxnId="{10C44651-FBBC-4786-8F11-7951AB265587}">
      <dgm:prSet/>
      <dgm:spPr/>
      <dgm:t>
        <a:bodyPr/>
        <a:lstStyle/>
        <a:p>
          <a:endParaRPr lang="en-US"/>
        </a:p>
      </dgm:t>
    </dgm:pt>
    <dgm:pt modelId="{ED43F0D3-D52A-40AB-9C4F-4474F3E37769}">
      <dgm:prSet phldrT="[Text]"/>
      <dgm:spPr/>
      <dgm:t>
        <a:bodyPr/>
        <a:lstStyle/>
        <a:p>
          <a:r>
            <a:rPr lang="en-US" dirty="0"/>
            <a:t>1</a:t>
          </a:r>
        </a:p>
      </dgm:t>
    </dgm:pt>
    <dgm:pt modelId="{883F0399-6FA3-4346-AEE2-6B1B3297F90E}" type="parTrans" cxnId="{D6C9680F-2800-4FA0-B458-A166CD287161}">
      <dgm:prSet/>
      <dgm:spPr/>
      <dgm:t>
        <a:bodyPr/>
        <a:lstStyle/>
        <a:p>
          <a:endParaRPr lang="en-US"/>
        </a:p>
      </dgm:t>
    </dgm:pt>
    <dgm:pt modelId="{2CCA71FB-E3A1-4839-B9DE-A7B9CBE702DB}" type="sibTrans" cxnId="{D6C9680F-2800-4FA0-B458-A166CD287161}">
      <dgm:prSet/>
      <dgm:spPr/>
      <dgm:t>
        <a:bodyPr/>
        <a:lstStyle/>
        <a:p>
          <a:endParaRPr lang="en-US"/>
        </a:p>
      </dgm:t>
    </dgm:pt>
    <dgm:pt modelId="{245A63A1-0576-4AB3-B1A2-7C6CD843FAA2}" type="pres">
      <dgm:prSet presAssocID="{A1430D72-B56B-4B5C-B63A-10AC56564475}" presName="Name0" presStyleCnt="0">
        <dgm:presLayoutVars>
          <dgm:dir/>
          <dgm:animLvl val="lvl"/>
          <dgm:resizeHandles val="exact"/>
        </dgm:presLayoutVars>
      </dgm:prSet>
      <dgm:spPr/>
    </dgm:pt>
    <dgm:pt modelId="{74890BE6-3DA5-4F8D-A5E0-9F991DF6DE13}" type="pres">
      <dgm:prSet presAssocID="{ECA16DE6-D081-4202-B158-4938D692DA3F}" presName="parTxOnly" presStyleLbl="node1" presStyleIdx="0" presStyleCnt="4">
        <dgm:presLayoutVars>
          <dgm:chMax val="0"/>
          <dgm:chPref val="0"/>
          <dgm:bulletEnabled val="1"/>
        </dgm:presLayoutVars>
      </dgm:prSet>
      <dgm:spPr/>
    </dgm:pt>
    <dgm:pt modelId="{2FF75294-4A37-48B7-A3CB-B1290E3B9DE1}" type="pres">
      <dgm:prSet presAssocID="{D1C699C7-78DD-4CAC-9A1A-781BE69EE6FC}" presName="parTxOnlySpace" presStyleCnt="0"/>
      <dgm:spPr/>
    </dgm:pt>
    <dgm:pt modelId="{AEEF7A82-4A49-49E9-89BC-E4EE7C934279}" type="pres">
      <dgm:prSet presAssocID="{FA03A3C8-89FB-4AC0-B60A-99252838EA62}" presName="parTxOnly" presStyleLbl="node1" presStyleIdx="1" presStyleCnt="4">
        <dgm:presLayoutVars>
          <dgm:chMax val="0"/>
          <dgm:chPref val="0"/>
          <dgm:bulletEnabled val="1"/>
        </dgm:presLayoutVars>
      </dgm:prSet>
      <dgm:spPr/>
    </dgm:pt>
    <dgm:pt modelId="{9833D3B7-6B85-44B5-BE1C-85084197F87E}" type="pres">
      <dgm:prSet presAssocID="{9A432854-8E3B-4FDE-81CF-9984FFF32977}" presName="parTxOnlySpace" presStyleCnt="0"/>
      <dgm:spPr/>
    </dgm:pt>
    <dgm:pt modelId="{67B6AAFD-9DF5-4B96-B916-636239615BF2}" type="pres">
      <dgm:prSet presAssocID="{3B21F34A-78AB-480E-A211-2937FD5F31F0}" presName="parTxOnly" presStyleLbl="node1" presStyleIdx="2" presStyleCnt="4">
        <dgm:presLayoutVars>
          <dgm:chMax val="0"/>
          <dgm:chPref val="0"/>
          <dgm:bulletEnabled val="1"/>
        </dgm:presLayoutVars>
      </dgm:prSet>
      <dgm:spPr/>
    </dgm:pt>
    <dgm:pt modelId="{5EFB9D38-8C25-4FF5-9BD6-343A054BDFF1}" type="pres">
      <dgm:prSet presAssocID="{E3BAE522-BEFD-4BBF-8A5B-CA32774B6255}" presName="parTxOnlySpace" presStyleCnt="0"/>
      <dgm:spPr/>
    </dgm:pt>
    <dgm:pt modelId="{F664956A-9281-4BD4-998D-94E9FD735658}" type="pres">
      <dgm:prSet presAssocID="{ED43F0D3-D52A-40AB-9C4F-4474F3E37769}" presName="parTxOnly" presStyleLbl="node1" presStyleIdx="3" presStyleCnt="4" custLinFactNeighborX="1719" custLinFactNeighborY="0">
        <dgm:presLayoutVars>
          <dgm:chMax val="0"/>
          <dgm:chPref val="0"/>
          <dgm:bulletEnabled val="1"/>
        </dgm:presLayoutVars>
      </dgm:prSet>
      <dgm:spPr/>
    </dgm:pt>
  </dgm:ptLst>
  <dgm:cxnLst>
    <dgm:cxn modelId="{D6C9680F-2800-4FA0-B458-A166CD287161}" srcId="{A1430D72-B56B-4B5C-B63A-10AC56564475}" destId="{ED43F0D3-D52A-40AB-9C4F-4474F3E37769}" srcOrd="3" destOrd="0" parTransId="{883F0399-6FA3-4346-AEE2-6B1B3297F90E}" sibTransId="{2CCA71FB-E3A1-4839-B9DE-A7B9CBE702DB}"/>
    <dgm:cxn modelId="{C9318F2D-53C9-4698-9DCD-658D8C8E61E8}" type="presOf" srcId="{FA03A3C8-89FB-4AC0-B60A-99252838EA62}" destId="{AEEF7A82-4A49-49E9-89BC-E4EE7C934279}" srcOrd="0" destOrd="0" presId="urn:microsoft.com/office/officeart/2005/8/layout/chevron1"/>
    <dgm:cxn modelId="{18AE4E3E-2062-4F76-AC4B-FF91882B000B}" srcId="{A1430D72-B56B-4B5C-B63A-10AC56564475}" destId="{ECA16DE6-D081-4202-B158-4938D692DA3F}" srcOrd="0" destOrd="0" parTransId="{267B04A5-03C6-45E8-9A55-48E29BF0E786}" sibTransId="{D1C699C7-78DD-4CAC-9A1A-781BE69EE6FC}"/>
    <dgm:cxn modelId="{57F3955D-6B4F-44C4-9022-540A9A3C23CA}" type="presOf" srcId="{ECA16DE6-D081-4202-B158-4938D692DA3F}" destId="{74890BE6-3DA5-4F8D-A5E0-9F991DF6DE13}" srcOrd="0" destOrd="0" presId="urn:microsoft.com/office/officeart/2005/8/layout/chevron1"/>
    <dgm:cxn modelId="{6360AC42-6057-40F5-AC75-F9BA355DAF7D}" type="presOf" srcId="{A1430D72-B56B-4B5C-B63A-10AC56564475}" destId="{245A63A1-0576-4AB3-B1A2-7C6CD843FAA2}" srcOrd="0" destOrd="0" presId="urn:microsoft.com/office/officeart/2005/8/layout/chevron1"/>
    <dgm:cxn modelId="{10C44651-FBBC-4786-8F11-7951AB265587}" srcId="{A1430D72-B56B-4B5C-B63A-10AC56564475}" destId="{3B21F34A-78AB-480E-A211-2937FD5F31F0}" srcOrd="2" destOrd="0" parTransId="{87801A22-EB53-40EF-94CB-47F2F5798EAC}" sibTransId="{E3BAE522-BEFD-4BBF-8A5B-CA32774B6255}"/>
    <dgm:cxn modelId="{BA1AB856-2148-4FE2-AABB-FE3A47B31C8D}" srcId="{A1430D72-B56B-4B5C-B63A-10AC56564475}" destId="{FA03A3C8-89FB-4AC0-B60A-99252838EA62}" srcOrd="1" destOrd="0" parTransId="{D93B2DC7-DE41-4A62-88BB-D972243277F9}" sibTransId="{9A432854-8E3B-4FDE-81CF-9984FFF32977}"/>
    <dgm:cxn modelId="{F3C92E8F-0D1C-4A9B-B985-67AFE682D7EA}" type="presOf" srcId="{ED43F0D3-D52A-40AB-9C4F-4474F3E37769}" destId="{F664956A-9281-4BD4-998D-94E9FD735658}" srcOrd="0" destOrd="0" presId="urn:microsoft.com/office/officeart/2005/8/layout/chevron1"/>
    <dgm:cxn modelId="{E6B4EFC6-25D1-4159-A38D-81EAE2419FAD}" type="presOf" srcId="{3B21F34A-78AB-480E-A211-2937FD5F31F0}" destId="{67B6AAFD-9DF5-4B96-B916-636239615BF2}" srcOrd="0" destOrd="0" presId="urn:microsoft.com/office/officeart/2005/8/layout/chevron1"/>
    <dgm:cxn modelId="{4C736280-5112-42C9-8199-83068E4E2A62}" type="presParOf" srcId="{245A63A1-0576-4AB3-B1A2-7C6CD843FAA2}" destId="{74890BE6-3DA5-4F8D-A5E0-9F991DF6DE13}" srcOrd="0" destOrd="0" presId="urn:microsoft.com/office/officeart/2005/8/layout/chevron1"/>
    <dgm:cxn modelId="{438E616A-729A-43BD-A176-81B503854411}" type="presParOf" srcId="{245A63A1-0576-4AB3-B1A2-7C6CD843FAA2}" destId="{2FF75294-4A37-48B7-A3CB-B1290E3B9DE1}" srcOrd="1" destOrd="0" presId="urn:microsoft.com/office/officeart/2005/8/layout/chevron1"/>
    <dgm:cxn modelId="{B96CB49E-0FBF-44FC-A305-708E373C9F07}" type="presParOf" srcId="{245A63A1-0576-4AB3-B1A2-7C6CD843FAA2}" destId="{AEEF7A82-4A49-49E9-89BC-E4EE7C934279}" srcOrd="2" destOrd="0" presId="urn:microsoft.com/office/officeart/2005/8/layout/chevron1"/>
    <dgm:cxn modelId="{CA498E0F-29FE-4894-AC96-2FDF0B7F2E74}" type="presParOf" srcId="{245A63A1-0576-4AB3-B1A2-7C6CD843FAA2}" destId="{9833D3B7-6B85-44B5-BE1C-85084197F87E}" srcOrd="3" destOrd="0" presId="urn:microsoft.com/office/officeart/2005/8/layout/chevron1"/>
    <dgm:cxn modelId="{82083431-B19F-4544-B4E4-D26CD7226FD2}" type="presParOf" srcId="{245A63A1-0576-4AB3-B1A2-7C6CD843FAA2}" destId="{67B6AAFD-9DF5-4B96-B916-636239615BF2}" srcOrd="4" destOrd="0" presId="urn:microsoft.com/office/officeart/2005/8/layout/chevron1"/>
    <dgm:cxn modelId="{B9C007A9-8C36-45AD-8683-48FE8C99D2DB}" type="presParOf" srcId="{245A63A1-0576-4AB3-B1A2-7C6CD843FAA2}" destId="{5EFB9D38-8C25-4FF5-9BD6-343A054BDFF1}" srcOrd="5" destOrd="0" presId="urn:microsoft.com/office/officeart/2005/8/layout/chevron1"/>
    <dgm:cxn modelId="{A4110287-0FD7-4E1D-A683-80016D1B8F1F}" type="presParOf" srcId="{245A63A1-0576-4AB3-B1A2-7C6CD843FAA2}" destId="{F664956A-9281-4BD4-998D-94E9FD735658}" srcOrd="6"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25E741-CBE9-4616-9623-C652AD6E7D5C}"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E550C8CF-D7AE-49CD-A6A1-A25743696BE5}">
      <dgm:prSet phldrT="[Text]"/>
      <dgm:spPr/>
      <dgm:t>
        <a:bodyPr/>
        <a:lstStyle/>
        <a:p>
          <a:r>
            <a:rPr lang="en-US" dirty="0"/>
            <a:t>National</a:t>
          </a:r>
        </a:p>
      </dgm:t>
    </dgm:pt>
    <dgm:pt modelId="{C72C6A32-1992-41DE-B25F-FF809CC20049}" type="parTrans" cxnId="{D38F34B8-B024-403D-9B5D-F1DDBE5EDC14}">
      <dgm:prSet/>
      <dgm:spPr/>
      <dgm:t>
        <a:bodyPr/>
        <a:lstStyle/>
        <a:p>
          <a:endParaRPr lang="en-US"/>
        </a:p>
      </dgm:t>
    </dgm:pt>
    <dgm:pt modelId="{0A1F6B04-57DF-4AEF-AE3E-07C9DB84B050}" type="sibTrans" cxnId="{D38F34B8-B024-403D-9B5D-F1DDBE5EDC14}">
      <dgm:prSet/>
      <dgm:spPr/>
      <dgm:t>
        <a:bodyPr/>
        <a:lstStyle/>
        <a:p>
          <a:endParaRPr lang="en-US"/>
        </a:p>
      </dgm:t>
    </dgm:pt>
    <dgm:pt modelId="{684AAF3C-26A3-4F3C-9452-C86396A994B9}">
      <dgm:prSet phldrT="[Text]"/>
      <dgm:spPr/>
      <dgm:t>
        <a:bodyPr/>
        <a:lstStyle/>
        <a:p>
          <a:r>
            <a:rPr lang="en-US" dirty="0"/>
            <a:t>Indices compared to every block group across the United States</a:t>
          </a:r>
        </a:p>
      </dgm:t>
    </dgm:pt>
    <dgm:pt modelId="{74A7F79F-794F-4E2E-85EC-A58DCE9C689F}" type="parTrans" cxnId="{CFF33E9B-71AC-4A20-80F6-AE0F3BD497A6}">
      <dgm:prSet/>
      <dgm:spPr/>
      <dgm:t>
        <a:bodyPr/>
        <a:lstStyle/>
        <a:p>
          <a:endParaRPr lang="en-US"/>
        </a:p>
      </dgm:t>
    </dgm:pt>
    <dgm:pt modelId="{5286AC7D-DBDC-4E0A-9341-276F99BC327E}" type="sibTrans" cxnId="{CFF33E9B-71AC-4A20-80F6-AE0F3BD497A6}">
      <dgm:prSet/>
      <dgm:spPr/>
      <dgm:t>
        <a:bodyPr/>
        <a:lstStyle/>
        <a:p>
          <a:endParaRPr lang="en-US"/>
        </a:p>
      </dgm:t>
    </dgm:pt>
    <dgm:pt modelId="{C40F3022-5F34-40A2-9B83-F50184329DD5}">
      <dgm:prSet phldrT="[Text]"/>
      <dgm:spPr/>
      <dgm:t>
        <a:bodyPr/>
        <a:lstStyle/>
        <a:p>
          <a:r>
            <a:rPr lang="en-US" dirty="0"/>
            <a:t>State</a:t>
          </a:r>
        </a:p>
      </dgm:t>
    </dgm:pt>
    <dgm:pt modelId="{2B0D4E2A-4883-4572-8164-7F18A2BE8F24}" type="parTrans" cxnId="{9D283F3A-D62B-4CDA-A2E7-4DEDE9404038}">
      <dgm:prSet/>
      <dgm:spPr/>
      <dgm:t>
        <a:bodyPr/>
        <a:lstStyle/>
        <a:p>
          <a:endParaRPr lang="en-US"/>
        </a:p>
      </dgm:t>
    </dgm:pt>
    <dgm:pt modelId="{933512C6-470B-4EED-8E63-5B1C808ECA97}" type="sibTrans" cxnId="{9D283F3A-D62B-4CDA-A2E7-4DEDE9404038}">
      <dgm:prSet/>
      <dgm:spPr/>
      <dgm:t>
        <a:bodyPr/>
        <a:lstStyle/>
        <a:p>
          <a:endParaRPr lang="en-US"/>
        </a:p>
      </dgm:t>
    </dgm:pt>
    <dgm:pt modelId="{E1EE7891-1227-4E93-AD00-28AE580742B7}">
      <dgm:prSet phldrT="[Text]"/>
      <dgm:spPr/>
      <dgm:t>
        <a:bodyPr/>
        <a:lstStyle/>
        <a:p>
          <a:r>
            <a:rPr lang="en-US" dirty="0"/>
            <a:t>Indices compared to the block groups across the particular state</a:t>
          </a:r>
        </a:p>
      </dgm:t>
    </dgm:pt>
    <dgm:pt modelId="{BF1B62F6-03A4-4CE1-B7DE-6B8798F9F807}" type="parTrans" cxnId="{32898D9E-B050-4E3B-8579-B97BD76B7B17}">
      <dgm:prSet/>
      <dgm:spPr/>
      <dgm:t>
        <a:bodyPr/>
        <a:lstStyle/>
        <a:p>
          <a:endParaRPr lang="en-US"/>
        </a:p>
      </dgm:t>
    </dgm:pt>
    <dgm:pt modelId="{ABC13E3E-5E98-42DC-B4D9-85B935C88B61}" type="sibTrans" cxnId="{32898D9E-B050-4E3B-8579-B97BD76B7B17}">
      <dgm:prSet/>
      <dgm:spPr/>
      <dgm:t>
        <a:bodyPr/>
        <a:lstStyle/>
        <a:p>
          <a:endParaRPr lang="en-US"/>
        </a:p>
      </dgm:t>
    </dgm:pt>
    <dgm:pt modelId="{E09E07DC-5A45-4D81-BC5A-E4FECA243ADA}" type="pres">
      <dgm:prSet presAssocID="{5F25E741-CBE9-4616-9623-C652AD6E7D5C}" presName="compositeShape" presStyleCnt="0">
        <dgm:presLayoutVars>
          <dgm:chMax val="2"/>
          <dgm:dir/>
          <dgm:resizeHandles val="exact"/>
        </dgm:presLayoutVars>
      </dgm:prSet>
      <dgm:spPr/>
    </dgm:pt>
    <dgm:pt modelId="{D864E738-5E85-4E7B-932A-2D60EF2B8C5B}" type="pres">
      <dgm:prSet presAssocID="{5F25E741-CBE9-4616-9623-C652AD6E7D5C}" presName="divider" presStyleLbl="fgShp" presStyleIdx="0" presStyleCnt="1"/>
      <dgm:spPr/>
    </dgm:pt>
    <dgm:pt modelId="{27E15936-AABB-4D63-92B4-A01D14B42013}" type="pres">
      <dgm:prSet presAssocID="{E550C8CF-D7AE-49CD-A6A1-A25743696BE5}" presName="downArrow" presStyleLbl="node1" presStyleIdx="0" presStyleCnt="2"/>
      <dgm:spPr/>
    </dgm:pt>
    <dgm:pt modelId="{3A5BBE56-09CD-4EE3-BCBA-ABAC2A4B91B1}" type="pres">
      <dgm:prSet presAssocID="{E550C8CF-D7AE-49CD-A6A1-A25743696BE5}" presName="downArrowText" presStyleLbl="revTx" presStyleIdx="0" presStyleCnt="2">
        <dgm:presLayoutVars>
          <dgm:bulletEnabled val="1"/>
        </dgm:presLayoutVars>
      </dgm:prSet>
      <dgm:spPr/>
    </dgm:pt>
    <dgm:pt modelId="{E6C1C779-8A70-46AA-8596-60AE947D24E4}" type="pres">
      <dgm:prSet presAssocID="{C40F3022-5F34-40A2-9B83-F50184329DD5}" presName="upArrow" presStyleLbl="node1" presStyleIdx="1" presStyleCnt="2"/>
      <dgm:spPr/>
    </dgm:pt>
    <dgm:pt modelId="{78AE7F03-356D-4970-879E-7265CD052712}" type="pres">
      <dgm:prSet presAssocID="{C40F3022-5F34-40A2-9B83-F50184329DD5}" presName="upArrowText" presStyleLbl="revTx" presStyleIdx="1" presStyleCnt="2">
        <dgm:presLayoutVars>
          <dgm:bulletEnabled val="1"/>
        </dgm:presLayoutVars>
      </dgm:prSet>
      <dgm:spPr/>
    </dgm:pt>
  </dgm:ptLst>
  <dgm:cxnLst>
    <dgm:cxn modelId="{9D283F3A-D62B-4CDA-A2E7-4DEDE9404038}" srcId="{5F25E741-CBE9-4616-9623-C652AD6E7D5C}" destId="{C40F3022-5F34-40A2-9B83-F50184329DD5}" srcOrd="1" destOrd="0" parTransId="{2B0D4E2A-4883-4572-8164-7F18A2BE8F24}" sibTransId="{933512C6-470B-4EED-8E63-5B1C808ECA97}"/>
    <dgm:cxn modelId="{556E9B6A-D5E5-4F27-BF2C-B8EB9B9C3052}" type="presOf" srcId="{684AAF3C-26A3-4F3C-9452-C86396A994B9}" destId="{3A5BBE56-09CD-4EE3-BCBA-ABAC2A4B91B1}" srcOrd="0" destOrd="1" presId="urn:microsoft.com/office/officeart/2005/8/layout/arrow3"/>
    <dgm:cxn modelId="{0F658F6D-F577-4ED1-B9D9-848F325E5282}" type="presOf" srcId="{C40F3022-5F34-40A2-9B83-F50184329DD5}" destId="{78AE7F03-356D-4970-879E-7265CD052712}" srcOrd="0" destOrd="0" presId="urn:microsoft.com/office/officeart/2005/8/layout/arrow3"/>
    <dgm:cxn modelId="{CFF33E9B-71AC-4A20-80F6-AE0F3BD497A6}" srcId="{E550C8CF-D7AE-49CD-A6A1-A25743696BE5}" destId="{684AAF3C-26A3-4F3C-9452-C86396A994B9}" srcOrd="0" destOrd="0" parTransId="{74A7F79F-794F-4E2E-85EC-A58DCE9C689F}" sibTransId="{5286AC7D-DBDC-4E0A-9341-276F99BC327E}"/>
    <dgm:cxn modelId="{32898D9E-B050-4E3B-8579-B97BD76B7B17}" srcId="{C40F3022-5F34-40A2-9B83-F50184329DD5}" destId="{E1EE7891-1227-4E93-AD00-28AE580742B7}" srcOrd="0" destOrd="0" parTransId="{BF1B62F6-03A4-4CE1-B7DE-6B8798F9F807}" sibTransId="{ABC13E3E-5E98-42DC-B4D9-85B935C88B61}"/>
    <dgm:cxn modelId="{C4D825AD-4861-48CA-A783-80303AAF9AE8}" type="presOf" srcId="{5F25E741-CBE9-4616-9623-C652AD6E7D5C}" destId="{E09E07DC-5A45-4D81-BC5A-E4FECA243ADA}" srcOrd="0" destOrd="0" presId="urn:microsoft.com/office/officeart/2005/8/layout/arrow3"/>
    <dgm:cxn modelId="{D38F34B8-B024-403D-9B5D-F1DDBE5EDC14}" srcId="{5F25E741-CBE9-4616-9623-C652AD6E7D5C}" destId="{E550C8CF-D7AE-49CD-A6A1-A25743696BE5}" srcOrd="0" destOrd="0" parTransId="{C72C6A32-1992-41DE-B25F-FF809CC20049}" sibTransId="{0A1F6B04-57DF-4AEF-AE3E-07C9DB84B050}"/>
    <dgm:cxn modelId="{1BAEB1C6-2E20-4255-85B6-0065AF58DFE0}" type="presOf" srcId="{E1EE7891-1227-4E93-AD00-28AE580742B7}" destId="{78AE7F03-356D-4970-879E-7265CD052712}" srcOrd="0" destOrd="1" presId="urn:microsoft.com/office/officeart/2005/8/layout/arrow3"/>
    <dgm:cxn modelId="{9F80EED4-5975-42EC-9D7A-B347D88E9426}" type="presOf" srcId="{E550C8CF-D7AE-49CD-A6A1-A25743696BE5}" destId="{3A5BBE56-09CD-4EE3-BCBA-ABAC2A4B91B1}" srcOrd="0" destOrd="0" presId="urn:microsoft.com/office/officeart/2005/8/layout/arrow3"/>
    <dgm:cxn modelId="{1E86FF4B-ECE6-437C-A257-D76DCB305447}" type="presParOf" srcId="{E09E07DC-5A45-4D81-BC5A-E4FECA243ADA}" destId="{D864E738-5E85-4E7B-932A-2D60EF2B8C5B}" srcOrd="0" destOrd="0" presId="urn:microsoft.com/office/officeart/2005/8/layout/arrow3"/>
    <dgm:cxn modelId="{48625173-DD35-4548-95A7-AD64351DD973}" type="presParOf" srcId="{E09E07DC-5A45-4D81-BC5A-E4FECA243ADA}" destId="{27E15936-AABB-4D63-92B4-A01D14B42013}" srcOrd="1" destOrd="0" presId="urn:microsoft.com/office/officeart/2005/8/layout/arrow3"/>
    <dgm:cxn modelId="{C06586B6-A6E2-465E-9542-4ACD086A2ABB}" type="presParOf" srcId="{E09E07DC-5A45-4D81-BC5A-E4FECA243ADA}" destId="{3A5BBE56-09CD-4EE3-BCBA-ABAC2A4B91B1}" srcOrd="2" destOrd="0" presId="urn:microsoft.com/office/officeart/2005/8/layout/arrow3"/>
    <dgm:cxn modelId="{2BC2A825-F563-403C-BD87-E2941FF499A4}" type="presParOf" srcId="{E09E07DC-5A45-4D81-BC5A-E4FECA243ADA}" destId="{E6C1C779-8A70-46AA-8596-60AE947D24E4}" srcOrd="3" destOrd="0" presId="urn:microsoft.com/office/officeart/2005/8/layout/arrow3"/>
    <dgm:cxn modelId="{7F29BB0D-B93F-4C68-912B-6E0CFD5187DA}" type="presParOf" srcId="{E09E07DC-5A45-4D81-BC5A-E4FECA243ADA}" destId="{78AE7F03-356D-4970-879E-7265CD052712}"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7CFD7F-DC3F-4920-A282-712A31FCB28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5B4EBC1-B54D-478C-922A-F4F956D1150E}">
      <dgm:prSet/>
      <dgm:spPr/>
      <dgm:t>
        <a:bodyPr/>
        <a:lstStyle/>
        <a:p>
          <a:pPr rtl="0"/>
          <a:r>
            <a:rPr lang="en-US" dirty="0"/>
            <a:t>Maps</a:t>
          </a:r>
        </a:p>
      </dgm:t>
    </dgm:pt>
    <dgm:pt modelId="{D3F9C221-3326-47CC-BEC0-BEEEEA848172}" type="parTrans" cxnId="{0D402F4F-AE76-4FF5-A6E8-0FA2674A5C26}">
      <dgm:prSet/>
      <dgm:spPr/>
      <dgm:t>
        <a:bodyPr/>
        <a:lstStyle/>
        <a:p>
          <a:endParaRPr lang="en-US"/>
        </a:p>
      </dgm:t>
    </dgm:pt>
    <dgm:pt modelId="{023E12E2-1FB1-4EEE-AC84-38F60640538A}" type="sibTrans" cxnId="{0D402F4F-AE76-4FF5-A6E8-0FA2674A5C26}">
      <dgm:prSet/>
      <dgm:spPr/>
      <dgm:t>
        <a:bodyPr/>
        <a:lstStyle/>
        <a:p>
          <a:endParaRPr lang="en-US"/>
        </a:p>
      </dgm:t>
    </dgm:pt>
    <dgm:pt modelId="{74BDAA54-67CA-411F-B3C2-D2896228E31E}">
      <dgm:prSet/>
      <dgm:spPr/>
      <dgm:t>
        <a:bodyPr/>
        <a:lstStyle/>
        <a:p>
          <a:pPr rtl="0"/>
          <a:r>
            <a:rPr lang="en-US" dirty="0"/>
            <a:t>Reports</a:t>
          </a:r>
        </a:p>
      </dgm:t>
    </dgm:pt>
    <dgm:pt modelId="{27C478D5-E954-4FD4-BE04-5477D45CF695}" type="parTrans" cxnId="{A6FA625F-4DA4-475A-A23C-7978C0543E0F}">
      <dgm:prSet/>
      <dgm:spPr/>
      <dgm:t>
        <a:bodyPr/>
        <a:lstStyle/>
        <a:p>
          <a:endParaRPr lang="en-US"/>
        </a:p>
      </dgm:t>
    </dgm:pt>
    <dgm:pt modelId="{37FA44D6-1E06-49D9-9B64-D6BC0CD3BED7}" type="sibTrans" cxnId="{A6FA625F-4DA4-475A-A23C-7978C0543E0F}">
      <dgm:prSet/>
      <dgm:spPr/>
      <dgm:t>
        <a:bodyPr/>
        <a:lstStyle/>
        <a:p>
          <a:endParaRPr lang="en-US"/>
        </a:p>
      </dgm:t>
    </dgm:pt>
    <dgm:pt modelId="{4B892EA4-00B5-4BDB-9D8C-EC6B46EC7101}">
      <dgm:prSet/>
      <dgm:spPr/>
      <dgm:t>
        <a:bodyPr/>
        <a:lstStyle/>
        <a:p>
          <a:pPr rtl="0"/>
          <a:r>
            <a:rPr lang="en-US" dirty="0"/>
            <a:t>Useful for obtaining all Demographic and Environmental Indices for your Target Area</a:t>
          </a:r>
        </a:p>
      </dgm:t>
    </dgm:pt>
    <dgm:pt modelId="{3A059B50-0CF5-4EEB-BA0F-EA0E3C9CB192}" type="parTrans" cxnId="{931FC9FD-2744-42B5-9EAB-666B7688288A}">
      <dgm:prSet/>
      <dgm:spPr/>
      <dgm:t>
        <a:bodyPr/>
        <a:lstStyle/>
        <a:p>
          <a:endParaRPr lang="en-US"/>
        </a:p>
      </dgm:t>
    </dgm:pt>
    <dgm:pt modelId="{B94A100C-C9EE-410D-A8B1-1167220CC2B3}" type="sibTrans" cxnId="{931FC9FD-2744-42B5-9EAB-666B7688288A}">
      <dgm:prSet/>
      <dgm:spPr/>
      <dgm:t>
        <a:bodyPr/>
        <a:lstStyle/>
        <a:p>
          <a:endParaRPr lang="en-US"/>
        </a:p>
      </dgm:t>
    </dgm:pt>
    <dgm:pt modelId="{2A686A11-1175-417C-AE00-4D3F698E3CCD}">
      <dgm:prSet/>
      <dgm:spPr/>
      <dgm:t>
        <a:bodyPr/>
        <a:lstStyle/>
        <a:p>
          <a:pPr rtl="0"/>
          <a:r>
            <a:rPr lang="en-US" dirty="0"/>
            <a:t>Visual representation of indicators</a:t>
          </a:r>
        </a:p>
      </dgm:t>
    </dgm:pt>
    <dgm:pt modelId="{19964B7C-B3B1-42A0-84B8-E5B1D1FAAB58}" type="parTrans" cxnId="{3BBBF8A7-9147-4233-980B-01546D442278}">
      <dgm:prSet/>
      <dgm:spPr/>
      <dgm:t>
        <a:bodyPr/>
        <a:lstStyle/>
        <a:p>
          <a:endParaRPr lang="en-US"/>
        </a:p>
      </dgm:t>
    </dgm:pt>
    <dgm:pt modelId="{ABBBCD07-710F-48F3-8527-CC04CA145571}" type="sibTrans" cxnId="{3BBBF8A7-9147-4233-980B-01546D442278}">
      <dgm:prSet/>
      <dgm:spPr/>
      <dgm:t>
        <a:bodyPr/>
        <a:lstStyle/>
        <a:p>
          <a:endParaRPr lang="en-US"/>
        </a:p>
      </dgm:t>
    </dgm:pt>
    <dgm:pt modelId="{2EDF2E4C-08D6-4C4D-BDE7-0EDCEAF58384}">
      <dgm:prSet/>
      <dgm:spPr/>
      <dgm:t>
        <a:bodyPr/>
        <a:lstStyle/>
        <a:p>
          <a:pPr rtl="0"/>
          <a:r>
            <a:rPr lang="en-US" dirty="0"/>
            <a:t>All shown in </a:t>
          </a:r>
          <a:r>
            <a:rPr lang="en-US" dirty="0">
              <a:solidFill>
                <a:schemeClr val="accent3"/>
              </a:solidFill>
            </a:rPr>
            <a:t>Percentiles at the Block Group </a:t>
          </a:r>
          <a:r>
            <a:rPr lang="en-US" dirty="0">
              <a:solidFill>
                <a:schemeClr val="tx1"/>
              </a:solidFill>
            </a:rPr>
            <a:t>level</a:t>
          </a:r>
        </a:p>
      </dgm:t>
    </dgm:pt>
    <dgm:pt modelId="{C8790645-F777-4E7E-A2F3-B991E2FC68D0}" type="parTrans" cxnId="{E3747CDC-74B2-4841-A030-FA0B4DA517CF}">
      <dgm:prSet/>
      <dgm:spPr/>
      <dgm:t>
        <a:bodyPr/>
        <a:lstStyle/>
        <a:p>
          <a:endParaRPr lang="en-US"/>
        </a:p>
      </dgm:t>
    </dgm:pt>
    <dgm:pt modelId="{2E07E71F-C1BC-4A15-A8C1-8F51B20DD4A8}" type="sibTrans" cxnId="{E3747CDC-74B2-4841-A030-FA0B4DA517CF}">
      <dgm:prSet/>
      <dgm:spPr/>
      <dgm:t>
        <a:bodyPr/>
        <a:lstStyle/>
        <a:p>
          <a:endParaRPr lang="en-US"/>
        </a:p>
      </dgm:t>
    </dgm:pt>
    <dgm:pt modelId="{709B3549-39F1-4496-A310-58A0420B5735}">
      <dgm:prSet/>
      <dgm:spPr/>
      <dgm:t>
        <a:bodyPr/>
        <a:lstStyle/>
        <a:p>
          <a:pPr rtl="0"/>
          <a:r>
            <a:rPr lang="en-US" dirty="0"/>
            <a:t>Can obtain in PDF or Excel format</a:t>
          </a:r>
        </a:p>
      </dgm:t>
    </dgm:pt>
    <dgm:pt modelId="{4F18AAC1-67DF-4CBE-ABD2-8C60F4CCCEC6}" type="parTrans" cxnId="{D8BF4CC8-22BC-433E-9082-FB5E8C50C07D}">
      <dgm:prSet/>
      <dgm:spPr/>
      <dgm:t>
        <a:bodyPr/>
        <a:lstStyle/>
        <a:p>
          <a:endParaRPr lang="en-US"/>
        </a:p>
      </dgm:t>
    </dgm:pt>
    <dgm:pt modelId="{0B3C258E-717A-48C7-9C13-4FA8F93D3476}" type="sibTrans" cxnId="{D8BF4CC8-22BC-433E-9082-FB5E8C50C07D}">
      <dgm:prSet/>
      <dgm:spPr/>
      <dgm:t>
        <a:bodyPr/>
        <a:lstStyle/>
        <a:p>
          <a:endParaRPr lang="en-US"/>
        </a:p>
      </dgm:t>
    </dgm:pt>
    <dgm:pt modelId="{B51A8AE5-BBCB-4F6A-824B-EBD3F3D774CF}">
      <dgm:prSet/>
      <dgm:spPr/>
      <dgm:t>
        <a:bodyPr/>
        <a:lstStyle/>
        <a:p>
          <a:pPr rtl="0"/>
          <a:r>
            <a:rPr lang="en-US" dirty="0"/>
            <a:t>Include </a:t>
          </a:r>
          <a:r>
            <a:rPr lang="en-US" dirty="0">
              <a:solidFill>
                <a:schemeClr val="accent3"/>
              </a:solidFill>
            </a:rPr>
            <a:t>raw values </a:t>
          </a:r>
          <a:r>
            <a:rPr lang="en-US" dirty="0"/>
            <a:t>and </a:t>
          </a:r>
          <a:r>
            <a:rPr lang="en-US" dirty="0">
              <a:solidFill>
                <a:schemeClr val="accent3"/>
              </a:solidFill>
            </a:rPr>
            <a:t>percentiles</a:t>
          </a:r>
          <a:r>
            <a:rPr lang="en-US" dirty="0"/>
            <a:t> for different </a:t>
          </a:r>
          <a:r>
            <a:rPr lang="en-US" dirty="0">
              <a:solidFill>
                <a:schemeClr val="accent6">
                  <a:lumMod val="50000"/>
                  <a:lumOff val="50000"/>
                </a:schemeClr>
              </a:solidFill>
            </a:rPr>
            <a:t>geographic units</a:t>
          </a:r>
        </a:p>
      </dgm:t>
    </dgm:pt>
    <dgm:pt modelId="{9890B5D5-650D-46C6-8227-5F5A8914ABAC}" type="parTrans" cxnId="{3D7FB751-0FBF-4302-96F9-011B69522A4E}">
      <dgm:prSet/>
      <dgm:spPr/>
      <dgm:t>
        <a:bodyPr/>
        <a:lstStyle/>
        <a:p>
          <a:endParaRPr lang="en-US"/>
        </a:p>
      </dgm:t>
    </dgm:pt>
    <dgm:pt modelId="{BC7CE757-7BAD-432F-86C9-AF107ABEEAB3}" type="sibTrans" cxnId="{3D7FB751-0FBF-4302-96F9-011B69522A4E}">
      <dgm:prSet/>
      <dgm:spPr/>
      <dgm:t>
        <a:bodyPr/>
        <a:lstStyle/>
        <a:p>
          <a:endParaRPr lang="en-US"/>
        </a:p>
      </dgm:t>
    </dgm:pt>
    <dgm:pt modelId="{A4A2FC2D-EC62-4577-B527-39EAFA91BE38}">
      <dgm:prSet/>
      <dgm:spPr/>
      <dgm:t>
        <a:bodyPr/>
        <a:lstStyle/>
        <a:p>
          <a:pPr rtl="0"/>
          <a:r>
            <a:rPr lang="en-US" dirty="0"/>
            <a:t>Useful for identifying the </a:t>
          </a:r>
          <a:r>
            <a:rPr lang="en-US" dirty="0">
              <a:solidFill>
                <a:schemeClr val="accent6">
                  <a:lumMod val="50000"/>
                  <a:lumOff val="50000"/>
                </a:schemeClr>
              </a:solidFill>
            </a:rPr>
            <a:t>geographic units </a:t>
          </a:r>
          <a:r>
            <a:rPr lang="en-US" dirty="0"/>
            <a:t>that are your Target Area</a:t>
          </a:r>
          <a:endParaRPr lang="en-US" dirty="0">
            <a:solidFill>
              <a:schemeClr val="accent3"/>
            </a:solidFill>
          </a:endParaRPr>
        </a:p>
      </dgm:t>
    </dgm:pt>
    <dgm:pt modelId="{A581FE4A-2AED-4979-BA92-7793B91696DA}" type="parTrans" cxnId="{30EBC874-2063-48B8-B8AD-DEA410EC6762}">
      <dgm:prSet/>
      <dgm:spPr/>
      <dgm:t>
        <a:bodyPr/>
        <a:lstStyle/>
        <a:p>
          <a:endParaRPr lang="en-US"/>
        </a:p>
      </dgm:t>
    </dgm:pt>
    <dgm:pt modelId="{59DB6E3C-0786-4287-B3B1-7228C9E503D6}" type="sibTrans" cxnId="{30EBC874-2063-48B8-B8AD-DEA410EC6762}">
      <dgm:prSet/>
      <dgm:spPr/>
      <dgm:t>
        <a:bodyPr/>
        <a:lstStyle/>
        <a:p>
          <a:endParaRPr lang="en-US"/>
        </a:p>
      </dgm:t>
    </dgm:pt>
    <dgm:pt modelId="{F89DD045-EAAD-4268-8563-691491283E98}" type="pres">
      <dgm:prSet presAssocID="{987CFD7F-DC3F-4920-A282-712A31FCB281}" presName="linear" presStyleCnt="0">
        <dgm:presLayoutVars>
          <dgm:animLvl val="lvl"/>
          <dgm:resizeHandles val="exact"/>
        </dgm:presLayoutVars>
      </dgm:prSet>
      <dgm:spPr/>
    </dgm:pt>
    <dgm:pt modelId="{ED4F52BA-FF0F-441E-83C2-D637342CBCDF}" type="pres">
      <dgm:prSet presAssocID="{D5B4EBC1-B54D-478C-922A-F4F956D1150E}" presName="parentText" presStyleLbl="node1" presStyleIdx="0" presStyleCnt="2">
        <dgm:presLayoutVars>
          <dgm:chMax val="0"/>
          <dgm:bulletEnabled val="1"/>
        </dgm:presLayoutVars>
      </dgm:prSet>
      <dgm:spPr/>
    </dgm:pt>
    <dgm:pt modelId="{652BDE04-2ABA-408C-87B5-B450AFB76B7A}" type="pres">
      <dgm:prSet presAssocID="{D5B4EBC1-B54D-478C-922A-F4F956D1150E}" presName="childText" presStyleLbl="revTx" presStyleIdx="0" presStyleCnt="2">
        <dgm:presLayoutVars>
          <dgm:bulletEnabled val="1"/>
        </dgm:presLayoutVars>
      </dgm:prSet>
      <dgm:spPr/>
    </dgm:pt>
    <dgm:pt modelId="{916E3B7C-4E29-49D3-BDAA-24626EA35AFD}" type="pres">
      <dgm:prSet presAssocID="{74BDAA54-67CA-411F-B3C2-D2896228E31E}" presName="parentText" presStyleLbl="node1" presStyleIdx="1" presStyleCnt="2">
        <dgm:presLayoutVars>
          <dgm:chMax val="0"/>
          <dgm:bulletEnabled val="1"/>
        </dgm:presLayoutVars>
      </dgm:prSet>
      <dgm:spPr/>
    </dgm:pt>
    <dgm:pt modelId="{E5F4BF56-48B2-493A-B114-C8EB39DCF05F}" type="pres">
      <dgm:prSet presAssocID="{74BDAA54-67CA-411F-B3C2-D2896228E31E}" presName="childText" presStyleLbl="revTx" presStyleIdx="1" presStyleCnt="2">
        <dgm:presLayoutVars>
          <dgm:bulletEnabled val="1"/>
        </dgm:presLayoutVars>
      </dgm:prSet>
      <dgm:spPr/>
    </dgm:pt>
  </dgm:ptLst>
  <dgm:cxnLst>
    <dgm:cxn modelId="{33C13500-901A-4371-94CF-0890AB9E637D}" type="presOf" srcId="{A4A2FC2D-EC62-4577-B527-39EAFA91BE38}" destId="{652BDE04-2ABA-408C-87B5-B450AFB76B7A}" srcOrd="0" destOrd="2" presId="urn:microsoft.com/office/officeart/2005/8/layout/vList2"/>
    <dgm:cxn modelId="{9B6EEB1F-07BC-4A90-BA4D-96372940BB6E}" type="presOf" srcId="{4B892EA4-00B5-4BDB-9D8C-EC6B46EC7101}" destId="{E5F4BF56-48B2-493A-B114-C8EB39DCF05F}" srcOrd="0" destOrd="2" presId="urn:microsoft.com/office/officeart/2005/8/layout/vList2"/>
    <dgm:cxn modelId="{AD97B92F-ED2B-44A5-9D9D-AF6603449F96}" type="presOf" srcId="{2A686A11-1175-417C-AE00-4D3F698E3CCD}" destId="{652BDE04-2ABA-408C-87B5-B450AFB76B7A}" srcOrd="0" destOrd="0" presId="urn:microsoft.com/office/officeart/2005/8/layout/vList2"/>
    <dgm:cxn modelId="{A6FA625F-4DA4-475A-A23C-7978C0543E0F}" srcId="{987CFD7F-DC3F-4920-A282-712A31FCB281}" destId="{74BDAA54-67CA-411F-B3C2-D2896228E31E}" srcOrd="1" destOrd="0" parTransId="{27C478D5-E954-4FD4-BE04-5477D45CF695}" sibTransId="{37FA44D6-1E06-49D9-9B64-D6BC0CD3BED7}"/>
    <dgm:cxn modelId="{E762BC4B-D774-40A9-8E8B-00BF58C94180}" type="presOf" srcId="{987CFD7F-DC3F-4920-A282-712A31FCB281}" destId="{F89DD045-EAAD-4268-8563-691491283E98}" srcOrd="0" destOrd="0" presId="urn:microsoft.com/office/officeart/2005/8/layout/vList2"/>
    <dgm:cxn modelId="{0D402F4F-AE76-4FF5-A6E8-0FA2674A5C26}" srcId="{987CFD7F-DC3F-4920-A282-712A31FCB281}" destId="{D5B4EBC1-B54D-478C-922A-F4F956D1150E}" srcOrd="0" destOrd="0" parTransId="{D3F9C221-3326-47CC-BEC0-BEEEEA848172}" sibTransId="{023E12E2-1FB1-4EEE-AC84-38F60640538A}"/>
    <dgm:cxn modelId="{3D7FB751-0FBF-4302-96F9-011B69522A4E}" srcId="{74BDAA54-67CA-411F-B3C2-D2896228E31E}" destId="{B51A8AE5-BBCB-4F6A-824B-EBD3F3D774CF}" srcOrd="1" destOrd="0" parTransId="{9890B5D5-650D-46C6-8227-5F5A8914ABAC}" sibTransId="{BC7CE757-7BAD-432F-86C9-AF107ABEEAB3}"/>
    <dgm:cxn modelId="{BEA6C173-3A94-4FC2-B350-394A670EBE8C}" type="presOf" srcId="{B51A8AE5-BBCB-4F6A-824B-EBD3F3D774CF}" destId="{E5F4BF56-48B2-493A-B114-C8EB39DCF05F}" srcOrd="0" destOrd="1" presId="urn:microsoft.com/office/officeart/2005/8/layout/vList2"/>
    <dgm:cxn modelId="{30EBC874-2063-48B8-B8AD-DEA410EC6762}" srcId="{D5B4EBC1-B54D-478C-922A-F4F956D1150E}" destId="{A4A2FC2D-EC62-4577-B527-39EAFA91BE38}" srcOrd="2" destOrd="0" parTransId="{A581FE4A-2AED-4979-BA92-7793B91696DA}" sibTransId="{59DB6E3C-0786-4287-B3B1-7228C9E503D6}"/>
    <dgm:cxn modelId="{5C9C2D5A-E8CF-465C-BAEC-C68C11031576}" type="presOf" srcId="{2EDF2E4C-08D6-4C4D-BDE7-0EDCEAF58384}" destId="{652BDE04-2ABA-408C-87B5-B450AFB76B7A}" srcOrd="0" destOrd="1" presId="urn:microsoft.com/office/officeart/2005/8/layout/vList2"/>
    <dgm:cxn modelId="{A0479086-C6B4-46BC-9E78-2A05B317364D}" type="presOf" srcId="{74BDAA54-67CA-411F-B3C2-D2896228E31E}" destId="{916E3B7C-4E29-49D3-BDAA-24626EA35AFD}" srcOrd="0" destOrd="0" presId="urn:microsoft.com/office/officeart/2005/8/layout/vList2"/>
    <dgm:cxn modelId="{3BBBF8A7-9147-4233-980B-01546D442278}" srcId="{D5B4EBC1-B54D-478C-922A-F4F956D1150E}" destId="{2A686A11-1175-417C-AE00-4D3F698E3CCD}" srcOrd="0" destOrd="0" parTransId="{19964B7C-B3B1-42A0-84B8-E5B1D1FAAB58}" sibTransId="{ABBBCD07-710F-48F3-8527-CC04CA145571}"/>
    <dgm:cxn modelId="{D8BF4CC8-22BC-433E-9082-FB5E8C50C07D}" srcId="{74BDAA54-67CA-411F-B3C2-D2896228E31E}" destId="{709B3549-39F1-4496-A310-58A0420B5735}" srcOrd="0" destOrd="0" parTransId="{4F18AAC1-67DF-4CBE-ABD2-8C60F4CCCEC6}" sibTransId="{0B3C258E-717A-48C7-9C13-4FA8F93D3476}"/>
    <dgm:cxn modelId="{467871DC-59C2-48DC-9F9E-0A171972687D}" type="presOf" srcId="{709B3549-39F1-4496-A310-58A0420B5735}" destId="{E5F4BF56-48B2-493A-B114-C8EB39DCF05F}" srcOrd="0" destOrd="0" presId="urn:microsoft.com/office/officeart/2005/8/layout/vList2"/>
    <dgm:cxn modelId="{E3747CDC-74B2-4841-A030-FA0B4DA517CF}" srcId="{D5B4EBC1-B54D-478C-922A-F4F956D1150E}" destId="{2EDF2E4C-08D6-4C4D-BDE7-0EDCEAF58384}" srcOrd="1" destOrd="0" parTransId="{C8790645-F777-4E7E-A2F3-B991E2FC68D0}" sibTransId="{2E07E71F-C1BC-4A15-A8C1-8F51B20DD4A8}"/>
    <dgm:cxn modelId="{C9DB79F4-00E5-41DF-972A-5D1F9FFCAEF2}" type="presOf" srcId="{D5B4EBC1-B54D-478C-922A-F4F956D1150E}" destId="{ED4F52BA-FF0F-441E-83C2-D637342CBCDF}" srcOrd="0" destOrd="0" presId="urn:microsoft.com/office/officeart/2005/8/layout/vList2"/>
    <dgm:cxn modelId="{931FC9FD-2744-42B5-9EAB-666B7688288A}" srcId="{74BDAA54-67CA-411F-B3C2-D2896228E31E}" destId="{4B892EA4-00B5-4BDB-9D8C-EC6B46EC7101}" srcOrd="2" destOrd="0" parTransId="{3A059B50-0CF5-4EEB-BA0F-EA0E3C9CB192}" sibTransId="{B94A100C-C9EE-410D-A8B1-1167220CC2B3}"/>
    <dgm:cxn modelId="{11059BF5-3CF2-45BB-85CD-83EC8CF02B39}" type="presParOf" srcId="{F89DD045-EAAD-4268-8563-691491283E98}" destId="{ED4F52BA-FF0F-441E-83C2-D637342CBCDF}" srcOrd="0" destOrd="0" presId="urn:microsoft.com/office/officeart/2005/8/layout/vList2"/>
    <dgm:cxn modelId="{604794D3-92AE-4265-84DE-FAE5BEC78065}" type="presParOf" srcId="{F89DD045-EAAD-4268-8563-691491283E98}" destId="{652BDE04-2ABA-408C-87B5-B450AFB76B7A}" srcOrd="1" destOrd="0" presId="urn:microsoft.com/office/officeart/2005/8/layout/vList2"/>
    <dgm:cxn modelId="{4CBBF979-70DF-499E-A155-EAE32F22D7B1}" type="presParOf" srcId="{F89DD045-EAAD-4268-8563-691491283E98}" destId="{916E3B7C-4E29-49D3-BDAA-24626EA35AFD}" srcOrd="2" destOrd="0" presId="urn:microsoft.com/office/officeart/2005/8/layout/vList2"/>
    <dgm:cxn modelId="{AF8945B3-442E-4E20-8B14-5071D04E45E3}" type="presParOf" srcId="{F89DD045-EAAD-4268-8563-691491283E98}" destId="{E5F4BF56-48B2-493A-B114-C8EB39DCF05F}"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B3A506-50AC-41BA-BD82-141F99F59089}" type="doc">
      <dgm:prSet loTypeId="urn:microsoft.com/office/officeart/2005/8/layout/arrow4" loCatId="relationship" qsTypeId="urn:microsoft.com/office/officeart/2005/8/quickstyle/simple1" qsCatId="simple" csTypeId="urn:microsoft.com/office/officeart/2005/8/colors/accent1_2" csCatId="accent1" phldr="1"/>
      <dgm:spPr/>
      <dgm:t>
        <a:bodyPr/>
        <a:lstStyle/>
        <a:p>
          <a:endParaRPr lang="en-US"/>
        </a:p>
      </dgm:t>
    </dgm:pt>
    <dgm:pt modelId="{8E9BB5A1-B68F-4329-932A-54B2E2491360}">
      <dgm:prSet phldrT="[Text]"/>
      <dgm:spPr/>
      <dgm:t>
        <a:bodyPr/>
        <a:lstStyle/>
        <a:p>
          <a:r>
            <a:rPr lang="en-US" b="1" dirty="0"/>
            <a:t>Cleanup Grants: </a:t>
          </a:r>
          <a:r>
            <a:rPr lang="en-US" b="0" dirty="0"/>
            <a:t>can be the </a:t>
          </a:r>
          <a:r>
            <a:rPr lang="en-US" dirty="0"/>
            <a:t>neighborhood (0.25-0.5 mile radius around site), the block group, or the census tract that contains that site for smaller towns </a:t>
          </a:r>
        </a:p>
      </dgm:t>
    </dgm:pt>
    <dgm:pt modelId="{78A99739-7EE4-4627-B909-0284D76F0D92}" type="parTrans" cxnId="{B433CD34-C902-44DF-A292-006304AFB938}">
      <dgm:prSet/>
      <dgm:spPr/>
      <dgm:t>
        <a:bodyPr/>
        <a:lstStyle/>
        <a:p>
          <a:endParaRPr lang="en-US"/>
        </a:p>
      </dgm:t>
    </dgm:pt>
    <dgm:pt modelId="{029F1E7D-4C14-4C11-98F9-E4EA51443F09}" type="sibTrans" cxnId="{B433CD34-C902-44DF-A292-006304AFB938}">
      <dgm:prSet/>
      <dgm:spPr/>
      <dgm:t>
        <a:bodyPr/>
        <a:lstStyle/>
        <a:p>
          <a:endParaRPr lang="en-US"/>
        </a:p>
      </dgm:t>
    </dgm:pt>
    <dgm:pt modelId="{A4EB19C4-CE84-46D1-B8B6-00370BB0C951}">
      <dgm:prSet phldrT="[Text]"/>
      <dgm:spPr/>
      <dgm:t>
        <a:bodyPr/>
        <a:lstStyle/>
        <a:p>
          <a:r>
            <a:rPr lang="en-US" b="1" dirty="0"/>
            <a:t>Community-Wide Assessment, and Multipurpose grants</a:t>
          </a:r>
          <a:r>
            <a:rPr lang="en-US" dirty="0"/>
            <a:t>: can be one or more block groups or census tracts that contain the priority sites or even the entire town</a:t>
          </a:r>
        </a:p>
        <a:p>
          <a:r>
            <a:rPr lang="en-US" dirty="0"/>
            <a:t>For regional entities, it may be several towns</a:t>
          </a:r>
        </a:p>
      </dgm:t>
    </dgm:pt>
    <dgm:pt modelId="{B479819F-B7F4-4B19-9B8B-C62256850E41}" type="parTrans" cxnId="{D278C2CF-40F8-43CD-9EC4-80D5B08BEB8A}">
      <dgm:prSet/>
      <dgm:spPr/>
      <dgm:t>
        <a:bodyPr/>
        <a:lstStyle/>
        <a:p>
          <a:endParaRPr lang="en-US"/>
        </a:p>
      </dgm:t>
    </dgm:pt>
    <dgm:pt modelId="{04DC1A46-C38F-4C2D-ADA9-C6DCC2808703}" type="sibTrans" cxnId="{D278C2CF-40F8-43CD-9EC4-80D5B08BEB8A}">
      <dgm:prSet/>
      <dgm:spPr/>
      <dgm:t>
        <a:bodyPr/>
        <a:lstStyle/>
        <a:p>
          <a:endParaRPr lang="en-US"/>
        </a:p>
      </dgm:t>
    </dgm:pt>
    <dgm:pt modelId="{6B76A63B-CA41-4DB6-BCCB-52F3C98B0F62}" type="pres">
      <dgm:prSet presAssocID="{76B3A506-50AC-41BA-BD82-141F99F59089}" presName="compositeShape" presStyleCnt="0">
        <dgm:presLayoutVars>
          <dgm:chMax val="2"/>
          <dgm:dir/>
          <dgm:resizeHandles val="exact"/>
        </dgm:presLayoutVars>
      </dgm:prSet>
      <dgm:spPr/>
    </dgm:pt>
    <dgm:pt modelId="{834C917A-CE77-46F3-8A48-48EF9B928BA9}" type="pres">
      <dgm:prSet presAssocID="{8E9BB5A1-B68F-4329-932A-54B2E2491360}" presName="upArrow" presStyleLbl="node1" presStyleIdx="0" presStyleCnt="2"/>
      <dgm:spPr/>
    </dgm:pt>
    <dgm:pt modelId="{031A0E75-BFB2-4278-B507-EC84F7DA238C}" type="pres">
      <dgm:prSet presAssocID="{8E9BB5A1-B68F-4329-932A-54B2E2491360}" presName="upArrowText" presStyleLbl="revTx" presStyleIdx="0" presStyleCnt="2">
        <dgm:presLayoutVars>
          <dgm:chMax val="0"/>
          <dgm:bulletEnabled val="1"/>
        </dgm:presLayoutVars>
      </dgm:prSet>
      <dgm:spPr/>
    </dgm:pt>
    <dgm:pt modelId="{594AA0D7-448B-47BA-99DA-30B285FE69E9}" type="pres">
      <dgm:prSet presAssocID="{A4EB19C4-CE84-46D1-B8B6-00370BB0C951}" presName="downArrow" presStyleLbl="node1" presStyleIdx="1" presStyleCnt="2"/>
      <dgm:spPr/>
    </dgm:pt>
    <dgm:pt modelId="{0070263B-090D-466B-8076-32122CBF77C4}" type="pres">
      <dgm:prSet presAssocID="{A4EB19C4-CE84-46D1-B8B6-00370BB0C951}" presName="downArrowText" presStyleLbl="revTx" presStyleIdx="1" presStyleCnt="2">
        <dgm:presLayoutVars>
          <dgm:chMax val="0"/>
          <dgm:bulletEnabled val="1"/>
        </dgm:presLayoutVars>
      </dgm:prSet>
      <dgm:spPr/>
    </dgm:pt>
  </dgm:ptLst>
  <dgm:cxnLst>
    <dgm:cxn modelId="{EA81DE2C-7DA5-42F7-9014-5F4933FB1271}" type="presOf" srcId="{A4EB19C4-CE84-46D1-B8B6-00370BB0C951}" destId="{0070263B-090D-466B-8076-32122CBF77C4}" srcOrd="0" destOrd="0" presId="urn:microsoft.com/office/officeart/2005/8/layout/arrow4"/>
    <dgm:cxn modelId="{B433CD34-C902-44DF-A292-006304AFB938}" srcId="{76B3A506-50AC-41BA-BD82-141F99F59089}" destId="{8E9BB5A1-B68F-4329-932A-54B2E2491360}" srcOrd="0" destOrd="0" parTransId="{78A99739-7EE4-4627-B909-0284D76F0D92}" sibTransId="{029F1E7D-4C14-4C11-98F9-E4EA51443F09}"/>
    <dgm:cxn modelId="{E729ADA1-751A-452F-A7F9-1D3074A2AD3C}" type="presOf" srcId="{76B3A506-50AC-41BA-BD82-141F99F59089}" destId="{6B76A63B-CA41-4DB6-BCCB-52F3C98B0F62}" srcOrd="0" destOrd="0" presId="urn:microsoft.com/office/officeart/2005/8/layout/arrow4"/>
    <dgm:cxn modelId="{D278C2CF-40F8-43CD-9EC4-80D5B08BEB8A}" srcId="{76B3A506-50AC-41BA-BD82-141F99F59089}" destId="{A4EB19C4-CE84-46D1-B8B6-00370BB0C951}" srcOrd="1" destOrd="0" parTransId="{B479819F-B7F4-4B19-9B8B-C62256850E41}" sibTransId="{04DC1A46-C38F-4C2D-ADA9-C6DCC2808703}"/>
    <dgm:cxn modelId="{4402ABEE-35F3-4A18-8F1D-209854D30358}" type="presOf" srcId="{8E9BB5A1-B68F-4329-932A-54B2E2491360}" destId="{031A0E75-BFB2-4278-B507-EC84F7DA238C}" srcOrd="0" destOrd="0" presId="urn:microsoft.com/office/officeart/2005/8/layout/arrow4"/>
    <dgm:cxn modelId="{6B3CD472-C0E9-425D-AF23-42E8767E6881}" type="presParOf" srcId="{6B76A63B-CA41-4DB6-BCCB-52F3C98B0F62}" destId="{834C917A-CE77-46F3-8A48-48EF9B928BA9}" srcOrd="0" destOrd="0" presId="urn:microsoft.com/office/officeart/2005/8/layout/arrow4"/>
    <dgm:cxn modelId="{79AB36E5-84B7-48F1-8F13-CCD2C4678834}" type="presParOf" srcId="{6B76A63B-CA41-4DB6-BCCB-52F3C98B0F62}" destId="{031A0E75-BFB2-4278-B507-EC84F7DA238C}" srcOrd="1" destOrd="0" presId="urn:microsoft.com/office/officeart/2005/8/layout/arrow4"/>
    <dgm:cxn modelId="{40F4425F-0B90-46F5-8B4E-3F1EB822F69E}" type="presParOf" srcId="{6B76A63B-CA41-4DB6-BCCB-52F3C98B0F62}" destId="{594AA0D7-448B-47BA-99DA-30B285FE69E9}" srcOrd="2" destOrd="0" presId="urn:microsoft.com/office/officeart/2005/8/layout/arrow4"/>
    <dgm:cxn modelId="{D3D6740B-5F14-46DA-B6B4-96E3FE519FB2}" type="presParOf" srcId="{6B76A63B-CA41-4DB6-BCCB-52F3C98B0F62}" destId="{0070263B-090D-466B-8076-32122CBF77C4}"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7FC9B6-760E-4D29-ABCF-977F2908D675}"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60D36DE5-81A2-4830-8DBF-557A904F1120}">
      <dgm:prSet phldrT="[Text]"/>
      <dgm:spPr/>
      <dgm:t>
        <a:bodyPr/>
        <a:lstStyle/>
        <a:p>
          <a:r>
            <a:rPr lang="en-US" dirty="0"/>
            <a:t>Identify the block groups or census tract(s) of your priority sites</a:t>
          </a:r>
        </a:p>
      </dgm:t>
    </dgm:pt>
    <dgm:pt modelId="{59EC3FC2-4286-4B69-8FAF-9746EABFDE6E}" type="parTrans" cxnId="{EF8C4CBE-63A1-4509-AFB4-7F912A1FA11E}">
      <dgm:prSet/>
      <dgm:spPr/>
      <dgm:t>
        <a:bodyPr/>
        <a:lstStyle/>
        <a:p>
          <a:endParaRPr lang="en-US"/>
        </a:p>
      </dgm:t>
    </dgm:pt>
    <dgm:pt modelId="{9D6BDCB0-86EF-42CD-A341-E67F5DE50392}" type="sibTrans" cxnId="{EF8C4CBE-63A1-4509-AFB4-7F912A1FA11E}">
      <dgm:prSet/>
      <dgm:spPr/>
      <dgm:t>
        <a:bodyPr/>
        <a:lstStyle/>
        <a:p>
          <a:endParaRPr lang="en-US"/>
        </a:p>
      </dgm:t>
    </dgm:pt>
    <dgm:pt modelId="{4CD68BE2-9343-42D1-8A55-7CEA1981BD7A}">
      <dgm:prSet phldrT="[Text]"/>
      <dgm:spPr/>
      <dgm:t>
        <a:bodyPr/>
        <a:lstStyle/>
        <a:p>
          <a:r>
            <a:rPr lang="en-US" dirty="0"/>
            <a:t>Use the EJSCREEN maps to visualize key demographics and/or generate reports if you have two different Target Areas that include disadvantaged Census Tracts (e.g. a Census Tract versus a CDP)</a:t>
          </a:r>
        </a:p>
      </dgm:t>
    </dgm:pt>
    <dgm:pt modelId="{0D9F6F30-D8EF-4477-AE8C-C3A763D1996D}" type="parTrans" cxnId="{8914344F-3D1B-4882-942A-83620F73220F}">
      <dgm:prSet/>
      <dgm:spPr/>
      <dgm:t>
        <a:bodyPr/>
        <a:lstStyle/>
        <a:p>
          <a:endParaRPr lang="en-US"/>
        </a:p>
      </dgm:t>
    </dgm:pt>
    <dgm:pt modelId="{8B270AE2-238A-423C-ADE8-A0A61D0F89BE}" type="sibTrans" cxnId="{8914344F-3D1B-4882-942A-83620F73220F}">
      <dgm:prSet/>
      <dgm:spPr/>
      <dgm:t>
        <a:bodyPr/>
        <a:lstStyle/>
        <a:p>
          <a:endParaRPr lang="en-US"/>
        </a:p>
      </dgm:t>
    </dgm:pt>
    <dgm:pt modelId="{4A47C2BE-673B-4BC9-BA83-E935CA9CB07E}">
      <dgm:prSet phldrT="[Text]"/>
      <dgm:spPr/>
      <dgm:t>
        <a:bodyPr/>
        <a:lstStyle/>
        <a:p>
          <a:r>
            <a:rPr lang="en-US" dirty="0"/>
            <a:t>Choose the Target Area that includes your sites and demonstrates the maximum need</a:t>
          </a:r>
        </a:p>
      </dgm:t>
    </dgm:pt>
    <dgm:pt modelId="{B2226B08-9F8B-4000-9B99-F40AAEC4E0CA}" type="parTrans" cxnId="{B1038C58-3915-42AC-AE60-1525FF4954A2}">
      <dgm:prSet/>
      <dgm:spPr/>
      <dgm:t>
        <a:bodyPr/>
        <a:lstStyle/>
        <a:p>
          <a:endParaRPr lang="en-US"/>
        </a:p>
      </dgm:t>
    </dgm:pt>
    <dgm:pt modelId="{8AD62DFA-8802-4FCB-ADD9-0AC817CD740C}" type="sibTrans" cxnId="{B1038C58-3915-42AC-AE60-1525FF4954A2}">
      <dgm:prSet/>
      <dgm:spPr/>
      <dgm:t>
        <a:bodyPr/>
        <a:lstStyle/>
        <a:p>
          <a:endParaRPr lang="en-US"/>
        </a:p>
      </dgm:t>
    </dgm:pt>
    <dgm:pt modelId="{D49C1A56-395C-466A-839D-ACAAFE0D8BCA}">
      <dgm:prSet phldrT="[Text]"/>
      <dgm:spPr/>
      <dgm:t>
        <a:bodyPr/>
        <a:lstStyle/>
        <a:p>
          <a:r>
            <a:rPr lang="en-US" dirty="0"/>
            <a:t>Use the CEJST tool to identify disadvantaged Census Tracts </a:t>
          </a:r>
        </a:p>
      </dgm:t>
    </dgm:pt>
    <dgm:pt modelId="{53475AB9-13DE-4E9D-8109-E1CCC78B7950}" type="parTrans" cxnId="{E2641379-A8AC-418A-B87C-6E4FCFE2A0D0}">
      <dgm:prSet/>
      <dgm:spPr/>
      <dgm:t>
        <a:bodyPr/>
        <a:lstStyle/>
        <a:p>
          <a:endParaRPr lang="en-US"/>
        </a:p>
      </dgm:t>
    </dgm:pt>
    <dgm:pt modelId="{B44FCD0C-6FDA-417E-83FB-FDD1EB770E45}" type="sibTrans" cxnId="{E2641379-A8AC-418A-B87C-6E4FCFE2A0D0}">
      <dgm:prSet/>
      <dgm:spPr/>
      <dgm:t>
        <a:bodyPr/>
        <a:lstStyle/>
        <a:p>
          <a:endParaRPr lang="en-US"/>
        </a:p>
      </dgm:t>
    </dgm:pt>
    <dgm:pt modelId="{708F9F79-2B12-4D62-9AC6-FF4747C48B17}" type="pres">
      <dgm:prSet presAssocID="{DC7FC9B6-760E-4D29-ABCF-977F2908D675}" presName="rootnode" presStyleCnt="0">
        <dgm:presLayoutVars>
          <dgm:chMax/>
          <dgm:chPref/>
          <dgm:dir/>
          <dgm:animLvl val="lvl"/>
        </dgm:presLayoutVars>
      </dgm:prSet>
      <dgm:spPr/>
    </dgm:pt>
    <dgm:pt modelId="{732671B5-4D82-4CBF-9211-E8867282B040}" type="pres">
      <dgm:prSet presAssocID="{60D36DE5-81A2-4830-8DBF-557A904F1120}" presName="composite" presStyleCnt="0"/>
      <dgm:spPr/>
    </dgm:pt>
    <dgm:pt modelId="{DCB54E25-B019-43F0-9F98-707206195E33}" type="pres">
      <dgm:prSet presAssocID="{60D36DE5-81A2-4830-8DBF-557A904F1120}" presName="LShape" presStyleLbl="alignNode1" presStyleIdx="0" presStyleCnt="7"/>
      <dgm:spPr/>
    </dgm:pt>
    <dgm:pt modelId="{47D0832A-AD8F-4884-9E21-FD0030C20F64}" type="pres">
      <dgm:prSet presAssocID="{60D36DE5-81A2-4830-8DBF-557A904F1120}" presName="ParentText" presStyleLbl="revTx" presStyleIdx="0" presStyleCnt="4">
        <dgm:presLayoutVars>
          <dgm:chMax val="0"/>
          <dgm:chPref val="0"/>
          <dgm:bulletEnabled val="1"/>
        </dgm:presLayoutVars>
      </dgm:prSet>
      <dgm:spPr/>
    </dgm:pt>
    <dgm:pt modelId="{F72DBC7F-2204-4472-8155-555516053FC6}" type="pres">
      <dgm:prSet presAssocID="{60D36DE5-81A2-4830-8DBF-557A904F1120}" presName="Triangle" presStyleLbl="alignNode1" presStyleIdx="1" presStyleCnt="7"/>
      <dgm:spPr/>
    </dgm:pt>
    <dgm:pt modelId="{2FF47250-110A-41E3-8CC1-2CCA12D0D04F}" type="pres">
      <dgm:prSet presAssocID="{9D6BDCB0-86EF-42CD-A341-E67F5DE50392}" presName="sibTrans" presStyleCnt="0"/>
      <dgm:spPr/>
    </dgm:pt>
    <dgm:pt modelId="{428DAB8A-C486-461F-B51D-B1344426564A}" type="pres">
      <dgm:prSet presAssocID="{9D6BDCB0-86EF-42CD-A341-E67F5DE50392}" presName="space" presStyleCnt="0"/>
      <dgm:spPr/>
    </dgm:pt>
    <dgm:pt modelId="{E2629A36-39CB-4820-89EE-D6DFE78925BA}" type="pres">
      <dgm:prSet presAssocID="{D49C1A56-395C-466A-839D-ACAAFE0D8BCA}" presName="composite" presStyleCnt="0"/>
      <dgm:spPr/>
    </dgm:pt>
    <dgm:pt modelId="{CBF6A10C-2244-442B-90F8-C396550526F3}" type="pres">
      <dgm:prSet presAssocID="{D49C1A56-395C-466A-839D-ACAAFE0D8BCA}" presName="LShape" presStyleLbl="alignNode1" presStyleIdx="2" presStyleCnt="7"/>
      <dgm:spPr/>
    </dgm:pt>
    <dgm:pt modelId="{0CDD8A1E-643E-47F8-AB51-0044A9A06CF7}" type="pres">
      <dgm:prSet presAssocID="{D49C1A56-395C-466A-839D-ACAAFE0D8BCA}" presName="ParentText" presStyleLbl="revTx" presStyleIdx="1" presStyleCnt="4">
        <dgm:presLayoutVars>
          <dgm:chMax val="0"/>
          <dgm:chPref val="0"/>
          <dgm:bulletEnabled val="1"/>
        </dgm:presLayoutVars>
      </dgm:prSet>
      <dgm:spPr/>
    </dgm:pt>
    <dgm:pt modelId="{4756D731-0D7C-4635-8F6C-2ACF32B1B68B}" type="pres">
      <dgm:prSet presAssocID="{D49C1A56-395C-466A-839D-ACAAFE0D8BCA}" presName="Triangle" presStyleLbl="alignNode1" presStyleIdx="3" presStyleCnt="7"/>
      <dgm:spPr/>
    </dgm:pt>
    <dgm:pt modelId="{8E112338-963C-44BD-BF88-713679921FA6}" type="pres">
      <dgm:prSet presAssocID="{B44FCD0C-6FDA-417E-83FB-FDD1EB770E45}" presName="sibTrans" presStyleCnt="0"/>
      <dgm:spPr/>
    </dgm:pt>
    <dgm:pt modelId="{D0ED0290-B7A2-4B81-B615-032743D35A5D}" type="pres">
      <dgm:prSet presAssocID="{B44FCD0C-6FDA-417E-83FB-FDD1EB770E45}" presName="space" presStyleCnt="0"/>
      <dgm:spPr/>
    </dgm:pt>
    <dgm:pt modelId="{A5D19832-33DA-441F-8561-641DDFD5EE91}" type="pres">
      <dgm:prSet presAssocID="{4CD68BE2-9343-42D1-8A55-7CEA1981BD7A}" presName="composite" presStyleCnt="0"/>
      <dgm:spPr/>
    </dgm:pt>
    <dgm:pt modelId="{8A97BE96-E854-4822-B132-179D8444E859}" type="pres">
      <dgm:prSet presAssocID="{4CD68BE2-9343-42D1-8A55-7CEA1981BD7A}" presName="LShape" presStyleLbl="alignNode1" presStyleIdx="4" presStyleCnt="7"/>
      <dgm:spPr/>
    </dgm:pt>
    <dgm:pt modelId="{9CA63045-1FC2-4951-B002-BE11D15A3AE5}" type="pres">
      <dgm:prSet presAssocID="{4CD68BE2-9343-42D1-8A55-7CEA1981BD7A}" presName="ParentText" presStyleLbl="revTx" presStyleIdx="2" presStyleCnt="4">
        <dgm:presLayoutVars>
          <dgm:chMax val="0"/>
          <dgm:chPref val="0"/>
          <dgm:bulletEnabled val="1"/>
        </dgm:presLayoutVars>
      </dgm:prSet>
      <dgm:spPr/>
    </dgm:pt>
    <dgm:pt modelId="{CAC1B568-E1F3-4FDC-95D0-8BE790625FA1}" type="pres">
      <dgm:prSet presAssocID="{4CD68BE2-9343-42D1-8A55-7CEA1981BD7A}" presName="Triangle" presStyleLbl="alignNode1" presStyleIdx="5" presStyleCnt="7"/>
      <dgm:spPr/>
    </dgm:pt>
    <dgm:pt modelId="{A32AE7EC-2EA8-42B7-8BA8-06534846913A}" type="pres">
      <dgm:prSet presAssocID="{8B270AE2-238A-423C-ADE8-A0A61D0F89BE}" presName="sibTrans" presStyleCnt="0"/>
      <dgm:spPr/>
    </dgm:pt>
    <dgm:pt modelId="{25B447AC-C0D1-40D7-BDE5-88E33E7AC73D}" type="pres">
      <dgm:prSet presAssocID="{8B270AE2-238A-423C-ADE8-A0A61D0F89BE}" presName="space" presStyleCnt="0"/>
      <dgm:spPr/>
    </dgm:pt>
    <dgm:pt modelId="{CE228536-838D-40A6-B5A6-6C556BC1BF3A}" type="pres">
      <dgm:prSet presAssocID="{4A47C2BE-673B-4BC9-BA83-E935CA9CB07E}" presName="composite" presStyleCnt="0"/>
      <dgm:spPr/>
    </dgm:pt>
    <dgm:pt modelId="{93AEACC4-5426-4A6F-8C64-DCFF2C8EEB88}" type="pres">
      <dgm:prSet presAssocID="{4A47C2BE-673B-4BC9-BA83-E935CA9CB07E}" presName="LShape" presStyleLbl="alignNode1" presStyleIdx="6" presStyleCnt="7"/>
      <dgm:spPr/>
    </dgm:pt>
    <dgm:pt modelId="{6062C7F1-8B68-4B66-B435-9553665AA381}" type="pres">
      <dgm:prSet presAssocID="{4A47C2BE-673B-4BC9-BA83-E935CA9CB07E}" presName="ParentText" presStyleLbl="revTx" presStyleIdx="3" presStyleCnt="4">
        <dgm:presLayoutVars>
          <dgm:chMax val="0"/>
          <dgm:chPref val="0"/>
          <dgm:bulletEnabled val="1"/>
        </dgm:presLayoutVars>
      </dgm:prSet>
      <dgm:spPr/>
    </dgm:pt>
  </dgm:ptLst>
  <dgm:cxnLst>
    <dgm:cxn modelId="{4F184214-8785-4942-843A-E4887F791E1E}" type="presOf" srcId="{4CD68BE2-9343-42D1-8A55-7CEA1981BD7A}" destId="{9CA63045-1FC2-4951-B002-BE11D15A3AE5}" srcOrd="0" destOrd="0" presId="urn:microsoft.com/office/officeart/2009/3/layout/StepUpProcess"/>
    <dgm:cxn modelId="{E9CC1E61-4046-41E0-BC5F-954A7282FC0E}" type="presOf" srcId="{60D36DE5-81A2-4830-8DBF-557A904F1120}" destId="{47D0832A-AD8F-4884-9E21-FD0030C20F64}" srcOrd="0" destOrd="0" presId="urn:microsoft.com/office/officeart/2009/3/layout/StepUpProcess"/>
    <dgm:cxn modelId="{A3254965-E855-4C43-915F-6904BBF7B736}" type="presOf" srcId="{D49C1A56-395C-466A-839D-ACAAFE0D8BCA}" destId="{0CDD8A1E-643E-47F8-AB51-0044A9A06CF7}" srcOrd="0" destOrd="0" presId="urn:microsoft.com/office/officeart/2009/3/layout/StepUpProcess"/>
    <dgm:cxn modelId="{8914344F-3D1B-4882-942A-83620F73220F}" srcId="{DC7FC9B6-760E-4D29-ABCF-977F2908D675}" destId="{4CD68BE2-9343-42D1-8A55-7CEA1981BD7A}" srcOrd="2" destOrd="0" parTransId="{0D9F6F30-D8EF-4477-AE8C-C3A763D1996D}" sibTransId="{8B270AE2-238A-423C-ADE8-A0A61D0F89BE}"/>
    <dgm:cxn modelId="{B1038C58-3915-42AC-AE60-1525FF4954A2}" srcId="{DC7FC9B6-760E-4D29-ABCF-977F2908D675}" destId="{4A47C2BE-673B-4BC9-BA83-E935CA9CB07E}" srcOrd="3" destOrd="0" parTransId="{B2226B08-9F8B-4000-9B99-F40AAEC4E0CA}" sibTransId="{8AD62DFA-8802-4FCB-ADD9-0AC817CD740C}"/>
    <dgm:cxn modelId="{E2641379-A8AC-418A-B87C-6E4FCFE2A0D0}" srcId="{DC7FC9B6-760E-4D29-ABCF-977F2908D675}" destId="{D49C1A56-395C-466A-839D-ACAAFE0D8BCA}" srcOrd="1" destOrd="0" parTransId="{53475AB9-13DE-4E9D-8109-E1CCC78B7950}" sibTransId="{B44FCD0C-6FDA-417E-83FB-FDD1EB770E45}"/>
    <dgm:cxn modelId="{F3C7327F-8CA6-4698-A367-151E6E51A784}" type="presOf" srcId="{4A47C2BE-673B-4BC9-BA83-E935CA9CB07E}" destId="{6062C7F1-8B68-4B66-B435-9553665AA381}" srcOrd="0" destOrd="0" presId="urn:microsoft.com/office/officeart/2009/3/layout/StepUpProcess"/>
    <dgm:cxn modelId="{16906FAC-23B5-4CB8-9DFA-EA4A11E69FF8}" type="presOf" srcId="{DC7FC9B6-760E-4D29-ABCF-977F2908D675}" destId="{708F9F79-2B12-4D62-9AC6-FF4747C48B17}" srcOrd="0" destOrd="0" presId="urn:microsoft.com/office/officeart/2009/3/layout/StepUpProcess"/>
    <dgm:cxn modelId="{EF8C4CBE-63A1-4509-AFB4-7F912A1FA11E}" srcId="{DC7FC9B6-760E-4D29-ABCF-977F2908D675}" destId="{60D36DE5-81A2-4830-8DBF-557A904F1120}" srcOrd="0" destOrd="0" parTransId="{59EC3FC2-4286-4B69-8FAF-9746EABFDE6E}" sibTransId="{9D6BDCB0-86EF-42CD-A341-E67F5DE50392}"/>
    <dgm:cxn modelId="{7418C2EB-90BD-4306-B893-C47D9D787D22}" type="presParOf" srcId="{708F9F79-2B12-4D62-9AC6-FF4747C48B17}" destId="{732671B5-4D82-4CBF-9211-E8867282B040}" srcOrd="0" destOrd="0" presId="urn:microsoft.com/office/officeart/2009/3/layout/StepUpProcess"/>
    <dgm:cxn modelId="{113566D1-7FAB-48E4-BF4A-4BC71FAB5F7D}" type="presParOf" srcId="{732671B5-4D82-4CBF-9211-E8867282B040}" destId="{DCB54E25-B019-43F0-9F98-707206195E33}" srcOrd="0" destOrd="0" presId="urn:microsoft.com/office/officeart/2009/3/layout/StepUpProcess"/>
    <dgm:cxn modelId="{2998BE98-85B1-475C-B490-F0D6EEADD05A}" type="presParOf" srcId="{732671B5-4D82-4CBF-9211-E8867282B040}" destId="{47D0832A-AD8F-4884-9E21-FD0030C20F64}" srcOrd="1" destOrd="0" presId="urn:microsoft.com/office/officeart/2009/3/layout/StepUpProcess"/>
    <dgm:cxn modelId="{1633AE05-C119-4004-B3B1-F3933D1149C6}" type="presParOf" srcId="{732671B5-4D82-4CBF-9211-E8867282B040}" destId="{F72DBC7F-2204-4472-8155-555516053FC6}" srcOrd="2" destOrd="0" presId="urn:microsoft.com/office/officeart/2009/3/layout/StepUpProcess"/>
    <dgm:cxn modelId="{0309E158-580B-4B34-9577-BAD0B192D86D}" type="presParOf" srcId="{708F9F79-2B12-4D62-9AC6-FF4747C48B17}" destId="{2FF47250-110A-41E3-8CC1-2CCA12D0D04F}" srcOrd="1" destOrd="0" presId="urn:microsoft.com/office/officeart/2009/3/layout/StepUpProcess"/>
    <dgm:cxn modelId="{E1A3B4F3-4858-426D-8A9C-1AFF2B397FB2}" type="presParOf" srcId="{2FF47250-110A-41E3-8CC1-2CCA12D0D04F}" destId="{428DAB8A-C486-461F-B51D-B1344426564A}" srcOrd="0" destOrd="0" presId="urn:microsoft.com/office/officeart/2009/3/layout/StepUpProcess"/>
    <dgm:cxn modelId="{C6414C82-028E-4455-90A6-8E7ED0C33E53}" type="presParOf" srcId="{708F9F79-2B12-4D62-9AC6-FF4747C48B17}" destId="{E2629A36-39CB-4820-89EE-D6DFE78925BA}" srcOrd="2" destOrd="0" presId="urn:microsoft.com/office/officeart/2009/3/layout/StepUpProcess"/>
    <dgm:cxn modelId="{026C9483-E310-4254-9151-9FCA313F89F1}" type="presParOf" srcId="{E2629A36-39CB-4820-89EE-D6DFE78925BA}" destId="{CBF6A10C-2244-442B-90F8-C396550526F3}" srcOrd="0" destOrd="0" presId="urn:microsoft.com/office/officeart/2009/3/layout/StepUpProcess"/>
    <dgm:cxn modelId="{B7C94E78-8C9C-439B-BA55-A45441379760}" type="presParOf" srcId="{E2629A36-39CB-4820-89EE-D6DFE78925BA}" destId="{0CDD8A1E-643E-47F8-AB51-0044A9A06CF7}" srcOrd="1" destOrd="0" presId="urn:microsoft.com/office/officeart/2009/3/layout/StepUpProcess"/>
    <dgm:cxn modelId="{636DFE6B-EAF3-4C9D-AE9F-45C9E62DA3DB}" type="presParOf" srcId="{E2629A36-39CB-4820-89EE-D6DFE78925BA}" destId="{4756D731-0D7C-4635-8F6C-2ACF32B1B68B}" srcOrd="2" destOrd="0" presId="urn:microsoft.com/office/officeart/2009/3/layout/StepUpProcess"/>
    <dgm:cxn modelId="{00188267-7A6F-4B8A-94D6-F7CB4F2958EF}" type="presParOf" srcId="{708F9F79-2B12-4D62-9AC6-FF4747C48B17}" destId="{8E112338-963C-44BD-BF88-713679921FA6}" srcOrd="3" destOrd="0" presId="urn:microsoft.com/office/officeart/2009/3/layout/StepUpProcess"/>
    <dgm:cxn modelId="{D5C1CDBB-2377-4AC3-BB3B-669CE2FA708C}" type="presParOf" srcId="{8E112338-963C-44BD-BF88-713679921FA6}" destId="{D0ED0290-B7A2-4B81-B615-032743D35A5D}" srcOrd="0" destOrd="0" presId="urn:microsoft.com/office/officeart/2009/3/layout/StepUpProcess"/>
    <dgm:cxn modelId="{635D1FD5-8C41-45CD-BC93-28E739A35CF0}" type="presParOf" srcId="{708F9F79-2B12-4D62-9AC6-FF4747C48B17}" destId="{A5D19832-33DA-441F-8561-641DDFD5EE91}" srcOrd="4" destOrd="0" presId="urn:microsoft.com/office/officeart/2009/3/layout/StepUpProcess"/>
    <dgm:cxn modelId="{C292125B-B322-41AE-8D56-88A6EC6C788E}" type="presParOf" srcId="{A5D19832-33DA-441F-8561-641DDFD5EE91}" destId="{8A97BE96-E854-4822-B132-179D8444E859}" srcOrd="0" destOrd="0" presId="urn:microsoft.com/office/officeart/2009/3/layout/StepUpProcess"/>
    <dgm:cxn modelId="{1C6CCC84-ECBA-474B-8ACE-F78A619C434B}" type="presParOf" srcId="{A5D19832-33DA-441F-8561-641DDFD5EE91}" destId="{9CA63045-1FC2-4951-B002-BE11D15A3AE5}" srcOrd="1" destOrd="0" presId="urn:microsoft.com/office/officeart/2009/3/layout/StepUpProcess"/>
    <dgm:cxn modelId="{B84A5BA2-232A-4983-AB4D-32B84681804B}" type="presParOf" srcId="{A5D19832-33DA-441F-8561-641DDFD5EE91}" destId="{CAC1B568-E1F3-4FDC-95D0-8BE790625FA1}" srcOrd="2" destOrd="0" presId="urn:microsoft.com/office/officeart/2009/3/layout/StepUpProcess"/>
    <dgm:cxn modelId="{27603691-607F-4941-B581-9B6DF73369B8}" type="presParOf" srcId="{708F9F79-2B12-4D62-9AC6-FF4747C48B17}" destId="{A32AE7EC-2EA8-42B7-8BA8-06534846913A}" srcOrd="5" destOrd="0" presId="urn:microsoft.com/office/officeart/2009/3/layout/StepUpProcess"/>
    <dgm:cxn modelId="{6799FC69-EC6E-4E38-8B1B-8057C3E41EEE}" type="presParOf" srcId="{A32AE7EC-2EA8-42B7-8BA8-06534846913A}" destId="{25B447AC-C0D1-40D7-BDE5-88E33E7AC73D}" srcOrd="0" destOrd="0" presId="urn:microsoft.com/office/officeart/2009/3/layout/StepUpProcess"/>
    <dgm:cxn modelId="{EE87C7A5-9555-468A-A149-4835CEB44E7F}" type="presParOf" srcId="{708F9F79-2B12-4D62-9AC6-FF4747C48B17}" destId="{CE228536-838D-40A6-B5A6-6C556BC1BF3A}" srcOrd="6" destOrd="0" presId="urn:microsoft.com/office/officeart/2009/3/layout/StepUpProcess"/>
    <dgm:cxn modelId="{88425BCB-BB16-4B73-A447-21FB45E300F7}" type="presParOf" srcId="{CE228536-838D-40A6-B5A6-6C556BC1BF3A}" destId="{93AEACC4-5426-4A6F-8C64-DCFF2C8EEB88}" srcOrd="0" destOrd="0" presId="urn:microsoft.com/office/officeart/2009/3/layout/StepUpProcess"/>
    <dgm:cxn modelId="{CE8B6732-67C0-4F73-A130-7FB3C3FAB05F}" type="presParOf" srcId="{CE228536-838D-40A6-B5A6-6C556BC1BF3A}" destId="{6062C7F1-8B68-4B66-B435-9553665AA38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6F68E-FC38-4CCF-8CBC-E7CDBD4CAC2E}"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23BF3B12-2479-4545-B5A4-3A3A46A7D4A4}">
      <dgm:prSet phldrT="[Text]"/>
      <dgm:spPr/>
      <dgm:t>
        <a:bodyPr/>
        <a:lstStyle/>
        <a:p>
          <a:r>
            <a:rPr lang="en-US" dirty="0"/>
            <a:t>2a. Community Need points</a:t>
          </a:r>
        </a:p>
      </dgm:t>
    </dgm:pt>
    <dgm:pt modelId="{6F889E7F-90E2-4772-A407-C67C21669A26}" type="parTrans" cxnId="{2AA3E683-3036-46A7-86B5-93545A50DD3F}">
      <dgm:prSet/>
      <dgm:spPr/>
      <dgm:t>
        <a:bodyPr/>
        <a:lstStyle/>
        <a:p>
          <a:endParaRPr lang="en-US"/>
        </a:p>
      </dgm:t>
    </dgm:pt>
    <dgm:pt modelId="{321020AF-059F-490E-B2CF-505A23D94CDD}" type="sibTrans" cxnId="{2AA3E683-3036-46A7-86B5-93545A50DD3F}">
      <dgm:prSet/>
      <dgm:spPr/>
      <dgm:t>
        <a:bodyPr/>
        <a:lstStyle/>
        <a:p>
          <a:endParaRPr lang="en-US"/>
        </a:p>
      </dgm:t>
    </dgm:pt>
    <dgm:pt modelId="{DB339AF3-4D22-43E7-9522-49615A013AC3}">
      <dgm:prSet phldrT="[Text]"/>
      <dgm:spPr/>
      <dgm:t>
        <a:bodyPr/>
        <a:lstStyle/>
        <a:p>
          <a:r>
            <a:rPr lang="en-US" dirty="0"/>
            <a:t>ii. The Community’s Need for Funding</a:t>
          </a:r>
        </a:p>
      </dgm:t>
    </dgm:pt>
    <dgm:pt modelId="{E6C13BF7-FE2F-4F3C-8DC1-0902E74D93F3}" type="parTrans" cxnId="{E7807A0F-FB8D-4029-8961-367B3A81422E}">
      <dgm:prSet/>
      <dgm:spPr/>
      <dgm:t>
        <a:bodyPr/>
        <a:lstStyle/>
        <a:p>
          <a:endParaRPr lang="en-US"/>
        </a:p>
      </dgm:t>
    </dgm:pt>
    <dgm:pt modelId="{E62131A7-1C58-4AE8-9F49-D4C8ABCAF105}" type="sibTrans" cxnId="{E7807A0F-FB8D-4029-8961-367B3A81422E}">
      <dgm:prSet/>
      <dgm:spPr/>
      <dgm:t>
        <a:bodyPr/>
        <a:lstStyle/>
        <a:p>
          <a:endParaRPr lang="en-US"/>
        </a:p>
      </dgm:t>
    </dgm:pt>
    <dgm:pt modelId="{E45376B7-BC9D-4DD7-A8D5-C1DA6B1B10E6}">
      <dgm:prSet phldrT="[Text]"/>
      <dgm:spPr/>
      <dgm:t>
        <a:bodyPr/>
        <a:lstStyle/>
        <a:p>
          <a:r>
            <a:rPr lang="en-US" dirty="0"/>
            <a:t>Determine whether your community is low-income</a:t>
          </a:r>
        </a:p>
      </dgm:t>
    </dgm:pt>
    <dgm:pt modelId="{BC3FF975-29C4-4BB9-A272-CB82CF87D415}" type="parTrans" cxnId="{D2D17E0E-594B-4F02-8A52-334F2924C854}">
      <dgm:prSet/>
      <dgm:spPr/>
      <dgm:t>
        <a:bodyPr/>
        <a:lstStyle/>
        <a:p>
          <a:endParaRPr lang="en-US"/>
        </a:p>
      </dgm:t>
    </dgm:pt>
    <dgm:pt modelId="{8A5D9E6A-0E2C-404C-9B45-FD25F321E0AE}" type="sibTrans" cxnId="{D2D17E0E-594B-4F02-8A52-334F2924C854}">
      <dgm:prSet/>
      <dgm:spPr/>
      <dgm:t>
        <a:bodyPr/>
        <a:lstStyle/>
        <a:p>
          <a:endParaRPr lang="en-US"/>
        </a:p>
      </dgm:t>
    </dgm:pt>
    <dgm:pt modelId="{4640F414-6ADB-4FC6-8F6A-4FB54296A65E}" type="pres">
      <dgm:prSet presAssocID="{DD46F68E-FC38-4CCF-8CBC-E7CDBD4CAC2E}" presName="vert0" presStyleCnt="0">
        <dgm:presLayoutVars>
          <dgm:dir/>
          <dgm:animOne val="branch"/>
          <dgm:animLvl val="lvl"/>
        </dgm:presLayoutVars>
      </dgm:prSet>
      <dgm:spPr/>
    </dgm:pt>
    <dgm:pt modelId="{E8B1BEF2-D434-424C-B925-0019C6CB1EA8}" type="pres">
      <dgm:prSet presAssocID="{23BF3B12-2479-4545-B5A4-3A3A46A7D4A4}" presName="thickLine" presStyleLbl="alignNode1" presStyleIdx="0" presStyleCnt="1"/>
      <dgm:spPr/>
    </dgm:pt>
    <dgm:pt modelId="{89053386-7A94-48B7-8C0C-2DEBC19CC976}" type="pres">
      <dgm:prSet presAssocID="{23BF3B12-2479-4545-B5A4-3A3A46A7D4A4}" presName="horz1" presStyleCnt="0"/>
      <dgm:spPr/>
    </dgm:pt>
    <dgm:pt modelId="{4D3B0726-332D-4728-816A-D7ED3F63FE75}" type="pres">
      <dgm:prSet presAssocID="{23BF3B12-2479-4545-B5A4-3A3A46A7D4A4}" presName="tx1" presStyleLbl="revTx" presStyleIdx="0" presStyleCnt="3"/>
      <dgm:spPr/>
    </dgm:pt>
    <dgm:pt modelId="{54D25689-FAB5-4396-B9EC-EE777985AF5F}" type="pres">
      <dgm:prSet presAssocID="{23BF3B12-2479-4545-B5A4-3A3A46A7D4A4}" presName="vert1" presStyleCnt="0"/>
      <dgm:spPr/>
    </dgm:pt>
    <dgm:pt modelId="{A48B770E-4490-4830-8A04-3E163E061691}" type="pres">
      <dgm:prSet presAssocID="{DB339AF3-4D22-43E7-9522-49615A013AC3}" presName="vertSpace2a" presStyleCnt="0"/>
      <dgm:spPr/>
    </dgm:pt>
    <dgm:pt modelId="{C8B51218-E6F4-49B0-852B-5CF037CD125B}" type="pres">
      <dgm:prSet presAssocID="{DB339AF3-4D22-43E7-9522-49615A013AC3}" presName="horz2" presStyleCnt="0"/>
      <dgm:spPr/>
    </dgm:pt>
    <dgm:pt modelId="{E6915E9C-2A11-476B-A84E-9435E724B0A1}" type="pres">
      <dgm:prSet presAssocID="{DB339AF3-4D22-43E7-9522-49615A013AC3}" presName="horzSpace2" presStyleCnt="0"/>
      <dgm:spPr/>
    </dgm:pt>
    <dgm:pt modelId="{8DF76764-4AAC-4EEC-9BC9-7061F0BB0883}" type="pres">
      <dgm:prSet presAssocID="{DB339AF3-4D22-43E7-9522-49615A013AC3}" presName="tx2" presStyleLbl="revTx" presStyleIdx="1" presStyleCnt="3"/>
      <dgm:spPr/>
    </dgm:pt>
    <dgm:pt modelId="{8C60B341-B775-4AED-8E58-83BC05E4C4D2}" type="pres">
      <dgm:prSet presAssocID="{DB339AF3-4D22-43E7-9522-49615A013AC3}" presName="vert2" presStyleCnt="0"/>
      <dgm:spPr/>
    </dgm:pt>
    <dgm:pt modelId="{7AB5DA99-D7F5-4E69-BE4F-1D222BC4388C}" type="pres">
      <dgm:prSet presAssocID="{E45376B7-BC9D-4DD7-A8D5-C1DA6B1B10E6}" presName="horz3" presStyleCnt="0"/>
      <dgm:spPr/>
    </dgm:pt>
    <dgm:pt modelId="{3469900C-1B5D-4924-8949-30C1062ADA26}" type="pres">
      <dgm:prSet presAssocID="{E45376B7-BC9D-4DD7-A8D5-C1DA6B1B10E6}" presName="horzSpace3" presStyleCnt="0"/>
      <dgm:spPr/>
    </dgm:pt>
    <dgm:pt modelId="{DF4BC7CE-659C-49DB-AF19-1C479EAE54A2}" type="pres">
      <dgm:prSet presAssocID="{E45376B7-BC9D-4DD7-A8D5-C1DA6B1B10E6}" presName="tx3" presStyleLbl="revTx" presStyleIdx="2" presStyleCnt="3"/>
      <dgm:spPr/>
    </dgm:pt>
    <dgm:pt modelId="{BCD38AA2-697D-4565-B265-E4B91CEDC23F}" type="pres">
      <dgm:prSet presAssocID="{E45376B7-BC9D-4DD7-A8D5-C1DA6B1B10E6}" presName="vert3" presStyleCnt="0"/>
      <dgm:spPr/>
    </dgm:pt>
    <dgm:pt modelId="{0B3391D0-86B2-409F-855D-219F1B5766CB}" type="pres">
      <dgm:prSet presAssocID="{DB339AF3-4D22-43E7-9522-49615A013AC3}" presName="thinLine2b" presStyleLbl="callout" presStyleIdx="0" presStyleCnt="1"/>
      <dgm:spPr/>
    </dgm:pt>
    <dgm:pt modelId="{52E21272-4443-4AC9-8489-F8D56A7C20D8}" type="pres">
      <dgm:prSet presAssocID="{DB339AF3-4D22-43E7-9522-49615A013AC3}" presName="vertSpace2b" presStyleCnt="0"/>
      <dgm:spPr/>
    </dgm:pt>
  </dgm:ptLst>
  <dgm:cxnLst>
    <dgm:cxn modelId="{D2D17E0E-594B-4F02-8A52-334F2924C854}" srcId="{DB339AF3-4D22-43E7-9522-49615A013AC3}" destId="{E45376B7-BC9D-4DD7-A8D5-C1DA6B1B10E6}" srcOrd="0" destOrd="0" parTransId="{BC3FF975-29C4-4BB9-A272-CB82CF87D415}" sibTransId="{8A5D9E6A-0E2C-404C-9B45-FD25F321E0AE}"/>
    <dgm:cxn modelId="{E7807A0F-FB8D-4029-8961-367B3A81422E}" srcId="{23BF3B12-2479-4545-B5A4-3A3A46A7D4A4}" destId="{DB339AF3-4D22-43E7-9522-49615A013AC3}" srcOrd="0" destOrd="0" parTransId="{E6C13BF7-FE2F-4F3C-8DC1-0902E74D93F3}" sibTransId="{E62131A7-1C58-4AE8-9F49-D4C8ABCAF105}"/>
    <dgm:cxn modelId="{E0A1611A-99D0-43B8-9CFD-1978EE6ADFFC}" type="presOf" srcId="{E45376B7-BC9D-4DD7-A8D5-C1DA6B1B10E6}" destId="{DF4BC7CE-659C-49DB-AF19-1C479EAE54A2}" srcOrd="0" destOrd="0" presId="urn:microsoft.com/office/officeart/2008/layout/LinedList"/>
    <dgm:cxn modelId="{67ECF92F-63DB-4B2A-8B0D-A911E2065C66}" type="presOf" srcId="{DB339AF3-4D22-43E7-9522-49615A013AC3}" destId="{8DF76764-4AAC-4EEC-9BC9-7061F0BB0883}" srcOrd="0" destOrd="0" presId="urn:microsoft.com/office/officeart/2008/layout/LinedList"/>
    <dgm:cxn modelId="{764C035D-E9A6-4087-80DA-F805108782DE}" type="presOf" srcId="{DD46F68E-FC38-4CCF-8CBC-E7CDBD4CAC2E}" destId="{4640F414-6ADB-4FC6-8F6A-4FB54296A65E}" srcOrd="0" destOrd="0" presId="urn:microsoft.com/office/officeart/2008/layout/LinedList"/>
    <dgm:cxn modelId="{8B9C2549-C0F0-4348-9E60-614E1E0F0BBC}" type="presOf" srcId="{23BF3B12-2479-4545-B5A4-3A3A46A7D4A4}" destId="{4D3B0726-332D-4728-816A-D7ED3F63FE75}" srcOrd="0" destOrd="0" presId="urn:microsoft.com/office/officeart/2008/layout/LinedList"/>
    <dgm:cxn modelId="{2AA3E683-3036-46A7-86B5-93545A50DD3F}" srcId="{DD46F68E-FC38-4CCF-8CBC-E7CDBD4CAC2E}" destId="{23BF3B12-2479-4545-B5A4-3A3A46A7D4A4}" srcOrd="0" destOrd="0" parTransId="{6F889E7F-90E2-4772-A407-C67C21669A26}" sibTransId="{321020AF-059F-490E-B2CF-505A23D94CDD}"/>
    <dgm:cxn modelId="{5868991A-474B-4858-BC5E-662AF3C0A2C6}" type="presParOf" srcId="{4640F414-6ADB-4FC6-8F6A-4FB54296A65E}" destId="{E8B1BEF2-D434-424C-B925-0019C6CB1EA8}" srcOrd="0" destOrd="0" presId="urn:microsoft.com/office/officeart/2008/layout/LinedList"/>
    <dgm:cxn modelId="{8B874673-1702-4A07-B0C9-949C0A88619E}" type="presParOf" srcId="{4640F414-6ADB-4FC6-8F6A-4FB54296A65E}" destId="{89053386-7A94-48B7-8C0C-2DEBC19CC976}" srcOrd="1" destOrd="0" presId="urn:microsoft.com/office/officeart/2008/layout/LinedList"/>
    <dgm:cxn modelId="{D6543342-6107-435A-A186-01DF62C3E016}" type="presParOf" srcId="{89053386-7A94-48B7-8C0C-2DEBC19CC976}" destId="{4D3B0726-332D-4728-816A-D7ED3F63FE75}" srcOrd="0" destOrd="0" presId="urn:microsoft.com/office/officeart/2008/layout/LinedList"/>
    <dgm:cxn modelId="{1D22FF10-6F9C-4741-8E61-3EDBCCE2F00B}" type="presParOf" srcId="{89053386-7A94-48B7-8C0C-2DEBC19CC976}" destId="{54D25689-FAB5-4396-B9EC-EE777985AF5F}" srcOrd="1" destOrd="0" presId="urn:microsoft.com/office/officeart/2008/layout/LinedList"/>
    <dgm:cxn modelId="{37153F93-7C0B-4F9B-83F5-AD19461F7694}" type="presParOf" srcId="{54D25689-FAB5-4396-B9EC-EE777985AF5F}" destId="{A48B770E-4490-4830-8A04-3E163E061691}" srcOrd="0" destOrd="0" presId="urn:microsoft.com/office/officeart/2008/layout/LinedList"/>
    <dgm:cxn modelId="{406F6D8F-8D91-4D92-9ACC-0004B4CB72B7}" type="presParOf" srcId="{54D25689-FAB5-4396-B9EC-EE777985AF5F}" destId="{C8B51218-E6F4-49B0-852B-5CF037CD125B}" srcOrd="1" destOrd="0" presId="urn:microsoft.com/office/officeart/2008/layout/LinedList"/>
    <dgm:cxn modelId="{61B24E15-9DDC-4B99-ACDC-46DE2252A160}" type="presParOf" srcId="{C8B51218-E6F4-49B0-852B-5CF037CD125B}" destId="{E6915E9C-2A11-476B-A84E-9435E724B0A1}" srcOrd="0" destOrd="0" presId="urn:microsoft.com/office/officeart/2008/layout/LinedList"/>
    <dgm:cxn modelId="{CED68AE2-E635-49E9-B773-24690C81F330}" type="presParOf" srcId="{C8B51218-E6F4-49B0-852B-5CF037CD125B}" destId="{8DF76764-4AAC-4EEC-9BC9-7061F0BB0883}" srcOrd="1" destOrd="0" presId="urn:microsoft.com/office/officeart/2008/layout/LinedList"/>
    <dgm:cxn modelId="{B7728192-6E8E-417D-9DA4-A63AA7C16AA8}" type="presParOf" srcId="{C8B51218-E6F4-49B0-852B-5CF037CD125B}" destId="{8C60B341-B775-4AED-8E58-83BC05E4C4D2}" srcOrd="2" destOrd="0" presId="urn:microsoft.com/office/officeart/2008/layout/LinedList"/>
    <dgm:cxn modelId="{57688843-125F-43AF-90D6-486BCB4A3AD3}" type="presParOf" srcId="{8C60B341-B775-4AED-8E58-83BC05E4C4D2}" destId="{7AB5DA99-D7F5-4E69-BE4F-1D222BC4388C}" srcOrd="0" destOrd="0" presId="urn:microsoft.com/office/officeart/2008/layout/LinedList"/>
    <dgm:cxn modelId="{4351A794-4F50-4D23-9A36-6332F420490D}" type="presParOf" srcId="{7AB5DA99-D7F5-4E69-BE4F-1D222BC4388C}" destId="{3469900C-1B5D-4924-8949-30C1062ADA26}" srcOrd="0" destOrd="0" presId="urn:microsoft.com/office/officeart/2008/layout/LinedList"/>
    <dgm:cxn modelId="{82C65357-BA55-455D-BB10-9E7571CEB20A}" type="presParOf" srcId="{7AB5DA99-D7F5-4E69-BE4F-1D222BC4388C}" destId="{DF4BC7CE-659C-49DB-AF19-1C479EAE54A2}" srcOrd="1" destOrd="0" presId="urn:microsoft.com/office/officeart/2008/layout/LinedList"/>
    <dgm:cxn modelId="{D2AE37F7-AFF3-471A-88D7-CE17BF543C67}" type="presParOf" srcId="{7AB5DA99-D7F5-4E69-BE4F-1D222BC4388C}" destId="{BCD38AA2-697D-4565-B265-E4B91CEDC23F}" srcOrd="2" destOrd="0" presId="urn:microsoft.com/office/officeart/2008/layout/LinedList"/>
    <dgm:cxn modelId="{939D616D-2295-4E5D-9A97-4D24539CD530}" type="presParOf" srcId="{54D25689-FAB5-4396-B9EC-EE777985AF5F}" destId="{0B3391D0-86B2-409F-855D-219F1B5766CB}" srcOrd="2" destOrd="0" presId="urn:microsoft.com/office/officeart/2008/layout/LinedList"/>
    <dgm:cxn modelId="{EEA6E844-5ADE-4BA9-B996-5CC954EA9C7C}" type="presParOf" srcId="{54D25689-FAB5-4396-B9EC-EE777985AF5F}" destId="{52E21272-4443-4AC9-8489-F8D56A7C20D8}"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1BEF2-D434-424C-B925-0019C6CB1EA8}">
      <dsp:nvSpPr>
        <dsp:cNvPr id="0" name=""/>
        <dsp:cNvSpPr/>
      </dsp:nvSpPr>
      <dsp:spPr>
        <a:xfrm>
          <a:off x="0" y="0"/>
          <a:ext cx="747209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B0726-332D-4728-816A-D7ED3F63FE75}">
      <dsp:nvSpPr>
        <dsp:cNvPr id="0" name=""/>
        <dsp:cNvSpPr/>
      </dsp:nvSpPr>
      <dsp:spPr>
        <a:xfrm>
          <a:off x="0" y="0"/>
          <a:ext cx="1494418" cy="2068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2a. Community Need points</a:t>
          </a:r>
        </a:p>
      </dsp:txBody>
      <dsp:txXfrm>
        <a:off x="0" y="0"/>
        <a:ext cx="1494418" cy="2068695"/>
      </dsp:txXfrm>
    </dsp:sp>
    <dsp:sp modelId="{8DF76764-4AAC-4EEC-9BC9-7061F0BB0883}">
      <dsp:nvSpPr>
        <dsp:cNvPr id="0" name=""/>
        <dsp:cNvSpPr/>
      </dsp:nvSpPr>
      <dsp:spPr>
        <a:xfrm>
          <a:off x="1606499" y="93939"/>
          <a:ext cx="2876755" cy="1878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ii. The Community’s Need for Funding</a:t>
          </a:r>
        </a:p>
      </dsp:txBody>
      <dsp:txXfrm>
        <a:off x="1606499" y="93939"/>
        <a:ext cx="2876755" cy="1878795"/>
      </dsp:txXfrm>
    </dsp:sp>
    <dsp:sp modelId="{DF4BC7CE-659C-49DB-AF19-1C479EAE54A2}">
      <dsp:nvSpPr>
        <dsp:cNvPr id="0" name=""/>
        <dsp:cNvSpPr/>
      </dsp:nvSpPr>
      <dsp:spPr>
        <a:xfrm>
          <a:off x="4595335" y="93939"/>
          <a:ext cx="2876755" cy="1878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Determine whether your community is low-income</a:t>
          </a:r>
        </a:p>
      </dsp:txBody>
      <dsp:txXfrm>
        <a:off x="4595335" y="93939"/>
        <a:ext cx="2876755" cy="1878795"/>
      </dsp:txXfrm>
    </dsp:sp>
    <dsp:sp modelId="{0B3391D0-86B2-409F-855D-219F1B5766CB}">
      <dsp:nvSpPr>
        <dsp:cNvPr id="0" name=""/>
        <dsp:cNvSpPr/>
      </dsp:nvSpPr>
      <dsp:spPr>
        <a:xfrm>
          <a:off x="1494418" y="1972735"/>
          <a:ext cx="597767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3B9B6D-3F4D-43A0-BB0A-D4B59FACDB14}">
      <dsp:nvSpPr>
        <dsp:cNvPr id="0" name=""/>
        <dsp:cNvSpPr/>
      </dsp:nvSpPr>
      <dsp:spPr>
        <a:xfrm>
          <a:off x="0" y="2068695"/>
          <a:ext cx="7472091" cy="0"/>
        </a:xfrm>
        <a:prstGeom prst="line">
          <a:avLst/>
        </a:prstGeom>
        <a:solidFill>
          <a:schemeClr val="accent3">
            <a:hueOff val="-8793062"/>
            <a:satOff val="-100000"/>
            <a:lumOff val="52549"/>
            <a:alphaOff val="0"/>
          </a:schemeClr>
        </a:solidFill>
        <a:ln w="12700" cap="flat" cmpd="sng" algn="ctr">
          <a:solidFill>
            <a:schemeClr val="accent3">
              <a:hueOff val="-8793062"/>
              <a:satOff val="-100000"/>
              <a:lumOff val="5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B207F-39AC-4895-9A9B-C6B7B9A274DF}">
      <dsp:nvSpPr>
        <dsp:cNvPr id="0" name=""/>
        <dsp:cNvSpPr/>
      </dsp:nvSpPr>
      <dsp:spPr>
        <a:xfrm>
          <a:off x="0" y="2068695"/>
          <a:ext cx="1494418" cy="2068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2a. Community Need</a:t>
          </a:r>
        </a:p>
      </dsp:txBody>
      <dsp:txXfrm>
        <a:off x="0" y="2068695"/>
        <a:ext cx="1494418" cy="2068695"/>
      </dsp:txXfrm>
    </dsp:sp>
    <dsp:sp modelId="{78B629E9-5242-4969-BE4B-3642112FCBCF}">
      <dsp:nvSpPr>
        <dsp:cNvPr id="0" name=""/>
        <dsp:cNvSpPr/>
      </dsp:nvSpPr>
      <dsp:spPr>
        <a:xfrm>
          <a:off x="1606499" y="2162635"/>
          <a:ext cx="2876755" cy="1878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dirty="0"/>
            <a:t>ii. Threats to Sensitive Populations </a:t>
          </a:r>
        </a:p>
      </dsp:txBody>
      <dsp:txXfrm>
        <a:off x="1606499" y="2162635"/>
        <a:ext cx="2876755" cy="1878795"/>
      </dsp:txXfrm>
    </dsp:sp>
    <dsp:sp modelId="{46400770-6059-4C44-AFB2-0AAA1A5D2121}">
      <dsp:nvSpPr>
        <dsp:cNvPr id="0" name=""/>
        <dsp:cNvSpPr/>
      </dsp:nvSpPr>
      <dsp:spPr>
        <a:xfrm>
          <a:off x="4595335" y="2162635"/>
          <a:ext cx="2876755" cy="625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1. Health or Welfare of Sensitive Populations – 5</a:t>
          </a:r>
        </a:p>
      </dsp:txBody>
      <dsp:txXfrm>
        <a:off x="4595335" y="2162635"/>
        <a:ext cx="2876755" cy="625653"/>
      </dsp:txXfrm>
    </dsp:sp>
    <dsp:sp modelId="{A999E0C3-C616-47B0-B28A-6084AEAE0529}">
      <dsp:nvSpPr>
        <dsp:cNvPr id="0" name=""/>
        <dsp:cNvSpPr/>
      </dsp:nvSpPr>
      <dsp:spPr>
        <a:xfrm>
          <a:off x="4483254" y="2788288"/>
          <a:ext cx="2876755"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A9A54B-DB2F-4153-8FDA-9531A66E7D59}">
      <dsp:nvSpPr>
        <dsp:cNvPr id="0" name=""/>
        <dsp:cNvSpPr/>
      </dsp:nvSpPr>
      <dsp:spPr>
        <a:xfrm>
          <a:off x="4595335" y="2788288"/>
          <a:ext cx="2876755" cy="625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accent4">
                  <a:lumMod val="75000"/>
                </a:schemeClr>
              </a:solidFill>
            </a:rPr>
            <a:t>2. Greater Than Normal Incidence of Disease and Adverse Health Conditions – 5</a:t>
          </a:r>
        </a:p>
      </dsp:txBody>
      <dsp:txXfrm>
        <a:off x="4595335" y="2788288"/>
        <a:ext cx="2876755" cy="625653"/>
      </dsp:txXfrm>
    </dsp:sp>
    <dsp:sp modelId="{C9AC9845-040C-4B1E-A1F3-54E98D499818}">
      <dsp:nvSpPr>
        <dsp:cNvPr id="0" name=""/>
        <dsp:cNvSpPr/>
      </dsp:nvSpPr>
      <dsp:spPr>
        <a:xfrm>
          <a:off x="4483254" y="3413942"/>
          <a:ext cx="2876755"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63A455-DA6E-4B11-91E2-26459AE1334C}">
      <dsp:nvSpPr>
        <dsp:cNvPr id="0" name=""/>
        <dsp:cNvSpPr/>
      </dsp:nvSpPr>
      <dsp:spPr>
        <a:xfrm>
          <a:off x="4595335" y="3413942"/>
          <a:ext cx="2876755" cy="625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3. Promoting Environmental Justice - 10</a:t>
          </a:r>
        </a:p>
      </dsp:txBody>
      <dsp:txXfrm>
        <a:off x="4595335" y="3413942"/>
        <a:ext cx="2876755" cy="625653"/>
      </dsp:txXfrm>
    </dsp:sp>
    <dsp:sp modelId="{AC8CE648-15F6-4FD2-9B5C-494F7E807A39}">
      <dsp:nvSpPr>
        <dsp:cNvPr id="0" name=""/>
        <dsp:cNvSpPr/>
      </dsp:nvSpPr>
      <dsp:spPr>
        <a:xfrm>
          <a:off x="1494418" y="4041431"/>
          <a:ext cx="5977672"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EDCB7-1298-4DEF-AD87-B4B81138E83F}">
      <dsp:nvSpPr>
        <dsp:cNvPr id="0" name=""/>
        <dsp:cNvSpPr/>
      </dsp:nvSpPr>
      <dsp:spPr>
        <a:xfrm>
          <a:off x="2119" y="1285437"/>
          <a:ext cx="1083940" cy="257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33020" rIns="92456" bIns="33020" numCol="1" spcCol="1270" anchor="ctr" anchorCtr="0">
          <a:noAutofit/>
        </a:bodyPr>
        <a:lstStyle/>
        <a:p>
          <a:pPr marL="0" lvl="0" indent="0" algn="r" defTabSz="577850">
            <a:lnSpc>
              <a:spcPct val="90000"/>
            </a:lnSpc>
            <a:spcBef>
              <a:spcPct val="0"/>
            </a:spcBef>
            <a:spcAft>
              <a:spcPct val="35000"/>
            </a:spcAft>
            <a:buNone/>
          </a:pPr>
          <a:r>
            <a:rPr lang="en-US" sz="1300" kern="1200" dirty="0"/>
            <a:t>EJSCREEN</a:t>
          </a:r>
        </a:p>
      </dsp:txBody>
      <dsp:txXfrm>
        <a:off x="2119" y="1285437"/>
        <a:ext cx="1083940" cy="257400"/>
      </dsp:txXfrm>
    </dsp:sp>
    <dsp:sp modelId="{6DC17848-BFEB-4C2A-B268-87509BE94258}">
      <dsp:nvSpPr>
        <dsp:cNvPr id="0" name=""/>
        <dsp:cNvSpPr/>
      </dsp:nvSpPr>
      <dsp:spPr>
        <a:xfrm>
          <a:off x="1086059" y="674112"/>
          <a:ext cx="216788" cy="14800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655B2E-AB27-4F46-9553-8C0C8812A2A7}">
      <dsp:nvSpPr>
        <dsp:cNvPr id="0" name=""/>
        <dsp:cNvSpPr/>
      </dsp:nvSpPr>
      <dsp:spPr>
        <a:xfrm>
          <a:off x="1389562" y="674112"/>
          <a:ext cx="2948317" cy="14800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People of Color</a:t>
          </a:r>
        </a:p>
        <a:p>
          <a:pPr marL="114300" lvl="1" indent="-114300" algn="l" defTabSz="577850">
            <a:lnSpc>
              <a:spcPct val="90000"/>
            </a:lnSpc>
            <a:spcBef>
              <a:spcPct val="0"/>
            </a:spcBef>
            <a:spcAft>
              <a:spcPct val="15000"/>
            </a:spcAft>
            <a:buChar char="•"/>
          </a:pPr>
          <a:r>
            <a:rPr lang="en-US" sz="1300" kern="1200" dirty="0"/>
            <a:t>Low Income</a:t>
          </a:r>
        </a:p>
        <a:p>
          <a:pPr marL="114300" lvl="1" indent="-114300" algn="l" defTabSz="577850">
            <a:lnSpc>
              <a:spcPct val="90000"/>
            </a:lnSpc>
            <a:spcBef>
              <a:spcPct val="0"/>
            </a:spcBef>
            <a:spcAft>
              <a:spcPct val="15000"/>
            </a:spcAft>
            <a:buChar char="•"/>
          </a:pPr>
          <a:r>
            <a:rPr lang="en-US" sz="1300" kern="1200" dirty="0"/>
            <a:t>Less than High School Education</a:t>
          </a:r>
        </a:p>
        <a:p>
          <a:pPr marL="114300" lvl="1" indent="-114300" algn="l" defTabSz="577850">
            <a:lnSpc>
              <a:spcPct val="90000"/>
            </a:lnSpc>
            <a:spcBef>
              <a:spcPct val="0"/>
            </a:spcBef>
            <a:spcAft>
              <a:spcPct val="15000"/>
            </a:spcAft>
            <a:buChar char="•"/>
          </a:pPr>
          <a:r>
            <a:rPr lang="en-US" sz="1300" kern="1200" dirty="0"/>
            <a:t>Linguistically isolated</a:t>
          </a:r>
        </a:p>
        <a:p>
          <a:pPr marL="114300" lvl="1" indent="-114300" algn="l" defTabSz="577850">
            <a:lnSpc>
              <a:spcPct val="90000"/>
            </a:lnSpc>
            <a:spcBef>
              <a:spcPct val="0"/>
            </a:spcBef>
            <a:spcAft>
              <a:spcPct val="15000"/>
            </a:spcAft>
            <a:buChar char="•"/>
          </a:pPr>
          <a:r>
            <a:rPr lang="en-US" sz="1300" kern="1200" dirty="0"/>
            <a:t>Age &gt;65</a:t>
          </a:r>
        </a:p>
        <a:p>
          <a:pPr marL="114300" lvl="1" indent="-114300" algn="l" defTabSz="577850">
            <a:lnSpc>
              <a:spcPct val="90000"/>
            </a:lnSpc>
            <a:spcBef>
              <a:spcPct val="0"/>
            </a:spcBef>
            <a:spcAft>
              <a:spcPct val="15000"/>
            </a:spcAft>
            <a:buChar char="•"/>
          </a:pPr>
          <a:r>
            <a:rPr lang="en-US" sz="1300" kern="1200" dirty="0"/>
            <a:t>Age &lt;5</a:t>
          </a:r>
        </a:p>
        <a:p>
          <a:pPr marL="114300" lvl="1" indent="-114300" algn="l" defTabSz="577850">
            <a:lnSpc>
              <a:spcPct val="90000"/>
            </a:lnSpc>
            <a:spcBef>
              <a:spcPct val="0"/>
            </a:spcBef>
            <a:spcAft>
              <a:spcPct val="15000"/>
            </a:spcAft>
            <a:buChar char="•"/>
          </a:pPr>
          <a:r>
            <a:rPr lang="en-US" sz="1300" kern="1200" dirty="0"/>
            <a:t>Persons with Disabilities </a:t>
          </a:r>
        </a:p>
      </dsp:txBody>
      <dsp:txXfrm>
        <a:off x="1389562" y="674112"/>
        <a:ext cx="2948317" cy="1480050"/>
      </dsp:txXfrm>
    </dsp:sp>
    <dsp:sp modelId="{FAB0EBDA-5875-4CD6-A0B4-4ED1E17B2020}">
      <dsp:nvSpPr>
        <dsp:cNvPr id="0" name=""/>
        <dsp:cNvSpPr/>
      </dsp:nvSpPr>
      <dsp:spPr>
        <a:xfrm>
          <a:off x="2119" y="2200962"/>
          <a:ext cx="1083940" cy="579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33020" rIns="92456" bIns="33020" numCol="1" spcCol="1270" anchor="ctr" anchorCtr="0">
          <a:noAutofit/>
        </a:bodyPr>
        <a:lstStyle/>
        <a:p>
          <a:pPr marL="0" lvl="0" indent="0" algn="r" defTabSz="577850">
            <a:lnSpc>
              <a:spcPct val="90000"/>
            </a:lnSpc>
            <a:spcBef>
              <a:spcPct val="0"/>
            </a:spcBef>
            <a:spcAft>
              <a:spcPct val="35000"/>
            </a:spcAft>
            <a:buNone/>
          </a:pPr>
          <a:r>
            <a:rPr lang="en-US" sz="1300" kern="1200" dirty="0"/>
            <a:t>American Community Survey</a:t>
          </a:r>
        </a:p>
      </dsp:txBody>
      <dsp:txXfrm>
        <a:off x="2119" y="2200962"/>
        <a:ext cx="1083940" cy="579150"/>
      </dsp:txXfrm>
    </dsp:sp>
    <dsp:sp modelId="{E3DEBC69-C2EE-49CF-B346-11308A534605}">
      <dsp:nvSpPr>
        <dsp:cNvPr id="0" name=""/>
        <dsp:cNvSpPr/>
      </dsp:nvSpPr>
      <dsp:spPr>
        <a:xfrm>
          <a:off x="1086059" y="2200962"/>
          <a:ext cx="216788" cy="5791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B7FF39-4DE9-41AC-B2DB-A403C4590952}">
      <dsp:nvSpPr>
        <dsp:cNvPr id="0" name=""/>
        <dsp:cNvSpPr/>
      </dsp:nvSpPr>
      <dsp:spPr>
        <a:xfrm>
          <a:off x="1389562" y="2200962"/>
          <a:ext cx="2948317" cy="5791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a:t>Veterans</a:t>
          </a:r>
        </a:p>
      </dsp:txBody>
      <dsp:txXfrm>
        <a:off x="1389562" y="2200962"/>
        <a:ext cx="2948317" cy="5791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197FD-9934-425A-9D06-E39A9A252BC9}">
      <dsp:nvSpPr>
        <dsp:cNvPr id="0" name=""/>
        <dsp:cNvSpPr/>
      </dsp:nvSpPr>
      <dsp:spPr>
        <a:xfrm rot="21300000">
          <a:off x="24202" y="1726867"/>
          <a:ext cx="7838295" cy="897603"/>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12426A-7332-4769-B05F-DFD53B64015E}">
      <dsp:nvSpPr>
        <dsp:cNvPr id="0" name=""/>
        <dsp:cNvSpPr/>
      </dsp:nvSpPr>
      <dsp:spPr>
        <a:xfrm>
          <a:off x="946404" y="217566"/>
          <a:ext cx="2366010" cy="1740535"/>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1DFA07-B4AE-4B59-84F6-DE082A270EF4}">
      <dsp:nvSpPr>
        <dsp:cNvPr id="0" name=""/>
        <dsp:cNvSpPr/>
      </dsp:nvSpPr>
      <dsp:spPr>
        <a:xfrm>
          <a:off x="4179951" y="0"/>
          <a:ext cx="2523744"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Demographics (Sensitive Populations)</a:t>
          </a:r>
        </a:p>
      </dsp:txBody>
      <dsp:txXfrm>
        <a:off x="4179951" y="0"/>
        <a:ext cx="2523744" cy="1827561"/>
      </dsp:txXfrm>
    </dsp:sp>
    <dsp:sp modelId="{AA18F401-1939-46D5-A381-06A3B6F9442D}">
      <dsp:nvSpPr>
        <dsp:cNvPr id="0" name=""/>
        <dsp:cNvSpPr/>
      </dsp:nvSpPr>
      <dsp:spPr>
        <a:xfrm>
          <a:off x="4574286" y="2393235"/>
          <a:ext cx="2366010" cy="1740535"/>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91A2CA-22C0-4E32-B6D8-10D5420F68BF}">
      <dsp:nvSpPr>
        <dsp:cNvPr id="0" name=""/>
        <dsp:cNvSpPr/>
      </dsp:nvSpPr>
      <dsp:spPr>
        <a:xfrm>
          <a:off x="1183005" y="2523776"/>
          <a:ext cx="2523744"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Environmental Indicators (Sources of pollution)</a:t>
          </a:r>
        </a:p>
      </dsp:txBody>
      <dsp:txXfrm>
        <a:off x="1183005" y="2523776"/>
        <a:ext cx="2523744" cy="18275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C643D-6FE3-4903-9DA9-AB3773390581}">
      <dsp:nvSpPr>
        <dsp:cNvPr id="0" name=""/>
        <dsp:cNvSpPr/>
      </dsp:nvSpPr>
      <dsp:spPr>
        <a:xfrm rot="10800000">
          <a:off x="1623218" y="1656"/>
          <a:ext cx="5244655" cy="12087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041" tIns="80010" rIns="149352"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Multipurpose Grant, Claremont, NH (population 13,000)</a:t>
          </a:r>
        </a:p>
      </dsp:txBody>
      <dsp:txXfrm rot="10800000">
        <a:off x="1925414" y="1656"/>
        <a:ext cx="4942459" cy="1208786"/>
      </dsp:txXfrm>
    </dsp:sp>
    <dsp:sp modelId="{D81BEF12-76AA-44B5-AAAF-587DE64ED9BB}">
      <dsp:nvSpPr>
        <dsp:cNvPr id="0" name=""/>
        <dsp:cNvSpPr/>
      </dsp:nvSpPr>
      <dsp:spPr>
        <a:xfrm>
          <a:off x="1018825" y="1656"/>
          <a:ext cx="1208786" cy="120878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44000" r="-4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2D18E-E2A3-470F-9679-B7E81DD0B938}">
      <dsp:nvSpPr>
        <dsp:cNvPr id="0" name=""/>
        <dsp:cNvSpPr/>
      </dsp:nvSpPr>
      <dsp:spPr>
        <a:xfrm rot="10800000">
          <a:off x="1623218" y="1571275"/>
          <a:ext cx="5244655" cy="12087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041" tIns="80010" rIns="149352"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Chittenden County Regional Planning Commission, VT (Burlington 45,000; Winooski 7,000) </a:t>
          </a:r>
        </a:p>
      </dsp:txBody>
      <dsp:txXfrm rot="10800000">
        <a:off x="1925414" y="1571275"/>
        <a:ext cx="4942459" cy="1208786"/>
      </dsp:txXfrm>
    </dsp:sp>
    <dsp:sp modelId="{21FF95D2-5A06-44A6-8566-9CE3335BF31F}">
      <dsp:nvSpPr>
        <dsp:cNvPr id="0" name=""/>
        <dsp:cNvSpPr/>
      </dsp:nvSpPr>
      <dsp:spPr>
        <a:xfrm>
          <a:off x="1018825" y="1571275"/>
          <a:ext cx="1208786" cy="120878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11AF91-E229-4799-8CBC-DFEB7CA9BB61}">
      <dsp:nvSpPr>
        <dsp:cNvPr id="0" name=""/>
        <dsp:cNvSpPr/>
      </dsp:nvSpPr>
      <dsp:spPr>
        <a:xfrm rot="10800000">
          <a:off x="1623218" y="3140894"/>
          <a:ext cx="5244655" cy="12087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041" tIns="80010" rIns="149352" bIns="80010" numCol="1" spcCol="1270" anchor="ctr" anchorCtr="0">
          <a:noAutofit/>
        </a:bodyPr>
        <a:lstStyle/>
        <a:p>
          <a:pPr marL="0" lvl="0" indent="0" algn="ctr" defTabSz="933450" rtl="0">
            <a:lnSpc>
              <a:spcPct val="90000"/>
            </a:lnSpc>
            <a:spcBef>
              <a:spcPct val="0"/>
            </a:spcBef>
            <a:spcAft>
              <a:spcPct val="35000"/>
            </a:spcAft>
            <a:buNone/>
          </a:pPr>
          <a:r>
            <a:rPr lang="en-US" sz="2100" kern="1200" dirty="0"/>
            <a:t>Cleanup Grant, Diesel Power Plant, Caribou, ME (population 7,400)</a:t>
          </a:r>
        </a:p>
      </dsp:txBody>
      <dsp:txXfrm rot="10800000">
        <a:off x="1925414" y="3140894"/>
        <a:ext cx="4942459" cy="1208786"/>
      </dsp:txXfrm>
    </dsp:sp>
    <dsp:sp modelId="{1FDBBF64-650D-489A-B49D-543ACBA79154}">
      <dsp:nvSpPr>
        <dsp:cNvPr id="0" name=""/>
        <dsp:cNvSpPr/>
      </dsp:nvSpPr>
      <dsp:spPr>
        <a:xfrm>
          <a:off x="1018825" y="3140894"/>
          <a:ext cx="1208786" cy="120878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90BE6-3DA5-4F8D-A5E0-9F991DF6DE13}">
      <dsp:nvSpPr>
        <dsp:cNvPr id="0" name=""/>
        <dsp:cNvSpPr/>
      </dsp:nvSpPr>
      <dsp:spPr>
        <a:xfrm>
          <a:off x="1873" y="1377866"/>
          <a:ext cx="1090500" cy="436200"/>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State</a:t>
          </a:r>
        </a:p>
      </dsp:txBody>
      <dsp:txXfrm>
        <a:off x="219973" y="1377866"/>
        <a:ext cx="654300" cy="436200"/>
      </dsp:txXfrm>
    </dsp:sp>
    <dsp:sp modelId="{AEEF7A82-4A49-49E9-89BC-E4EE7C934279}">
      <dsp:nvSpPr>
        <dsp:cNvPr id="0" name=""/>
        <dsp:cNvSpPr/>
      </dsp:nvSpPr>
      <dsp:spPr>
        <a:xfrm>
          <a:off x="983324" y="1377866"/>
          <a:ext cx="1090500" cy="436200"/>
        </a:xfrm>
        <a:prstGeom prst="chevron">
          <a:avLst/>
        </a:prstGeom>
        <a:solidFill>
          <a:schemeClr val="accent5">
            <a:hueOff val="706102"/>
            <a:satOff val="16526"/>
            <a:lumOff val="-140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County</a:t>
          </a:r>
        </a:p>
      </dsp:txBody>
      <dsp:txXfrm>
        <a:off x="1201424" y="1377866"/>
        <a:ext cx="654300" cy="436200"/>
      </dsp:txXfrm>
    </dsp:sp>
    <dsp:sp modelId="{67B6AAFD-9DF5-4B96-B916-636239615BF2}">
      <dsp:nvSpPr>
        <dsp:cNvPr id="0" name=""/>
        <dsp:cNvSpPr/>
      </dsp:nvSpPr>
      <dsp:spPr>
        <a:xfrm>
          <a:off x="1964774" y="1377866"/>
          <a:ext cx="1090500" cy="436200"/>
        </a:xfrm>
        <a:prstGeom prst="chevron">
          <a:avLst/>
        </a:prstGeom>
        <a:solidFill>
          <a:schemeClr val="accent5">
            <a:hueOff val="1412203"/>
            <a:satOff val="33051"/>
            <a:lumOff val="-281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Census Tract</a:t>
          </a:r>
        </a:p>
      </dsp:txBody>
      <dsp:txXfrm>
        <a:off x="2182874" y="1377866"/>
        <a:ext cx="654300" cy="436200"/>
      </dsp:txXfrm>
    </dsp:sp>
    <dsp:sp modelId="{F664956A-9281-4BD4-998D-94E9FD735658}">
      <dsp:nvSpPr>
        <dsp:cNvPr id="0" name=""/>
        <dsp:cNvSpPr/>
      </dsp:nvSpPr>
      <dsp:spPr>
        <a:xfrm>
          <a:off x="2946225" y="1377866"/>
          <a:ext cx="1090500" cy="436200"/>
        </a:xfrm>
        <a:prstGeom prst="chevron">
          <a:avLst/>
        </a:prstGeom>
        <a:solidFill>
          <a:schemeClr val="accent5">
            <a:hueOff val="2118305"/>
            <a:satOff val="49577"/>
            <a:lumOff val="-421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kern="1200" dirty="0"/>
            <a:t>Block Group</a:t>
          </a:r>
        </a:p>
      </dsp:txBody>
      <dsp:txXfrm>
        <a:off x="3164325" y="1377866"/>
        <a:ext cx="654300" cy="436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890BE6-3DA5-4F8D-A5E0-9F991DF6DE13}">
      <dsp:nvSpPr>
        <dsp:cNvPr id="0" name=""/>
        <dsp:cNvSpPr/>
      </dsp:nvSpPr>
      <dsp:spPr>
        <a:xfrm>
          <a:off x="1873" y="1377866"/>
          <a:ext cx="1090500" cy="436200"/>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09</a:t>
          </a:r>
        </a:p>
      </dsp:txBody>
      <dsp:txXfrm>
        <a:off x="219973" y="1377866"/>
        <a:ext cx="654300" cy="436200"/>
      </dsp:txXfrm>
    </dsp:sp>
    <dsp:sp modelId="{AEEF7A82-4A49-49E9-89BC-E4EE7C934279}">
      <dsp:nvSpPr>
        <dsp:cNvPr id="0" name=""/>
        <dsp:cNvSpPr/>
      </dsp:nvSpPr>
      <dsp:spPr>
        <a:xfrm>
          <a:off x="983324" y="1377866"/>
          <a:ext cx="1090500" cy="436200"/>
        </a:xfrm>
        <a:prstGeom prst="chevron">
          <a:avLst/>
        </a:prstGeom>
        <a:solidFill>
          <a:schemeClr val="accent5">
            <a:hueOff val="706102"/>
            <a:satOff val="16526"/>
            <a:lumOff val="-140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007</a:t>
          </a:r>
        </a:p>
      </dsp:txBody>
      <dsp:txXfrm>
        <a:off x="1201424" y="1377866"/>
        <a:ext cx="654300" cy="436200"/>
      </dsp:txXfrm>
    </dsp:sp>
    <dsp:sp modelId="{67B6AAFD-9DF5-4B96-B916-636239615BF2}">
      <dsp:nvSpPr>
        <dsp:cNvPr id="0" name=""/>
        <dsp:cNvSpPr/>
      </dsp:nvSpPr>
      <dsp:spPr>
        <a:xfrm>
          <a:off x="1964774" y="1377866"/>
          <a:ext cx="1090500" cy="436200"/>
        </a:xfrm>
        <a:prstGeom prst="chevron">
          <a:avLst/>
        </a:prstGeom>
        <a:solidFill>
          <a:schemeClr val="accent5">
            <a:hueOff val="1412203"/>
            <a:satOff val="33051"/>
            <a:lumOff val="-281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(5416)00</a:t>
          </a:r>
        </a:p>
      </dsp:txBody>
      <dsp:txXfrm>
        <a:off x="2182874" y="1377866"/>
        <a:ext cx="654300" cy="436200"/>
      </dsp:txXfrm>
    </dsp:sp>
    <dsp:sp modelId="{F664956A-9281-4BD4-998D-94E9FD735658}">
      <dsp:nvSpPr>
        <dsp:cNvPr id="0" name=""/>
        <dsp:cNvSpPr/>
      </dsp:nvSpPr>
      <dsp:spPr>
        <a:xfrm>
          <a:off x="2948099" y="1377866"/>
          <a:ext cx="1090500" cy="436200"/>
        </a:xfrm>
        <a:prstGeom prst="chevron">
          <a:avLst/>
        </a:prstGeom>
        <a:solidFill>
          <a:schemeClr val="accent5">
            <a:hueOff val="2118305"/>
            <a:satOff val="49577"/>
            <a:lumOff val="-421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1</a:t>
          </a:r>
        </a:p>
      </dsp:txBody>
      <dsp:txXfrm>
        <a:off x="3166199" y="1377866"/>
        <a:ext cx="654300" cy="436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4E738-5E85-4E7B-932A-2D60EF2B8C5B}">
      <dsp:nvSpPr>
        <dsp:cNvPr id="0" name=""/>
        <dsp:cNvSpPr/>
      </dsp:nvSpPr>
      <dsp:spPr>
        <a:xfrm rot="21300000">
          <a:off x="24202" y="1726867"/>
          <a:ext cx="7838295" cy="897603"/>
        </a:xfrm>
        <a:prstGeom prst="mathMinus">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15936-AABB-4D63-92B4-A01D14B42013}">
      <dsp:nvSpPr>
        <dsp:cNvPr id="0" name=""/>
        <dsp:cNvSpPr/>
      </dsp:nvSpPr>
      <dsp:spPr>
        <a:xfrm>
          <a:off x="946404" y="217566"/>
          <a:ext cx="2366010" cy="1740535"/>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BBE56-09CD-4EE3-BCBA-ABAC2A4B91B1}">
      <dsp:nvSpPr>
        <dsp:cNvPr id="0" name=""/>
        <dsp:cNvSpPr/>
      </dsp:nvSpPr>
      <dsp:spPr>
        <a:xfrm>
          <a:off x="4179951" y="0"/>
          <a:ext cx="2523744"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National</a:t>
          </a:r>
        </a:p>
        <a:p>
          <a:pPr marL="171450" lvl="1" indent="-171450" algn="l" defTabSz="844550">
            <a:lnSpc>
              <a:spcPct val="90000"/>
            </a:lnSpc>
            <a:spcBef>
              <a:spcPct val="0"/>
            </a:spcBef>
            <a:spcAft>
              <a:spcPct val="15000"/>
            </a:spcAft>
            <a:buChar char="•"/>
          </a:pPr>
          <a:r>
            <a:rPr lang="en-US" sz="1900" kern="1200" dirty="0"/>
            <a:t>Indices compared to every block group across the United States</a:t>
          </a:r>
        </a:p>
      </dsp:txBody>
      <dsp:txXfrm>
        <a:off x="4179951" y="0"/>
        <a:ext cx="2523744" cy="1827561"/>
      </dsp:txXfrm>
    </dsp:sp>
    <dsp:sp modelId="{E6C1C779-8A70-46AA-8596-60AE947D24E4}">
      <dsp:nvSpPr>
        <dsp:cNvPr id="0" name=""/>
        <dsp:cNvSpPr/>
      </dsp:nvSpPr>
      <dsp:spPr>
        <a:xfrm>
          <a:off x="4574286" y="2393235"/>
          <a:ext cx="2366010" cy="1740535"/>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E7F03-356D-4970-879E-7265CD052712}">
      <dsp:nvSpPr>
        <dsp:cNvPr id="0" name=""/>
        <dsp:cNvSpPr/>
      </dsp:nvSpPr>
      <dsp:spPr>
        <a:xfrm>
          <a:off x="1183005" y="2523776"/>
          <a:ext cx="2523744" cy="18275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l" defTabSz="1066800">
            <a:lnSpc>
              <a:spcPct val="90000"/>
            </a:lnSpc>
            <a:spcBef>
              <a:spcPct val="0"/>
            </a:spcBef>
            <a:spcAft>
              <a:spcPct val="35000"/>
            </a:spcAft>
            <a:buNone/>
          </a:pPr>
          <a:r>
            <a:rPr lang="en-US" sz="2400" kern="1200" dirty="0"/>
            <a:t>State</a:t>
          </a:r>
        </a:p>
        <a:p>
          <a:pPr marL="171450" lvl="1" indent="-171450" algn="l" defTabSz="844550">
            <a:lnSpc>
              <a:spcPct val="90000"/>
            </a:lnSpc>
            <a:spcBef>
              <a:spcPct val="0"/>
            </a:spcBef>
            <a:spcAft>
              <a:spcPct val="15000"/>
            </a:spcAft>
            <a:buChar char="•"/>
          </a:pPr>
          <a:r>
            <a:rPr lang="en-US" sz="1900" kern="1200" dirty="0"/>
            <a:t>Indices compared to the block groups across the particular state</a:t>
          </a:r>
        </a:p>
      </dsp:txBody>
      <dsp:txXfrm>
        <a:off x="1183005" y="2523776"/>
        <a:ext cx="2523744" cy="1827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4F52BA-FF0F-441E-83C2-D637342CBCDF}">
      <dsp:nvSpPr>
        <dsp:cNvPr id="0" name=""/>
        <dsp:cNvSpPr/>
      </dsp:nvSpPr>
      <dsp:spPr>
        <a:xfrm>
          <a:off x="0" y="13509"/>
          <a:ext cx="7886700" cy="65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Maps</a:t>
          </a:r>
        </a:p>
      </dsp:txBody>
      <dsp:txXfrm>
        <a:off x="31984" y="45493"/>
        <a:ext cx="7822732" cy="591232"/>
      </dsp:txXfrm>
    </dsp:sp>
    <dsp:sp modelId="{652BDE04-2ABA-408C-87B5-B450AFB76B7A}">
      <dsp:nvSpPr>
        <dsp:cNvPr id="0" name=""/>
        <dsp:cNvSpPr/>
      </dsp:nvSpPr>
      <dsp:spPr>
        <a:xfrm>
          <a:off x="0" y="668709"/>
          <a:ext cx="7886700" cy="1362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kern="1200" dirty="0"/>
            <a:t>Visual representation of indicators</a:t>
          </a:r>
        </a:p>
        <a:p>
          <a:pPr marL="228600" lvl="1" indent="-228600" algn="l" defTabSz="977900" rtl="0">
            <a:lnSpc>
              <a:spcPct val="90000"/>
            </a:lnSpc>
            <a:spcBef>
              <a:spcPct val="0"/>
            </a:spcBef>
            <a:spcAft>
              <a:spcPct val="20000"/>
            </a:spcAft>
            <a:buChar char="•"/>
          </a:pPr>
          <a:r>
            <a:rPr lang="en-US" sz="2200" kern="1200" dirty="0"/>
            <a:t>All shown in </a:t>
          </a:r>
          <a:r>
            <a:rPr lang="en-US" sz="2200" kern="1200" dirty="0">
              <a:solidFill>
                <a:schemeClr val="accent3"/>
              </a:solidFill>
            </a:rPr>
            <a:t>Percentiles at the Block Group </a:t>
          </a:r>
          <a:r>
            <a:rPr lang="en-US" sz="2200" kern="1200" dirty="0">
              <a:solidFill>
                <a:schemeClr val="tx1"/>
              </a:solidFill>
            </a:rPr>
            <a:t>level</a:t>
          </a:r>
        </a:p>
        <a:p>
          <a:pPr marL="228600" lvl="1" indent="-228600" algn="l" defTabSz="977900" rtl="0">
            <a:lnSpc>
              <a:spcPct val="90000"/>
            </a:lnSpc>
            <a:spcBef>
              <a:spcPct val="0"/>
            </a:spcBef>
            <a:spcAft>
              <a:spcPct val="20000"/>
            </a:spcAft>
            <a:buChar char="•"/>
          </a:pPr>
          <a:r>
            <a:rPr lang="en-US" sz="2200" kern="1200" dirty="0"/>
            <a:t>Useful for identifying the </a:t>
          </a:r>
          <a:r>
            <a:rPr lang="en-US" sz="2200" kern="1200" dirty="0">
              <a:solidFill>
                <a:schemeClr val="accent6">
                  <a:lumMod val="50000"/>
                  <a:lumOff val="50000"/>
                </a:schemeClr>
              </a:solidFill>
            </a:rPr>
            <a:t>geographic units </a:t>
          </a:r>
          <a:r>
            <a:rPr lang="en-US" sz="2200" kern="1200" dirty="0"/>
            <a:t>that are your Target Area</a:t>
          </a:r>
          <a:endParaRPr lang="en-US" sz="2200" kern="1200" dirty="0">
            <a:solidFill>
              <a:schemeClr val="accent3"/>
            </a:solidFill>
          </a:endParaRPr>
        </a:p>
      </dsp:txBody>
      <dsp:txXfrm>
        <a:off x="0" y="668709"/>
        <a:ext cx="7886700" cy="1362060"/>
      </dsp:txXfrm>
    </dsp:sp>
    <dsp:sp modelId="{916E3B7C-4E29-49D3-BDAA-24626EA35AFD}">
      <dsp:nvSpPr>
        <dsp:cNvPr id="0" name=""/>
        <dsp:cNvSpPr/>
      </dsp:nvSpPr>
      <dsp:spPr>
        <a:xfrm>
          <a:off x="0" y="2030769"/>
          <a:ext cx="7886700" cy="655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Reports</a:t>
          </a:r>
        </a:p>
      </dsp:txBody>
      <dsp:txXfrm>
        <a:off x="31984" y="2062753"/>
        <a:ext cx="7822732" cy="591232"/>
      </dsp:txXfrm>
    </dsp:sp>
    <dsp:sp modelId="{E5F4BF56-48B2-493A-B114-C8EB39DCF05F}">
      <dsp:nvSpPr>
        <dsp:cNvPr id="0" name=""/>
        <dsp:cNvSpPr/>
      </dsp:nvSpPr>
      <dsp:spPr>
        <a:xfrm>
          <a:off x="0" y="2685969"/>
          <a:ext cx="7886700" cy="1651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35560" rIns="199136" bIns="35560" numCol="1" spcCol="1270" anchor="t" anchorCtr="0">
          <a:noAutofit/>
        </a:bodyPr>
        <a:lstStyle/>
        <a:p>
          <a:pPr marL="228600" lvl="1" indent="-228600" algn="l" defTabSz="977900" rtl="0">
            <a:lnSpc>
              <a:spcPct val="90000"/>
            </a:lnSpc>
            <a:spcBef>
              <a:spcPct val="0"/>
            </a:spcBef>
            <a:spcAft>
              <a:spcPct val="20000"/>
            </a:spcAft>
            <a:buChar char="•"/>
          </a:pPr>
          <a:r>
            <a:rPr lang="en-US" sz="2200" kern="1200" dirty="0"/>
            <a:t>Can obtain in PDF or Excel format</a:t>
          </a:r>
        </a:p>
        <a:p>
          <a:pPr marL="228600" lvl="1" indent="-228600" algn="l" defTabSz="977900" rtl="0">
            <a:lnSpc>
              <a:spcPct val="90000"/>
            </a:lnSpc>
            <a:spcBef>
              <a:spcPct val="0"/>
            </a:spcBef>
            <a:spcAft>
              <a:spcPct val="20000"/>
            </a:spcAft>
            <a:buChar char="•"/>
          </a:pPr>
          <a:r>
            <a:rPr lang="en-US" sz="2200" kern="1200" dirty="0"/>
            <a:t>Include </a:t>
          </a:r>
          <a:r>
            <a:rPr lang="en-US" sz="2200" kern="1200" dirty="0">
              <a:solidFill>
                <a:schemeClr val="accent3"/>
              </a:solidFill>
            </a:rPr>
            <a:t>raw values </a:t>
          </a:r>
          <a:r>
            <a:rPr lang="en-US" sz="2200" kern="1200" dirty="0"/>
            <a:t>and </a:t>
          </a:r>
          <a:r>
            <a:rPr lang="en-US" sz="2200" kern="1200" dirty="0">
              <a:solidFill>
                <a:schemeClr val="accent3"/>
              </a:solidFill>
            </a:rPr>
            <a:t>percentiles</a:t>
          </a:r>
          <a:r>
            <a:rPr lang="en-US" sz="2200" kern="1200" dirty="0"/>
            <a:t> for different </a:t>
          </a:r>
          <a:r>
            <a:rPr lang="en-US" sz="2200" kern="1200" dirty="0">
              <a:solidFill>
                <a:schemeClr val="accent6">
                  <a:lumMod val="50000"/>
                  <a:lumOff val="50000"/>
                </a:schemeClr>
              </a:solidFill>
            </a:rPr>
            <a:t>geographic units</a:t>
          </a:r>
        </a:p>
        <a:p>
          <a:pPr marL="228600" lvl="1" indent="-228600" algn="l" defTabSz="977900" rtl="0">
            <a:lnSpc>
              <a:spcPct val="90000"/>
            </a:lnSpc>
            <a:spcBef>
              <a:spcPct val="0"/>
            </a:spcBef>
            <a:spcAft>
              <a:spcPct val="20000"/>
            </a:spcAft>
            <a:buChar char="•"/>
          </a:pPr>
          <a:r>
            <a:rPr lang="en-US" sz="2200" kern="1200" dirty="0"/>
            <a:t>Useful for obtaining all Demographic and Environmental Indices for your Target Area</a:t>
          </a:r>
        </a:p>
      </dsp:txBody>
      <dsp:txXfrm>
        <a:off x="0" y="2685969"/>
        <a:ext cx="7886700" cy="1651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C917A-CE77-46F3-8A48-48EF9B928BA9}">
      <dsp:nvSpPr>
        <dsp:cNvPr id="0" name=""/>
        <dsp:cNvSpPr/>
      </dsp:nvSpPr>
      <dsp:spPr>
        <a:xfrm>
          <a:off x="4753" y="0"/>
          <a:ext cx="2851851" cy="2294112"/>
        </a:xfrm>
        <a:prstGeom prst="up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1A0E75-BFB2-4278-B507-EC84F7DA238C}">
      <dsp:nvSpPr>
        <dsp:cNvPr id="0" name=""/>
        <dsp:cNvSpPr/>
      </dsp:nvSpPr>
      <dsp:spPr>
        <a:xfrm>
          <a:off x="2942160" y="0"/>
          <a:ext cx="4839506" cy="229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0" rIns="156464" bIns="156464" numCol="1" spcCol="1270" anchor="ctr" anchorCtr="0">
          <a:noAutofit/>
        </a:bodyPr>
        <a:lstStyle/>
        <a:p>
          <a:pPr marL="0" lvl="0" indent="0" algn="l" defTabSz="977900">
            <a:lnSpc>
              <a:spcPct val="90000"/>
            </a:lnSpc>
            <a:spcBef>
              <a:spcPct val="0"/>
            </a:spcBef>
            <a:spcAft>
              <a:spcPct val="35000"/>
            </a:spcAft>
            <a:buNone/>
          </a:pPr>
          <a:r>
            <a:rPr lang="en-US" sz="2200" b="1" kern="1200" dirty="0"/>
            <a:t>Cleanup Grants: </a:t>
          </a:r>
          <a:r>
            <a:rPr lang="en-US" sz="2200" b="0" kern="1200" dirty="0"/>
            <a:t>can be the </a:t>
          </a:r>
          <a:r>
            <a:rPr lang="en-US" sz="2200" kern="1200" dirty="0"/>
            <a:t>neighborhood (0.25-0.5 mile radius around site), the block group, or the census tract that contains that site for smaller towns </a:t>
          </a:r>
        </a:p>
      </dsp:txBody>
      <dsp:txXfrm>
        <a:off x="2942160" y="0"/>
        <a:ext cx="4839506" cy="2294112"/>
      </dsp:txXfrm>
    </dsp:sp>
    <dsp:sp modelId="{594AA0D7-448B-47BA-99DA-30B285FE69E9}">
      <dsp:nvSpPr>
        <dsp:cNvPr id="0" name=""/>
        <dsp:cNvSpPr/>
      </dsp:nvSpPr>
      <dsp:spPr>
        <a:xfrm>
          <a:off x="860308" y="2485289"/>
          <a:ext cx="2851851" cy="2294112"/>
        </a:xfrm>
        <a:prstGeom prst="downArrow">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70263B-090D-466B-8076-32122CBF77C4}">
      <dsp:nvSpPr>
        <dsp:cNvPr id="0" name=""/>
        <dsp:cNvSpPr/>
      </dsp:nvSpPr>
      <dsp:spPr>
        <a:xfrm>
          <a:off x="3797715" y="2485289"/>
          <a:ext cx="4839506" cy="22941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0" rIns="156464" bIns="156464" numCol="1" spcCol="1270" anchor="ctr" anchorCtr="0">
          <a:noAutofit/>
        </a:bodyPr>
        <a:lstStyle/>
        <a:p>
          <a:pPr marL="0" lvl="0" indent="0" algn="l" defTabSz="977900">
            <a:lnSpc>
              <a:spcPct val="90000"/>
            </a:lnSpc>
            <a:spcBef>
              <a:spcPct val="0"/>
            </a:spcBef>
            <a:spcAft>
              <a:spcPct val="35000"/>
            </a:spcAft>
            <a:buNone/>
          </a:pPr>
          <a:r>
            <a:rPr lang="en-US" sz="2200" b="1" kern="1200" dirty="0"/>
            <a:t>Community-Wide Assessment, and Multipurpose grants</a:t>
          </a:r>
          <a:r>
            <a:rPr lang="en-US" sz="2200" kern="1200" dirty="0"/>
            <a:t>: can be one or more block groups or census tracts that contain the priority sites or even the entire town</a:t>
          </a:r>
        </a:p>
        <a:p>
          <a:pPr marL="0" lvl="0" indent="0" algn="l" defTabSz="977900">
            <a:lnSpc>
              <a:spcPct val="90000"/>
            </a:lnSpc>
            <a:spcBef>
              <a:spcPct val="0"/>
            </a:spcBef>
            <a:spcAft>
              <a:spcPct val="35000"/>
            </a:spcAft>
            <a:buNone/>
          </a:pPr>
          <a:r>
            <a:rPr lang="en-US" sz="2200" kern="1200" dirty="0"/>
            <a:t>For regional entities, it may be several towns</a:t>
          </a:r>
        </a:p>
      </dsp:txBody>
      <dsp:txXfrm>
        <a:off x="3797715" y="2485289"/>
        <a:ext cx="4839506" cy="229411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54E25-B019-43F0-9F98-707206195E33}">
      <dsp:nvSpPr>
        <dsp:cNvPr id="0" name=""/>
        <dsp:cNvSpPr/>
      </dsp:nvSpPr>
      <dsp:spPr>
        <a:xfrm rot="5400000">
          <a:off x="395843" y="1916564"/>
          <a:ext cx="1189973" cy="1980089"/>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D0832A-AD8F-4884-9E21-FD0030C20F64}">
      <dsp:nvSpPr>
        <dsp:cNvPr id="0" name=""/>
        <dsp:cNvSpPr/>
      </dsp:nvSpPr>
      <dsp:spPr>
        <a:xfrm>
          <a:off x="197206" y="2508184"/>
          <a:ext cx="1787636" cy="156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Identify the block groups or census tract(s) of your priority sites</a:t>
          </a:r>
        </a:p>
      </dsp:txBody>
      <dsp:txXfrm>
        <a:off x="197206" y="2508184"/>
        <a:ext cx="1787636" cy="1566967"/>
      </dsp:txXfrm>
    </dsp:sp>
    <dsp:sp modelId="{F72DBC7F-2204-4472-8155-555516053FC6}">
      <dsp:nvSpPr>
        <dsp:cNvPr id="0" name=""/>
        <dsp:cNvSpPr/>
      </dsp:nvSpPr>
      <dsp:spPr>
        <a:xfrm>
          <a:off x="1647553" y="1770788"/>
          <a:ext cx="337289" cy="3372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6A10C-2244-442B-90F8-C396550526F3}">
      <dsp:nvSpPr>
        <dsp:cNvPr id="0" name=""/>
        <dsp:cNvSpPr/>
      </dsp:nvSpPr>
      <dsp:spPr>
        <a:xfrm rot="5400000">
          <a:off x="2584258" y="1375038"/>
          <a:ext cx="1189973" cy="1980089"/>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DD8A1E-643E-47F8-AB51-0044A9A06CF7}">
      <dsp:nvSpPr>
        <dsp:cNvPr id="0" name=""/>
        <dsp:cNvSpPr/>
      </dsp:nvSpPr>
      <dsp:spPr>
        <a:xfrm>
          <a:off x="2385622" y="1966659"/>
          <a:ext cx="1787636" cy="156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Use the CEJST tool to identify disadvantaged Census Tracts </a:t>
          </a:r>
        </a:p>
      </dsp:txBody>
      <dsp:txXfrm>
        <a:off x="2385622" y="1966659"/>
        <a:ext cx="1787636" cy="1566967"/>
      </dsp:txXfrm>
    </dsp:sp>
    <dsp:sp modelId="{4756D731-0D7C-4635-8F6C-2ACF32B1B68B}">
      <dsp:nvSpPr>
        <dsp:cNvPr id="0" name=""/>
        <dsp:cNvSpPr/>
      </dsp:nvSpPr>
      <dsp:spPr>
        <a:xfrm>
          <a:off x="3835968" y="1229262"/>
          <a:ext cx="337289" cy="3372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7BE96-E854-4822-B132-179D8444E859}">
      <dsp:nvSpPr>
        <dsp:cNvPr id="0" name=""/>
        <dsp:cNvSpPr/>
      </dsp:nvSpPr>
      <dsp:spPr>
        <a:xfrm rot="5400000">
          <a:off x="4772674" y="833513"/>
          <a:ext cx="1189973" cy="1980089"/>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A63045-1FC2-4951-B002-BE11D15A3AE5}">
      <dsp:nvSpPr>
        <dsp:cNvPr id="0" name=""/>
        <dsp:cNvSpPr/>
      </dsp:nvSpPr>
      <dsp:spPr>
        <a:xfrm>
          <a:off x="4574038" y="1425133"/>
          <a:ext cx="1787636" cy="156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Use the EJSCREEN maps to visualize key demographics and/or generate reports if you have two different Target Areas that include disadvantaged Census Tracts (e.g. a Census Tract versus a CDP)</a:t>
          </a:r>
        </a:p>
      </dsp:txBody>
      <dsp:txXfrm>
        <a:off x="4574038" y="1425133"/>
        <a:ext cx="1787636" cy="1566967"/>
      </dsp:txXfrm>
    </dsp:sp>
    <dsp:sp modelId="{CAC1B568-E1F3-4FDC-95D0-8BE790625FA1}">
      <dsp:nvSpPr>
        <dsp:cNvPr id="0" name=""/>
        <dsp:cNvSpPr/>
      </dsp:nvSpPr>
      <dsp:spPr>
        <a:xfrm>
          <a:off x="6024384" y="687736"/>
          <a:ext cx="337289" cy="337289"/>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AEACC4-5426-4A6F-8C64-DCFF2C8EEB88}">
      <dsp:nvSpPr>
        <dsp:cNvPr id="0" name=""/>
        <dsp:cNvSpPr/>
      </dsp:nvSpPr>
      <dsp:spPr>
        <a:xfrm rot="5400000">
          <a:off x="6961090" y="291987"/>
          <a:ext cx="1189973" cy="1980089"/>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62C7F1-8B68-4B66-B435-9553665AA381}">
      <dsp:nvSpPr>
        <dsp:cNvPr id="0" name=""/>
        <dsp:cNvSpPr/>
      </dsp:nvSpPr>
      <dsp:spPr>
        <a:xfrm>
          <a:off x="6762453" y="883607"/>
          <a:ext cx="1787636" cy="15669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Choose the Target Area that includes your sites and demonstrates the maximum need</a:t>
          </a:r>
        </a:p>
      </dsp:txBody>
      <dsp:txXfrm>
        <a:off x="6762453" y="883607"/>
        <a:ext cx="1787636" cy="15669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1BEF2-D434-424C-B925-0019C6CB1EA8}">
      <dsp:nvSpPr>
        <dsp:cNvPr id="0" name=""/>
        <dsp:cNvSpPr/>
      </dsp:nvSpPr>
      <dsp:spPr>
        <a:xfrm>
          <a:off x="0" y="0"/>
          <a:ext cx="4776633"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3B0726-332D-4728-816A-D7ED3F63FE75}">
      <dsp:nvSpPr>
        <dsp:cNvPr id="0" name=""/>
        <dsp:cNvSpPr/>
      </dsp:nvSpPr>
      <dsp:spPr>
        <a:xfrm>
          <a:off x="0" y="0"/>
          <a:ext cx="955326" cy="2531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2a. Community Need points</a:t>
          </a:r>
        </a:p>
      </dsp:txBody>
      <dsp:txXfrm>
        <a:off x="0" y="0"/>
        <a:ext cx="955326" cy="2531909"/>
      </dsp:txXfrm>
    </dsp:sp>
    <dsp:sp modelId="{8DF76764-4AAC-4EEC-9BC9-7061F0BB0883}">
      <dsp:nvSpPr>
        <dsp:cNvPr id="0" name=""/>
        <dsp:cNvSpPr/>
      </dsp:nvSpPr>
      <dsp:spPr>
        <a:xfrm>
          <a:off x="1026976" y="114974"/>
          <a:ext cx="1839004" cy="2299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ii. The Community’s Need for Funding</a:t>
          </a:r>
        </a:p>
      </dsp:txBody>
      <dsp:txXfrm>
        <a:off x="1026976" y="114974"/>
        <a:ext cx="1839004" cy="2299487"/>
      </dsp:txXfrm>
    </dsp:sp>
    <dsp:sp modelId="{DF4BC7CE-659C-49DB-AF19-1C479EAE54A2}">
      <dsp:nvSpPr>
        <dsp:cNvPr id="0" name=""/>
        <dsp:cNvSpPr/>
      </dsp:nvSpPr>
      <dsp:spPr>
        <a:xfrm>
          <a:off x="2937629" y="114974"/>
          <a:ext cx="1839004" cy="2299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Determine whether your community is low-income</a:t>
          </a:r>
        </a:p>
      </dsp:txBody>
      <dsp:txXfrm>
        <a:off x="2937629" y="114974"/>
        <a:ext cx="1839004" cy="2299487"/>
      </dsp:txXfrm>
    </dsp:sp>
    <dsp:sp modelId="{0B3391D0-86B2-409F-855D-219F1B5766CB}">
      <dsp:nvSpPr>
        <dsp:cNvPr id="0" name=""/>
        <dsp:cNvSpPr/>
      </dsp:nvSpPr>
      <dsp:spPr>
        <a:xfrm>
          <a:off x="955326" y="2414462"/>
          <a:ext cx="3821307"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2CF96-4FC0-47C2-BA9F-FCA4F3603050}" type="datetimeFigureOut">
              <a:rPr lang="en-US" smtClean="0"/>
              <a:t>10/5/2023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453255-F89E-40B5-9559-4FB55E99DA6C}" type="slidenum">
              <a:rPr lang="en-US" smtClean="0"/>
              <a:t>‹#›</a:t>
            </a:fld>
            <a:endParaRPr lang="en-US"/>
          </a:p>
        </p:txBody>
      </p:sp>
    </p:spTree>
    <p:extLst>
      <p:ext uri="{BB962C8B-B14F-4D97-AF65-F5344CB8AC3E}">
        <p14:creationId xmlns:p14="http://schemas.microsoft.com/office/powerpoint/2010/main" val="528390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453255-F89E-40B5-9559-4FB55E99DA6C}" type="slidenum">
              <a:rPr lang="en-US" smtClean="0"/>
              <a:t>1</a:t>
            </a:fld>
            <a:endParaRPr lang="en-US"/>
          </a:p>
        </p:txBody>
      </p:sp>
    </p:spTree>
    <p:extLst>
      <p:ext uri="{BB962C8B-B14F-4D97-AF65-F5344CB8AC3E}">
        <p14:creationId xmlns:p14="http://schemas.microsoft.com/office/powerpoint/2010/main" val="367974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entire City of Middletown, encompassing 11 census tracts. The first step is to map the priority sites and see where they are located so you can pinpoint the census tracts and block groups of interest. </a:t>
            </a:r>
          </a:p>
          <a:p>
            <a:r>
              <a:rPr lang="en-US" baseline="0" dirty="0"/>
              <a:t>In this case Middletown chose to focus the grant on their Riverfront Area, so all four sites are close to each other and they are located within two census tracts. So let’s see how we can get data at the town level and the census tract level.</a:t>
            </a:r>
          </a:p>
          <a:p>
            <a:r>
              <a:rPr lang="en-US" baseline="0" dirty="0"/>
              <a:t>(Navigate to EJSCREEN)</a:t>
            </a:r>
            <a:endParaRPr lang="en-US" dirty="0"/>
          </a:p>
        </p:txBody>
      </p:sp>
      <p:sp>
        <p:nvSpPr>
          <p:cNvPr id="4" name="Slide Number Placeholder 3"/>
          <p:cNvSpPr>
            <a:spLocks noGrp="1"/>
          </p:cNvSpPr>
          <p:nvPr>
            <p:ph type="sldNum" sz="quarter" idx="10"/>
          </p:nvPr>
        </p:nvSpPr>
        <p:spPr/>
        <p:txBody>
          <a:bodyPr/>
          <a:lstStyle/>
          <a:p>
            <a:fld id="{CB453255-F89E-40B5-9559-4FB55E99DA6C}" type="slidenum">
              <a:rPr lang="en-US" smtClean="0"/>
              <a:t>17</a:t>
            </a:fld>
            <a:endParaRPr lang="en-US"/>
          </a:p>
        </p:txBody>
      </p:sp>
    </p:spTree>
    <p:extLst>
      <p:ext uri="{BB962C8B-B14F-4D97-AF65-F5344CB8AC3E}">
        <p14:creationId xmlns:p14="http://schemas.microsoft.com/office/powerpoint/2010/main" val="221017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entire City of Middletown, encompassing 11 census tracts. The first step is to map the priority sites and see where they are located so you can pinpoint the census tracts and block groups of interest. </a:t>
            </a:r>
          </a:p>
          <a:p>
            <a:r>
              <a:rPr lang="en-US" baseline="0" dirty="0"/>
              <a:t>In this case Middletown chose to focus the grant on their Riverfront Area, so all four sites are close to each other and they are located within two census tracts. So let’s see how we can get data at the town level and the census tract level.</a:t>
            </a:r>
          </a:p>
          <a:p>
            <a:r>
              <a:rPr lang="en-US" baseline="0" dirty="0"/>
              <a:t>(Navigate to EJSCREEN)</a:t>
            </a:r>
            <a:endParaRPr lang="en-US" dirty="0"/>
          </a:p>
        </p:txBody>
      </p:sp>
      <p:sp>
        <p:nvSpPr>
          <p:cNvPr id="4" name="Slide Number Placeholder 3"/>
          <p:cNvSpPr>
            <a:spLocks noGrp="1"/>
          </p:cNvSpPr>
          <p:nvPr>
            <p:ph type="sldNum" sz="quarter" idx="10"/>
          </p:nvPr>
        </p:nvSpPr>
        <p:spPr/>
        <p:txBody>
          <a:bodyPr/>
          <a:lstStyle/>
          <a:p>
            <a:fld id="{CB453255-F89E-40B5-9559-4FB55E99DA6C}" type="slidenum">
              <a:rPr lang="en-US" smtClean="0"/>
              <a:t>18</a:t>
            </a:fld>
            <a:endParaRPr lang="en-US"/>
          </a:p>
        </p:txBody>
      </p:sp>
    </p:spTree>
    <p:extLst>
      <p:ext uri="{BB962C8B-B14F-4D97-AF65-F5344CB8AC3E}">
        <p14:creationId xmlns:p14="http://schemas.microsoft.com/office/powerpoint/2010/main" val="99265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FADA3D-DD97-4EB7-BBC2-350A0705770D}"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8045" y="5808268"/>
            <a:ext cx="1322713" cy="91320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29373" y="6375010"/>
            <a:ext cx="1657350" cy="346465"/>
          </a:xfrm>
          <a:prstGeom prst="rect">
            <a:avLst/>
          </a:prstGeom>
        </p:spPr>
      </p:pic>
    </p:spTree>
    <p:extLst>
      <p:ext uri="{BB962C8B-B14F-4D97-AF65-F5344CB8AC3E}">
        <p14:creationId xmlns:p14="http://schemas.microsoft.com/office/powerpoint/2010/main" val="3444200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FADA3D-DD97-4EB7-BBC2-350A0705770D}"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18530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FADA3D-DD97-4EB7-BBC2-350A0705770D}"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3456955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7171" y="0"/>
            <a:ext cx="7886700" cy="1325563"/>
          </a:xfrm>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28650" y="1501776"/>
            <a:ext cx="78867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AFADA3D-DD97-4EB7-BBC2-350A0705770D}"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099" y="5853114"/>
            <a:ext cx="1322713" cy="913207"/>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65949" y="6365680"/>
            <a:ext cx="1657350" cy="346465"/>
          </a:xfrm>
          <a:prstGeom prst="rect">
            <a:avLst/>
          </a:prstGeom>
        </p:spPr>
      </p:pic>
    </p:spTree>
    <p:extLst>
      <p:ext uri="{BB962C8B-B14F-4D97-AF65-F5344CB8AC3E}">
        <p14:creationId xmlns:p14="http://schemas.microsoft.com/office/powerpoint/2010/main" val="3998895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FADA3D-DD97-4EB7-BBC2-350A0705770D}"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010254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FADA3D-DD97-4EB7-BBC2-350A0705770D}"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410860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FADA3D-DD97-4EB7-BBC2-350A0705770D}" type="datetimeFigureOut">
              <a:rPr lang="en-US" smtClean="0"/>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955150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FADA3D-DD97-4EB7-BBC2-350A0705770D}" type="datetimeFigureOut">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178286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FADA3D-DD97-4EB7-BBC2-350A0705770D}" type="datetimeFigureOut">
              <a:rPr lang="en-US" smtClean="0"/>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315128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97784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FADA3D-DD97-4EB7-BBC2-350A0705770D}"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DB3AC-D6AC-4D80-B23D-9F5500BD6F22}" type="slidenum">
              <a:rPr lang="en-US" smtClean="0"/>
              <a:t>‹#›</a:t>
            </a:fld>
            <a:endParaRPr lang="en-US"/>
          </a:p>
        </p:txBody>
      </p:sp>
    </p:spTree>
    <p:extLst>
      <p:ext uri="{BB962C8B-B14F-4D97-AF65-F5344CB8AC3E}">
        <p14:creationId xmlns:p14="http://schemas.microsoft.com/office/powerpoint/2010/main" val="261053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ADA3D-DD97-4EB7-BBC2-350A0705770D}" type="datetimeFigureOut">
              <a:rPr lang="en-US" smtClean="0"/>
              <a:t>10/5/2023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DB3AC-D6AC-4D80-B23D-9F5500BD6F22}" type="slidenum">
              <a:rPr lang="en-US" smtClean="0"/>
              <a:t>‹#›</a:t>
            </a:fld>
            <a:endParaRPr lang="en-US"/>
          </a:p>
        </p:txBody>
      </p:sp>
    </p:spTree>
    <p:extLst>
      <p:ext uri="{BB962C8B-B14F-4D97-AF65-F5344CB8AC3E}">
        <p14:creationId xmlns:p14="http://schemas.microsoft.com/office/powerpoint/2010/main" val="1514535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screeningtool.geoplatform.gov/en/#3/33.47/-97.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0.png"/><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image" Target="../media/image280.png"/></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s://www.epa.gov/ejscreen/ejscreen-map-descriptions#category-environmenta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epa.gov/ejscreen/learn-use-ejscreen" TargetMode="External"/><Relationship Id="rId2" Type="http://schemas.openxmlformats.org/officeDocument/2006/relationships/hyperlink" Target="https://www.youtube.com/watch?v=QjFGD5gaKPc" TargetMode="External"/><Relationship Id="rId1" Type="http://schemas.openxmlformats.org/officeDocument/2006/relationships/slideLayout" Target="../slideLayouts/slideLayout2.xml"/><Relationship Id="rId5" Type="http://schemas.openxmlformats.org/officeDocument/2006/relationships/hyperlink" Target="https://tab.program.uconn.edu/epa-grant-review-submission/" TargetMode="Externa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hyperlink" Target="https://s.uconn.edu/ejscreen23" TargetMode="External"/><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hyperlink" Target="https://www.census.gov/geographies/reference-maps/2020/geo/2020pl-maps/2020-census-tract.html" TargetMode="Externa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hyperlink" Target="https://www.census.gov/geographies/reference-maps/2020/geo/2020-census-block-maps.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ata.census.gov/"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Using EJSCREEN and CJEST</a:t>
            </a:r>
            <a:br>
              <a:rPr lang="en-US" sz="5300" i="1" dirty="0"/>
            </a:br>
            <a:r>
              <a:rPr lang="en-US" dirty="0"/>
              <a:t>for FY24 MAC Grants</a:t>
            </a:r>
          </a:p>
        </p:txBody>
      </p:sp>
      <p:sp>
        <p:nvSpPr>
          <p:cNvPr id="3" name="Subtitle 2"/>
          <p:cNvSpPr>
            <a:spLocks noGrp="1"/>
          </p:cNvSpPr>
          <p:nvPr>
            <p:ph type="subTitle" idx="1"/>
          </p:nvPr>
        </p:nvSpPr>
        <p:spPr>
          <a:xfrm>
            <a:off x="1245412" y="3916592"/>
            <a:ext cx="6858000" cy="1655762"/>
          </a:xfrm>
        </p:spPr>
        <p:txBody>
          <a:bodyPr>
            <a:normAutofit fontScale="92500" lnSpcReduction="10000"/>
          </a:bodyPr>
          <a:lstStyle/>
          <a:p>
            <a:r>
              <a:rPr lang="en-US" dirty="0"/>
              <a:t>Technical Assistance for Brownfields Program</a:t>
            </a:r>
          </a:p>
          <a:p>
            <a:r>
              <a:rPr lang="en-US" i="1" dirty="0"/>
              <a:t>EPA Region 1</a:t>
            </a:r>
          </a:p>
          <a:p>
            <a:endParaRPr lang="en-US" i="1" dirty="0"/>
          </a:p>
          <a:p>
            <a:r>
              <a:rPr lang="en-US" i="1" dirty="0"/>
              <a:t>Marisa Chrysochoou, Program Director</a:t>
            </a:r>
            <a:endParaRPr lang="en-US" i="1" dirty="0">
              <a:solidFill>
                <a:schemeClr val="accent3">
                  <a:lumMod val="75000"/>
                </a:schemeClr>
              </a:solidFill>
            </a:endParaRPr>
          </a:p>
          <a:p>
            <a:endParaRPr lang="en-US" dirty="0"/>
          </a:p>
        </p:txBody>
      </p:sp>
      <p:sp>
        <p:nvSpPr>
          <p:cNvPr id="4" name="TextBox 3"/>
          <p:cNvSpPr txBox="1"/>
          <p:nvPr/>
        </p:nvSpPr>
        <p:spPr>
          <a:xfrm>
            <a:off x="1245412" y="6355081"/>
            <a:ext cx="3800212" cy="369332"/>
          </a:xfrm>
          <a:prstGeom prst="rect">
            <a:avLst/>
          </a:prstGeom>
          <a:noFill/>
        </p:spPr>
        <p:txBody>
          <a:bodyPr wrap="square" rtlCol="0">
            <a:spAutoFit/>
          </a:bodyPr>
          <a:lstStyle/>
          <a:p>
            <a:r>
              <a:rPr lang="en-US" dirty="0"/>
              <a:t>Tab.program.uconn.edu  </a:t>
            </a:r>
          </a:p>
        </p:txBody>
      </p:sp>
    </p:spTree>
    <p:extLst>
      <p:ext uri="{BB962C8B-B14F-4D97-AF65-F5344CB8AC3E}">
        <p14:creationId xmlns:p14="http://schemas.microsoft.com/office/powerpoint/2010/main" val="282177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127" y="0"/>
            <a:ext cx="8374451" cy="1325563"/>
          </a:xfrm>
        </p:spPr>
        <p:txBody>
          <a:bodyPr/>
          <a:lstStyle/>
          <a:p>
            <a:r>
              <a:rPr lang="en-US" dirty="0"/>
              <a:t>Maps and Reports in EJSCREEN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35519763"/>
              </p:ext>
            </p:extLst>
          </p:nvPr>
        </p:nvGraphicFramePr>
        <p:xfrm>
          <a:off x="702791" y="1155787"/>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062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48057753-90ED-6738-F81A-ACD575B0ADEA}"/>
              </a:ext>
            </a:extLst>
          </p:cNvPr>
          <p:cNvPicPr>
            <a:picLocks noChangeAspect="1"/>
          </p:cNvPicPr>
          <p:nvPr/>
        </p:nvPicPr>
        <p:blipFill rotWithShape="1">
          <a:blip r:embed="rId2"/>
          <a:srcRect t="6344" r="442"/>
          <a:stretch/>
        </p:blipFill>
        <p:spPr>
          <a:xfrm>
            <a:off x="23136" y="58995"/>
            <a:ext cx="9097718" cy="6629400"/>
          </a:xfrm>
          <a:prstGeom prst="rect">
            <a:avLst/>
          </a:prstGeom>
        </p:spPr>
      </p:pic>
      <p:sp>
        <p:nvSpPr>
          <p:cNvPr id="2" name="Title 1">
            <a:extLst>
              <a:ext uri="{FF2B5EF4-FFF2-40B4-BE49-F238E27FC236}">
                <a16:creationId xmlns:a16="http://schemas.microsoft.com/office/drawing/2014/main" id="{78C7963B-F92B-9AE2-2F37-33933D18DBC1}"/>
              </a:ext>
            </a:extLst>
          </p:cNvPr>
          <p:cNvSpPr>
            <a:spLocks noGrp="1"/>
          </p:cNvSpPr>
          <p:nvPr>
            <p:ph type="title"/>
          </p:nvPr>
        </p:nvSpPr>
        <p:spPr>
          <a:xfrm>
            <a:off x="215223" y="4795765"/>
            <a:ext cx="6111815" cy="759542"/>
          </a:xfrm>
        </p:spPr>
        <p:txBody>
          <a:bodyPr/>
          <a:lstStyle/>
          <a:p>
            <a:r>
              <a:rPr lang="en-US" dirty="0"/>
              <a:t>Maps in EJSCREEN</a:t>
            </a:r>
          </a:p>
        </p:txBody>
      </p:sp>
      <p:pic>
        <p:nvPicPr>
          <p:cNvPr id="9" name="Content Placeholder 8">
            <a:extLst>
              <a:ext uri="{FF2B5EF4-FFF2-40B4-BE49-F238E27FC236}">
                <a16:creationId xmlns:a16="http://schemas.microsoft.com/office/drawing/2014/main" id="{C90207E4-7557-83F4-1D11-5480FFCEDC7A}"/>
              </a:ext>
            </a:extLst>
          </p:cNvPr>
          <p:cNvPicPr>
            <a:picLocks noGrp="1" noChangeAspect="1"/>
          </p:cNvPicPr>
          <p:nvPr>
            <p:ph idx="1"/>
          </p:nvPr>
        </p:nvPicPr>
        <p:blipFill>
          <a:blip r:embed="rId3"/>
          <a:stretch>
            <a:fillRect/>
          </a:stretch>
        </p:blipFill>
        <p:spPr>
          <a:xfrm>
            <a:off x="4571995" y="3677437"/>
            <a:ext cx="10" cy="14"/>
          </a:xfrm>
        </p:spPr>
      </p:pic>
      <p:sp>
        <p:nvSpPr>
          <p:cNvPr id="12" name="TextBox 11">
            <a:extLst>
              <a:ext uri="{FF2B5EF4-FFF2-40B4-BE49-F238E27FC236}">
                <a16:creationId xmlns:a16="http://schemas.microsoft.com/office/drawing/2014/main" id="{00FF6F97-76AE-BE34-FD80-ADD3B6DC6E7D}"/>
              </a:ext>
            </a:extLst>
          </p:cNvPr>
          <p:cNvSpPr txBox="1"/>
          <p:nvPr/>
        </p:nvSpPr>
        <p:spPr>
          <a:xfrm>
            <a:off x="6580946" y="4334100"/>
            <a:ext cx="2286000" cy="923330"/>
          </a:xfrm>
          <a:prstGeom prst="rect">
            <a:avLst/>
          </a:prstGeom>
          <a:noFill/>
        </p:spPr>
        <p:txBody>
          <a:bodyPr wrap="square" rtlCol="0">
            <a:spAutoFit/>
          </a:bodyPr>
          <a:lstStyle/>
          <a:p>
            <a:r>
              <a:rPr lang="en-US" dirty="0"/>
              <a:t>All maps per Block Group and in percentiles</a:t>
            </a:r>
          </a:p>
        </p:txBody>
      </p:sp>
    </p:spTree>
    <p:extLst>
      <p:ext uri="{BB962C8B-B14F-4D97-AF65-F5344CB8AC3E}">
        <p14:creationId xmlns:p14="http://schemas.microsoft.com/office/powerpoint/2010/main" val="539380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7963B-F92B-9AE2-2F37-33933D18DBC1}"/>
              </a:ext>
            </a:extLst>
          </p:cNvPr>
          <p:cNvSpPr>
            <a:spLocks noGrp="1"/>
          </p:cNvSpPr>
          <p:nvPr>
            <p:ph type="title"/>
          </p:nvPr>
        </p:nvSpPr>
        <p:spPr>
          <a:xfrm>
            <a:off x="180669" y="-80967"/>
            <a:ext cx="7886700" cy="1325563"/>
          </a:xfrm>
        </p:spPr>
        <p:txBody>
          <a:bodyPr/>
          <a:lstStyle/>
          <a:p>
            <a:r>
              <a:rPr lang="en-US" dirty="0"/>
              <a:t>Reports in EJSCREEN</a:t>
            </a:r>
          </a:p>
        </p:txBody>
      </p:sp>
      <p:pic>
        <p:nvPicPr>
          <p:cNvPr id="9" name="Content Placeholder 8">
            <a:extLst>
              <a:ext uri="{FF2B5EF4-FFF2-40B4-BE49-F238E27FC236}">
                <a16:creationId xmlns:a16="http://schemas.microsoft.com/office/drawing/2014/main" id="{C90207E4-7557-83F4-1D11-5480FFCEDC7A}"/>
              </a:ext>
            </a:extLst>
          </p:cNvPr>
          <p:cNvPicPr>
            <a:picLocks noGrp="1" noChangeAspect="1"/>
          </p:cNvPicPr>
          <p:nvPr>
            <p:ph idx="1"/>
          </p:nvPr>
        </p:nvPicPr>
        <p:blipFill>
          <a:blip r:embed="rId2"/>
          <a:stretch>
            <a:fillRect/>
          </a:stretch>
        </p:blipFill>
        <p:spPr>
          <a:xfrm>
            <a:off x="4571995" y="3677437"/>
            <a:ext cx="10" cy="14"/>
          </a:xfrm>
        </p:spPr>
      </p:pic>
      <p:pic>
        <p:nvPicPr>
          <p:cNvPr id="14" name="Picture 13">
            <a:extLst>
              <a:ext uri="{FF2B5EF4-FFF2-40B4-BE49-F238E27FC236}">
                <a16:creationId xmlns:a16="http://schemas.microsoft.com/office/drawing/2014/main" id="{297D0EDF-0ED3-ED9F-48AF-197B60962FA9}"/>
              </a:ext>
            </a:extLst>
          </p:cNvPr>
          <p:cNvPicPr>
            <a:picLocks noChangeAspect="1"/>
          </p:cNvPicPr>
          <p:nvPr/>
        </p:nvPicPr>
        <p:blipFill>
          <a:blip r:embed="rId3"/>
          <a:stretch>
            <a:fillRect/>
          </a:stretch>
        </p:blipFill>
        <p:spPr>
          <a:xfrm>
            <a:off x="234917" y="1810554"/>
            <a:ext cx="5132439" cy="3421626"/>
          </a:xfrm>
          <a:prstGeom prst="rect">
            <a:avLst/>
          </a:prstGeom>
        </p:spPr>
      </p:pic>
      <p:cxnSp>
        <p:nvCxnSpPr>
          <p:cNvPr id="19" name="Straight Arrow Connector 18">
            <a:extLst>
              <a:ext uri="{FF2B5EF4-FFF2-40B4-BE49-F238E27FC236}">
                <a16:creationId xmlns:a16="http://schemas.microsoft.com/office/drawing/2014/main" id="{4628CD74-6956-04F5-367A-AB5970F76A8F}"/>
              </a:ext>
            </a:extLst>
          </p:cNvPr>
          <p:cNvCxnSpPr>
            <a:cxnSpLocks/>
          </p:cNvCxnSpPr>
          <p:nvPr/>
        </p:nvCxnSpPr>
        <p:spPr>
          <a:xfrm flipV="1">
            <a:off x="3868824" y="2381865"/>
            <a:ext cx="967588" cy="5161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E2D7EB7-E431-C5E0-B039-AC331F888979}"/>
              </a:ext>
            </a:extLst>
          </p:cNvPr>
          <p:cNvCxnSpPr>
            <a:cxnSpLocks/>
          </p:cNvCxnSpPr>
          <p:nvPr/>
        </p:nvCxnSpPr>
        <p:spPr>
          <a:xfrm>
            <a:off x="3994882" y="3222522"/>
            <a:ext cx="1476770" cy="1201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1B1B38BF-1C86-E4F9-21EC-9BF3AFF7807E}"/>
              </a:ext>
            </a:extLst>
          </p:cNvPr>
          <p:cNvPicPr>
            <a:picLocks noChangeAspect="1"/>
          </p:cNvPicPr>
          <p:nvPr/>
        </p:nvPicPr>
        <p:blipFill rotWithShape="1">
          <a:blip r:embed="rId4"/>
          <a:srcRect l="36173" t="15269" r="11186" b="36129"/>
          <a:stretch/>
        </p:blipFill>
        <p:spPr>
          <a:xfrm>
            <a:off x="4836412" y="45327"/>
            <a:ext cx="4204348" cy="3006909"/>
          </a:xfrm>
          <a:prstGeom prst="rect">
            <a:avLst/>
          </a:prstGeom>
        </p:spPr>
      </p:pic>
      <p:pic>
        <p:nvPicPr>
          <p:cNvPr id="6" name="Picture 5">
            <a:extLst>
              <a:ext uri="{FF2B5EF4-FFF2-40B4-BE49-F238E27FC236}">
                <a16:creationId xmlns:a16="http://schemas.microsoft.com/office/drawing/2014/main" id="{3EF4C231-5081-3D32-D412-9CF8D3162568}"/>
              </a:ext>
            </a:extLst>
          </p:cNvPr>
          <p:cNvPicPr>
            <a:picLocks noChangeAspect="1"/>
          </p:cNvPicPr>
          <p:nvPr/>
        </p:nvPicPr>
        <p:blipFill>
          <a:blip r:embed="rId5"/>
          <a:stretch>
            <a:fillRect/>
          </a:stretch>
        </p:blipFill>
        <p:spPr>
          <a:xfrm>
            <a:off x="5592435" y="3760438"/>
            <a:ext cx="3047324" cy="3052235"/>
          </a:xfrm>
          <a:prstGeom prst="rect">
            <a:avLst/>
          </a:prstGeom>
        </p:spPr>
      </p:pic>
      <p:sp>
        <p:nvSpPr>
          <p:cNvPr id="8" name="Rectangle 7">
            <a:extLst>
              <a:ext uri="{FF2B5EF4-FFF2-40B4-BE49-F238E27FC236}">
                <a16:creationId xmlns:a16="http://schemas.microsoft.com/office/drawing/2014/main" id="{11687199-9512-0948-94D9-3A1BA17FFE4C}"/>
              </a:ext>
            </a:extLst>
          </p:cNvPr>
          <p:cNvSpPr/>
          <p:nvPr/>
        </p:nvSpPr>
        <p:spPr>
          <a:xfrm>
            <a:off x="8067369" y="2698955"/>
            <a:ext cx="736126" cy="272845"/>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B8A8321-C8D4-452D-0DCF-7E8A3E1EB467}"/>
              </a:ext>
            </a:extLst>
          </p:cNvPr>
          <p:cNvSpPr txBox="1"/>
          <p:nvPr/>
        </p:nvSpPr>
        <p:spPr>
          <a:xfrm>
            <a:off x="6754115" y="2681488"/>
            <a:ext cx="1445342" cy="307777"/>
          </a:xfrm>
          <a:prstGeom prst="rect">
            <a:avLst/>
          </a:prstGeom>
          <a:noFill/>
        </p:spPr>
        <p:txBody>
          <a:bodyPr wrap="square" rtlCol="0">
            <a:spAutoFit/>
          </a:bodyPr>
          <a:lstStyle/>
          <a:p>
            <a:r>
              <a:rPr lang="en-US" sz="1400" dirty="0">
                <a:solidFill>
                  <a:srgbClr val="C00000"/>
                </a:solidFill>
              </a:rPr>
              <a:t>generate Excel</a:t>
            </a:r>
          </a:p>
        </p:txBody>
      </p:sp>
      <p:sp>
        <p:nvSpPr>
          <p:cNvPr id="13" name="TextBox 12">
            <a:extLst>
              <a:ext uri="{FF2B5EF4-FFF2-40B4-BE49-F238E27FC236}">
                <a16:creationId xmlns:a16="http://schemas.microsoft.com/office/drawing/2014/main" id="{7D2E9F7A-C3C7-B126-A134-5ACCDE2A7EEA}"/>
              </a:ext>
            </a:extLst>
          </p:cNvPr>
          <p:cNvSpPr txBox="1"/>
          <p:nvPr/>
        </p:nvSpPr>
        <p:spPr>
          <a:xfrm>
            <a:off x="3994882" y="6241663"/>
            <a:ext cx="1445342" cy="307777"/>
          </a:xfrm>
          <a:prstGeom prst="rect">
            <a:avLst/>
          </a:prstGeom>
          <a:noFill/>
        </p:spPr>
        <p:txBody>
          <a:bodyPr wrap="square" rtlCol="0">
            <a:spAutoFit/>
          </a:bodyPr>
          <a:lstStyle/>
          <a:p>
            <a:r>
              <a:rPr lang="en-US" sz="1400" dirty="0">
                <a:solidFill>
                  <a:srgbClr val="C00000"/>
                </a:solidFill>
              </a:rPr>
              <a:t>generate PDF</a:t>
            </a:r>
          </a:p>
        </p:txBody>
      </p:sp>
      <p:sp>
        <p:nvSpPr>
          <p:cNvPr id="16" name="TextBox 15">
            <a:extLst>
              <a:ext uri="{FF2B5EF4-FFF2-40B4-BE49-F238E27FC236}">
                <a16:creationId xmlns:a16="http://schemas.microsoft.com/office/drawing/2014/main" id="{91BD8AFA-7675-162C-DBEA-39517E8DB108}"/>
              </a:ext>
            </a:extLst>
          </p:cNvPr>
          <p:cNvSpPr txBox="1"/>
          <p:nvPr/>
        </p:nvSpPr>
        <p:spPr>
          <a:xfrm>
            <a:off x="130621" y="887224"/>
            <a:ext cx="2118609" cy="923330"/>
          </a:xfrm>
          <a:prstGeom prst="rect">
            <a:avLst/>
          </a:prstGeom>
          <a:noFill/>
        </p:spPr>
        <p:txBody>
          <a:bodyPr wrap="square" rtlCol="0">
            <a:spAutoFit/>
          </a:bodyPr>
          <a:lstStyle/>
          <a:p>
            <a:r>
              <a:rPr lang="en-US" dirty="0">
                <a:solidFill>
                  <a:srgbClr val="C00000"/>
                </a:solidFill>
              </a:rPr>
              <a:t>Reports are SPECIFIC to the unit you choose</a:t>
            </a:r>
          </a:p>
        </p:txBody>
      </p:sp>
      <p:sp>
        <p:nvSpPr>
          <p:cNvPr id="18" name="Rectangle 17">
            <a:extLst>
              <a:ext uri="{FF2B5EF4-FFF2-40B4-BE49-F238E27FC236}">
                <a16:creationId xmlns:a16="http://schemas.microsoft.com/office/drawing/2014/main" id="{83A4DFFC-0178-40EF-79D5-BB8D34FA5831}"/>
              </a:ext>
            </a:extLst>
          </p:cNvPr>
          <p:cNvSpPr/>
          <p:nvPr/>
        </p:nvSpPr>
        <p:spPr>
          <a:xfrm>
            <a:off x="234917" y="3104535"/>
            <a:ext cx="1682373" cy="1120878"/>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239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A1888-824D-B692-EB20-C0ED5622CFCC}"/>
              </a:ext>
            </a:extLst>
          </p:cNvPr>
          <p:cNvSpPr>
            <a:spLocks noGrp="1"/>
          </p:cNvSpPr>
          <p:nvPr>
            <p:ph type="title"/>
          </p:nvPr>
        </p:nvSpPr>
        <p:spPr/>
        <p:txBody>
          <a:bodyPr/>
          <a:lstStyle/>
          <a:p>
            <a:r>
              <a:rPr lang="en-US" dirty="0"/>
              <a:t>What is geographic boundary versus a Target Area?</a:t>
            </a:r>
          </a:p>
        </p:txBody>
      </p:sp>
      <p:sp>
        <p:nvSpPr>
          <p:cNvPr id="3" name="Content Placeholder 2">
            <a:extLst>
              <a:ext uri="{FF2B5EF4-FFF2-40B4-BE49-F238E27FC236}">
                <a16:creationId xmlns:a16="http://schemas.microsoft.com/office/drawing/2014/main" id="{6DB406C0-A2B1-5386-30CE-63CB5CA19B37}"/>
              </a:ext>
            </a:extLst>
          </p:cNvPr>
          <p:cNvSpPr>
            <a:spLocks noGrp="1"/>
          </p:cNvSpPr>
          <p:nvPr>
            <p:ph idx="1"/>
          </p:nvPr>
        </p:nvSpPr>
        <p:spPr>
          <a:xfrm>
            <a:off x="628650" y="1768476"/>
            <a:ext cx="7886700" cy="4351338"/>
          </a:xfrm>
        </p:spPr>
        <p:txBody>
          <a:bodyPr>
            <a:normAutofit/>
          </a:bodyPr>
          <a:lstStyle/>
          <a:p>
            <a:r>
              <a:rPr lang="en-US" sz="2800" b="1" dirty="0"/>
              <a:t>Geographic boundary: </a:t>
            </a:r>
            <a:r>
              <a:rPr lang="en-US" sz="2800" dirty="0"/>
              <a:t>the area within which you can spend the grant funds (usually the entire town) -&gt; applicable to Assessment and Multipurpose Grants only</a:t>
            </a:r>
          </a:p>
          <a:p>
            <a:endParaRPr lang="en-US" sz="2800" dirty="0"/>
          </a:p>
          <a:p>
            <a:r>
              <a:rPr lang="en-US" sz="2800" b="1" dirty="0"/>
              <a:t>Target Area: </a:t>
            </a:r>
            <a:r>
              <a:rPr lang="en-US" sz="2800" dirty="0"/>
              <a:t>Census Tract(s) within the town where your priority sites are (for assessment and multipurpose) or your target site (Cleanup)</a:t>
            </a:r>
          </a:p>
        </p:txBody>
      </p:sp>
    </p:spTree>
    <p:extLst>
      <p:ext uri="{BB962C8B-B14F-4D97-AF65-F5344CB8AC3E}">
        <p14:creationId xmlns:p14="http://schemas.microsoft.com/office/powerpoint/2010/main" val="3511718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8154487" cy="1325563"/>
          </a:xfrm>
        </p:spPr>
        <p:txBody>
          <a:bodyPr>
            <a:normAutofit/>
          </a:bodyPr>
          <a:lstStyle/>
          <a:p>
            <a:pPr algn="ctr"/>
            <a:r>
              <a:rPr lang="en-US" dirty="0"/>
              <a:t>Define your Target Area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8141429"/>
              </p:ext>
            </p:extLst>
          </p:nvPr>
        </p:nvGraphicFramePr>
        <p:xfrm>
          <a:off x="250265" y="1185863"/>
          <a:ext cx="8641975" cy="4779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9387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choose?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32152732"/>
              </p:ext>
            </p:extLst>
          </p:nvPr>
        </p:nvGraphicFramePr>
        <p:xfrm>
          <a:off x="354227" y="1325564"/>
          <a:ext cx="8550875" cy="47621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383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4A14C-0A08-0886-361A-182A7F309DB2}"/>
              </a:ext>
            </a:extLst>
          </p:cNvPr>
          <p:cNvSpPr>
            <a:spLocks noGrp="1"/>
          </p:cNvSpPr>
          <p:nvPr>
            <p:ph type="title"/>
          </p:nvPr>
        </p:nvSpPr>
        <p:spPr/>
        <p:txBody>
          <a:bodyPr/>
          <a:lstStyle/>
          <a:p>
            <a:r>
              <a:rPr lang="en-US" dirty="0">
                <a:hlinkClick r:id="rId2"/>
              </a:rPr>
              <a:t>CEJST </a:t>
            </a:r>
            <a:r>
              <a:rPr lang="en-US" dirty="0"/>
              <a:t>tool</a:t>
            </a:r>
          </a:p>
        </p:txBody>
      </p:sp>
      <p:pic>
        <p:nvPicPr>
          <p:cNvPr id="5" name="Content Placeholder 4">
            <a:extLst>
              <a:ext uri="{FF2B5EF4-FFF2-40B4-BE49-F238E27FC236}">
                <a16:creationId xmlns:a16="http://schemas.microsoft.com/office/drawing/2014/main" id="{EF0868C6-3225-7862-0B78-BF9E5E6ECF77}"/>
              </a:ext>
            </a:extLst>
          </p:cNvPr>
          <p:cNvPicPr>
            <a:picLocks noGrp="1" noChangeAspect="1"/>
          </p:cNvPicPr>
          <p:nvPr>
            <p:ph idx="1"/>
          </p:nvPr>
        </p:nvPicPr>
        <p:blipFill rotWithShape="1">
          <a:blip r:embed="rId3"/>
          <a:srcRect l="10032" t="25191" r="30742" b="-18"/>
          <a:stretch/>
        </p:blipFill>
        <p:spPr>
          <a:xfrm>
            <a:off x="3358497" y="68642"/>
            <a:ext cx="5717864" cy="6682535"/>
          </a:xfrm>
        </p:spPr>
      </p:pic>
      <p:sp>
        <p:nvSpPr>
          <p:cNvPr id="6" name="TextBox 5">
            <a:extLst>
              <a:ext uri="{FF2B5EF4-FFF2-40B4-BE49-F238E27FC236}">
                <a16:creationId xmlns:a16="http://schemas.microsoft.com/office/drawing/2014/main" id="{D091A166-9E28-7756-7F61-BBA6EE1A6D46}"/>
              </a:ext>
            </a:extLst>
          </p:cNvPr>
          <p:cNvSpPr txBox="1"/>
          <p:nvPr/>
        </p:nvSpPr>
        <p:spPr>
          <a:xfrm>
            <a:off x="6981914" y="4725824"/>
            <a:ext cx="1820253" cy="923330"/>
          </a:xfrm>
          <a:prstGeom prst="rect">
            <a:avLst/>
          </a:prstGeom>
          <a:noFill/>
        </p:spPr>
        <p:txBody>
          <a:bodyPr wrap="square" rtlCol="0">
            <a:spAutoFit/>
          </a:bodyPr>
          <a:lstStyle/>
          <a:p>
            <a:r>
              <a:rPr lang="en-US" dirty="0"/>
              <a:t>Disadvantaged Census Tracts in New England</a:t>
            </a:r>
          </a:p>
        </p:txBody>
      </p:sp>
      <p:sp>
        <p:nvSpPr>
          <p:cNvPr id="7" name="TextBox 6">
            <a:extLst>
              <a:ext uri="{FF2B5EF4-FFF2-40B4-BE49-F238E27FC236}">
                <a16:creationId xmlns:a16="http://schemas.microsoft.com/office/drawing/2014/main" id="{493A7DD8-F0BD-629C-CB9D-AF76F17B45AC}"/>
              </a:ext>
            </a:extLst>
          </p:cNvPr>
          <p:cNvSpPr txBox="1"/>
          <p:nvPr/>
        </p:nvSpPr>
        <p:spPr>
          <a:xfrm>
            <a:off x="435837" y="1469876"/>
            <a:ext cx="2563738" cy="4247317"/>
          </a:xfrm>
          <a:prstGeom prst="rect">
            <a:avLst/>
          </a:prstGeom>
          <a:noFill/>
        </p:spPr>
        <p:txBody>
          <a:bodyPr wrap="square" rtlCol="0">
            <a:spAutoFit/>
          </a:bodyPr>
          <a:lstStyle/>
          <a:p>
            <a:r>
              <a:rPr lang="en-US" dirty="0"/>
              <a:t>Shows disadvantaged Census Tracts according to the methodology considering various demographic and eight categories of burdens</a:t>
            </a:r>
          </a:p>
          <a:p>
            <a:endParaRPr lang="en-US" dirty="0"/>
          </a:p>
          <a:p>
            <a:r>
              <a:rPr lang="en-US" dirty="0"/>
              <a:t>In FY24, the EJ criterion explicitly requires the identification of the Target Area as disadvantaged or not (worth 3 points)</a:t>
            </a:r>
          </a:p>
        </p:txBody>
      </p:sp>
    </p:spTree>
    <p:extLst>
      <p:ext uri="{BB962C8B-B14F-4D97-AF65-F5344CB8AC3E}">
        <p14:creationId xmlns:p14="http://schemas.microsoft.com/office/powerpoint/2010/main" val="2688315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5DA95F-51AC-650E-ACF6-B703E0F5D54E}"/>
              </a:ext>
            </a:extLst>
          </p:cNvPr>
          <p:cNvPicPr>
            <a:picLocks noChangeAspect="1"/>
          </p:cNvPicPr>
          <p:nvPr/>
        </p:nvPicPr>
        <p:blipFill>
          <a:blip r:embed="rId3"/>
          <a:stretch>
            <a:fillRect/>
          </a:stretch>
        </p:blipFill>
        <p:spPr>
          <a:xfrm>
            <a:off x="46212" y="79362"/>
            <a:ext cx="7028707" cy="6778638"/>
          </a:xfrm>
          <a:prstGeom prst="rect">
            <a:avLst/>
          </a:prstGeom>
        </p:spPr>
      </p:pic>
      <p:sp>
        <p:nvSpPr>
          <p:cNvPr id="2" name="Title 1"/>
          <p:cNvSpPr>
            <a:spLocks noGrp="1"/>
          </p:cNvSpPr>
          <p:nvPr>
            <p:ph type="title"/>
          </p:nvPr>
        </p:nvSpPr>
        <p:spPr>
          <a:xfrm>
            <a:off x="5026067" y="79362"/>
            <a:ext cx="4071721" cy="1325563"/>
          </a:xfrm>
        </p:spPr>
        <p:txBody>
          <a:bodyPr>
            <a:normAutofit fontScale="90000"/>
          </a:bodyPr>
          <a:lstStyle/>
          <a:p>
            <a:pPr algn="r"/>
            <a:r>
              <a:rPr lang="en-US" dirty="0"/>
              <a:t>Example – Multipurpose Grant, Claremont, NH</a:t>
            </a:r>
          </a:p>
        </p:txBody>
      </p:sp>
      <p:pic>
        <p:nvPicPr>
          <p:cNvPr id="4" name="Picture 3">
            <a:extLst>
              <a:ext uri="{FF2B5EF4-FFF2-40B4-BE49-F238E27FC236}">
                <a16:creationId xmlns:a16="http://schemas.microsoft.com/office/drawing/2014/main" id="{2A1B124A-141B-BA16-ED06-5787BBF9C54C}"/>
              </a:ext>
            </a:extLst>
          </p:cNvPr>
          <p:cNvPicPr>
            <a:picLocks noChangeAspect="1"/>
          </p:cNvPicPr>
          <p:nvPr/>
        </p:nvPicPr>
        <p:blipFill>
          <a:blip r:embed="rId4"/>
          <a:stretch>
            <a:fillRect/>
          </a:stretch>
        </p:blipFill>
        <p:spPr>
          <a:xfrm>
            <a:off x="4571986" y="3428987"/>
            <a:ext cx="28" cy="26"/>
          </a:xfrm>
          <a:prstGeom prst="rect">
            <a:avLst/>
          </a:prstGeom>
        </p:spPr>
      </p:pic>
      <p:sp>
        <p:nvSpPr>
          <p:cNvPr id="8" name="Flowchart: Summing Junction 7">
            <a:extLst>
              <a:ext uri="{FF2B5EF4-FFF2-40B4-BE49-F238E27FC236}">
                <a16:creationId xmlns:a16="http://schemas.microsoft.com/office/drawing/2014/main" id="{56F27759-590B-A4BA-82C1-7AC2815EE943}"/>
              </a:ext>
            </a:extLst>
          </p:cNvPr>
          <p:cNvSpPr/>
          <p:nvPr/>
        </p:nvSpPr>
        <p:spPr>
          <a:xfrm>
            <a:off x="3491221" y="3589911"/>
            <a:ext cx="91440" cy="91440"/>
          </a:xfrm>
          <a:prstGeom prst="flowChartSummingJuncti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18C588E-D911-0E42-6930-57E2387FE703}"/>
              </a:ext>
            </a:extLst>
          </p:cNvPr>
          <p:cNvPicPr>
            <a:picLocks noChangeAspect="1"/>
          </p:cNvPicPr>
          <p:nvPr/>
        </p:nvPicPr>
        <p:blipFill>
          <a:blip r:embed="rId5"/>
          <a:stretch>
            <a:fillRect/>
          </a:stretch>
        </p:blipFill>
        <p:spPr>
          <a:xfrm>
            <a:off x="311149" y="214312"/>
            <a:ext cx="2337177" cy="2246877"/>
          </a:xfrm>
          <a:prstGeom prst="rect">
            <a:avLst/>
          </a:prstGeom>
          <a:ln>
            <a:solidFill>
              <a:schemeClr val="accent1"/>
            </a:solidFill>
          </a:ln>
        </p:spPr>
      </p:pic>
      <p:sp>
        <p:nvSpPr>
          <p:cNvPr id="14" name="TextBox 13">
            <a:extLst>
              <a:ext uri="{FF2B5EF4-FFF2-40B4-BE49-F238E27FC236}">
                <a16:creationId xmlns:a16="http://schemas.microsoft.com/office/drawing/2014/main" id="{69AB16BE-F441-0051-68B1-A7FDFC2435CA}"/>
              </a:ext>
            </a:extLst>
          </p:cNvPr>
          <p:cNvSpPr txBox="1"/>
          <p:nvPr/>
        </p:nvSpPr>
        <p:spPr>
          <a:xfrm>
            <a:off x="4506052" y="1861024"/>
            <a:ext cx="4451232" cy="1200329"/>
          </a:xfrm>
          <a:prstGeom prst="rect">
            <a:avLst/>
          </a:prstGeom>
          <a:noFill/>
        </p:spPr>
        <p:txBody>
          <a:bodyPr wrap="square" rtlCol="0">
            <a:spAutoFit/>
          </a:bodyPr>
          <a:lstStyle/>
          <a:p>
            <a:r>
              <a:rPr lang="en-US" dirty="0"/>
              <a:t>Single site for assessment and cleanup in CS 9759.01</a:t>
            </a:r>
          </a:p>
          <a:p>
            <a:endParaRPr lang="en-US" dirty="0"/>
          </a:p>
          <a:p>
            <a:r>
              <a:rPr lang="en-US" dirty="0"/>
              <a:t>CEJST – only 9759.02 disadvantaged CS</a:t>
            </a:r>
          </a:p>
        </p:txBody>
      </p:sp>
      <p:pic>
        <p:nvPicPr>
          <p:cNvPr id="7" name="Picture 6">
            <a:extLst>
              <a:ext uri="{FF2B5EF4-FFF2-40B4-BE49-F238E27FC236}">
                <a16:creationId xmlns:a16="http://schemas.microsoft.com/office/drawing/2014/main" id="{16ED6598-C660-8938-F9DA-C3615A6E18C3}"/>
              </a:ext>
            </a:extLst>
          </p:cNvPr>
          <p:cNvPicPr>
            <a:picLocks noChangeAspect="1"/>
          </p:cNvPicPr>
          <p:nvPr/>
        </p:nvPicPr>
        <p:blipFill>
          <a:blip r:embed="rId6"/>
          <a:stretch>
            <a:fillRect/>
          </a:stretch>
        </p:blipFill>
        <p:spPr>
          <a:xfrm>
            <a:off x="5333097" y="3204982"/>
            <a:ext cx="3764691" cy="3393758"/>
          </a:xfrm>
          <a:prstGeom prst="rect">
            <a:avLst/>
          </a:prstGeom>
          <a:ln>
            <a:solidFill>
              <a:schemeClr val="accent1"/>
            </a:solidFill>
          </a:ln>
        </p:spPr>
      </p:pic>
    </p:spTree>
    <p:extLst>
      <p:ext uri="{BB962C8B-B14F-4D97-AF65-F5344CB8AC3E}">
        <p14:creationId xmlns:p14="http://schemas.microsoft.com/office/powerpoint/2010/main" val="1668600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067" y="79362"/>
            <a:ext cx="4071721" cy="1325563"/>
          </a:xfrm>
        </p:spPr>
        <p:txBody>
          <a:bodyPr>
            <a:normAutofit fontScale="90000"/>
          </a:bodyPr>
          <a:lstStyle/>
          <a:p>
            <a:pPr algn="r"/>
            <a:r>
              <a:rPr lang="en-US" dirty="0"/>
              <a:t>Example – Multipurpose Grant, Claremont, NH</a:t>
            </a:r>
          </a:p>
        </p:txBody>
      </p:sp>
      <p:pic>
        <p:nvPicPr>
          <p:cNvPr id="4" name="Picture 3">
            <a:extLst>
              <a:ext uri="{FF2B5EF4-FFF2-40B4-BE49-F238E27FC236}">
                <a16:creationId xmlns:a16="http://schemas.microsoft.com/office/drawing/2014/main" id="{2A1B124A-141B-BA16-ED06-5787BBF9C54C}"/>
              </a:ext>
            </a:extLst>
          </p:cNvPr>
          <p:cNvPicPr>
            <a:picLocks noChangeAspect="1"/>
          </p:cNvPicPr>
          <p:nvPr/>
        </p:nvPicPr>
        <p:blipFill>
          <a:blip r:embed="rId3"/>
          <a:stretch>
            <a:fillRect/>
          </a:stretch>
        </p:blipFill>
        <p:spPr>
          <a:xfrm>
            <a:off x="4571986" y="3428987"/>
            <a:ext cx="28" cy="26"/>
          </a:xfrm>
          <a:prstGeom prst="rect">
            <a:avLst/>
          </a:prstGeom>
        </p:spPr>
      </p:pic>
      <p:sp>
        <p:nvSpPr>
          <p:cNvPr id="8" name="Flowchart: Summing Junction 7">
            <a:extLst>
              <a:ext uri="{FF2B5EF4-FFF2-40B4-BE49-F238E27FC236}">
                <a16:creationId xmlns:a16="http://schemas.microsoft.com/office/drawing/2014/main" id="{56F27759-590B-A4BA-82C1-7AC2815EE943}"/>
              </a:ext>
            </a:extLst>
          </p:cNvPr>
          <p:cNvSpPr/>
          <p:nvPr/>
        </p:nvSpPr>
        <p:spPr>
          <a:xfrm>
            <a:off x="3491221" y="3589911"/>
            <a:ext cx="91440" cy="91440"/>
          </a:xfrm>
          <a:prstGeom prst="flowChartSummingJuncti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18C588E-D911-0E42-6930-57E2387FE703}"/>
              </a:ext>
            </a:extLst>
          </p:cNvPr>
          <p:cNvPicPr>
            <a:picLocks noChangeAspect="1"/>
          </p:cNvPicPr>
          <p:nvPr/>
        </p:nvPicPr>
        <p:blipFill>
          <a:blip r:embed="rId4"/>
          <a:stretch>
            <a:fillRect/>
          </a:stretch>
        </p:blipFill>
        <p:spPr>
          <a:xfrm>
            <a:off x="385925" y="222710"/>
            <a:ext cx="3151016" cy="3029273"/>
          </a:xfrm>
          <a:prstGeom prst="rect">
            <a:avLst/>
          </a:prstGeom>
          <a:ln>
            <a:solidFill>
              <a:schemeClr val="accent1"/>
            </a:solidFill>
          </a:ln>
        </p:spPr>
      </p:pic>
      <p:sp>
        <p:nvSpPr>
          <p:cNvPr id="14" name="TextBox 13">
            <a:extLst>
              <a:ext uri="{FF2B5EF4-FFF2-40B4-BE49-F238E27FC236}">
                <a16:creationId xmlns:a16="http://schemas.microsoft.com/office/drawing/2014/main" id="{69AB16BE-F441-0051-68B1-A7FDFC2435CA}"/>
              </a:ext>
            </a:extLst>
          </p:cNvPr>
          <p:cNvSpPr txBox="1"/>
          <p:nvPr/>
        </p:nvSpPr>
        <p:spPr>
          <a:xfrm>
            <a:off x="4506024" y="1881305"/>
            <a:ext cx="4637976" cy="3139321"/>
          </a:xfrm>
          <a:prstGeom prst="rect">
            <a:avLst/>
          </a:prstGeom>
          <a:noFill/>
        </p:spPr>
        <p:txBody>
          <a:bodyPr wrap="square" rtlCol="0">
            <a:spAutoFit/>
          </a:bodyPr>
          <a:lstStyle/>
          <a:p>
            <a:r>
              <a:rPr lang="en-US" dirty="0"/>
              <a:t>Single site for assessment and cleanup</a:t>
            </a:r>
          </a:p>
          <a:p>
            <a:endParaRPr lang="en-US" dirty="0"/>
          </a:p>
          <a:p>
            <a:r>
              <a:rPr lang="en-US" dirty="0"/>
              <a:t>Geographic units (from larger to smaller)</a:t>
            </a:r>
          </a:p>
          <a:p>
            <a:pPr marL="285750" indent="-285750">
              <a:buFont typeface="Arial" panose="020B0604020202020204" pitchFamily="34" charset="0"/>
              <a:buChar char="•"/>
            </a:pPr>
            <a:r>
              <a:rPr lang="en-US" dirty="0"/>
              <a:t>Claremont CDP</a:t>
            </a:r>
          </a:p>
          <a:p>
            <a:pPr marL="285750" indent="-285750">
              <a:buFont typeface="Arial" panose="020B0604020202020204" pitchFamily="34" charset="0"/>
              <a:buChar char="•"/>
            </a:pPr>
            <a:r>
              <a:rPr lang="en-US" dirty="0"/>
              <a:t>Census tract 9759.01 (not disadvantaged)</a:t>
            </a:r>
          </a:p>
          <a:p>
            <a:pPr marL="285750" indent="-285750">
              <a:buFont typeface="Arial" panose="020B0604020202020204" pitchFamily="34" charset="0"/>
              <a:buChar char="•"/>
            </a:pPr>
            <a:r>
              <a:rPr lang="en-US" dirty="0"/>
              <a:t>Block Group 4 (not disadvantaged)</a:t>
            </a:r>
          </a:p>
          <a:p>
            <a:pPr marL="285750" indent="-285750">
              <a:buFont typeface="Arial" panose="020B0604020202020204" pitchFamily="34" charset="0"/>
              <a:buChar char="•"/>
            </a:pPr>
            <a:endParaRPr lang="en-US" dirty="0"/>
          </a:p>
          <a:p>
            <a:r>
              <a:rPr lang="en-US" dirty="0"/>
              <a:t>Alternative – 0.5 mile ring around site “neighborhood”, within CS 9759.02 (disadvantaged) </a:t>
            </a:r>
          </a:p>
        </p:txBody>
      </p:sp>
      <p:pic>
        <p:nvPicPr>
          <p:cNvPr id="18" name="Picture 17">
            <a:extLst>
              <a:ext uri="{FF2B5EF4-FFF2-40B4-BE49-F238E27FC236}">
                <a16:creationId xmlns:a16="http://schemas.microsoft.com/office/drawing/2014/main" id="{B267DE27-9F2B-11EE-84C5-F70298AFF6D2}"/>
              </a:ext>
            </a:extLst>
          </p:cNvPr>
          <p:cNvPicPr>
            <a:picLocks noChangeAspect="1"/>
          </p:cNvPicPr>
          <p:nvPr/>
        </p:nvPicPr>
        <p:blipFill>
          <a:blip r:embed="rId5"/>
          <a:stretch>
            <a:fillRect/>
          </a:stretch>
        </p:blipFill>
        <p:spPr>
          <a:xfrm>
            <a:off x="367441" y="3428987"/>
            <a:ext cx="3169500" cy="3373254"/>
          </a:xfrm>
          <a:prstGeom prst="rect">
            <a:avLst/>
          </a:prstGeom>
          <a:ln>
            <a:solidFill>
              <a:schemeClr val="tx1"/>
            </a:solidFill>
          </a:ln>
        </p:spPr>
      </p:pic>
      <p:sp>
        <p:nvSpPr>
          <p:cNvPr id="3" name="Star: 5 Points 2">
            <a:extLst>
              <a:ext uri="{FF2B5EF4-FFF2-40B4-BE49-F238E27FC236}">
                <a16:creationId xmlns:a16="http://schemas.microsoft.com/office/drawing/2014/main" id="{F2A073B3-A2A4-379C-353F-BCE80FDEC266}"/>
              </a:ext>
            </a:extLst>
          </p:cNvPr>
          <p:cNvSpPr/>
          <p:nvPr/>
        </p:nvSpPr>
        <p:spPr>
          <a:xfrm>
            <a:off x="1971298" y="1656608"/>
            <a:ext cx="91440" cy="9144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2064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9867" y="74140"/>
            <a:ext cx="7886700" cy="1325563"/>
          </a:xfrm>
        </p:spPr>
        <p:txBody>
          <a:bodyPr>
            <a:noAutofit/>
          </a:bodyPr>
          <a:lstStyle/>
          <a:p>
            <a:r>
              <a:rPr lang="en-US" sz="3200" dirty="0"/>
              <a:t>Demographics for different geographic units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73895546"/>
              </p:ext>
            </p:extLst>
          </p:nvPr>
        </p:nvGraphicFramePr>
        <p:xfrm>
          <a:off x="1325778" y="1153747"/>
          <a:ext cx="5200383" cy="4272971"/>
        </p:xfrm>
        <a:graphic>
          <a:graphicData uri="http://schemas.openxmlformats.org/drawingml/2006/table">
            <a:tbl>
              <a:tblPr>
                <a:tableStyleId>{21E4AEA4-8DFA-4A89-87EB-49C32662AFE0}</a:tableStyleId>
              </a:tblPr>
              <a:tblGrid>
                <a:gridCol w="2826875">
                  <a:extLst>
                    <a:ext uri="{9D8B030D-6E8A-4147-A177-3AD203B41FA5}">
                      <a16:colId xmlns:a16="http://schemas.microsoft.com/office/drawing/2014/main" val="3972112890"/>
                    </a:ext>
                  </a:extLst>
                </a:gridCol>
                <a:gridCol w="1193637">
                  <a:extLst>
                    <a:ext uri="{9D8B030D-6E8A-4147-A177-3AD203B41FA5}">
                      <a16:colId xmlns:a16="http://schemas.microsoft.com/office/drawing/2014/main" val="1827653025"/>
                    </a:ext>
                  </a:extLst>
                </a:gridCol>
                <a:gridCol w="1179871">
                  <a:extLst>
                    <a:ext uri="{9D8B030D-6E8A-4147-A177-3AD203B41FA5}">
                      <a16:colId xmlns:a16="http://schemas.microsoft.com/office/drawing/2014/main" val="2563855733"/>
                    </a:ext>
                  </a:extLst>
                </a:gridCol>
              </a:tblGrid>
              <a:tr h="391270">
                <a:tc>
                  <a:txBody>
                    <a:bodyPr/>
                    <a:lstStyle/>
                    <a:p>
                      <a:pPr algn="ctr" fontAlgn="b"/>
                      <a:endParaRPr lang="en-US" sz="1600" b="0" i="0" u="none" strike="noStrike" dirty="0">
                        <a:solidFill>
                          <a:schemeClr val="tx1"/>
                        </a:solidFill>
                        <a:effectLst/>
                        <a:latin typeface="+mn-lt"/>
                      </a:endParaRPr>
                    </a:p>
                  </a:txBody>
                  <a:tcPr marL="7620" marR="7620" marT="7620" marB="0" anchor="b">
                    <a:solidFill>
                      <a:schemeClr val="accent3"/>
                    </a:solidFill>
                  </a:tcPr>
                </a:tc>
                <a:tc gridSpan="2">
                  <a:txBody>
                    <a:bodyPr/>
                    <a:lstStyle/>
                    <a:p>
                      <a:pPr algn="ctr" fontAlgn="b"/>
                      <a:r>
                        <a:rPr lang="en-US" sz="1800" b="1" u="none" strike="noStrike" dirty="0">
                          <a:solidFill>
                            <a:schemeClr val="bg1"/>
                          </a:solidFill>
                          <a:effectLst/>
                        </a:rPr>
                        <a:t>National Percentiles</a:t>
                      </a:r>
                    </a:p>
                  </a:txBody>
                  <a:tcPr marL="7620" marR="7620" marT="7620" marB="0" anchor="b">
                    <a:solidFill>
                      <a:srgbClr val="004369"/>
                    </a:solidFill>
                  </a:tcPr>
                </a:tc>
                <a:tc hMerge="1">
                  <a:txBody>
                    <a:bodyPr/>
                    <a:lstStyle/>
                    <a:p>
                      <a:pPr algn="ctr" fontAlgn="b"/>
                      <a:endParaRPr lang="en-US" sz="1800" b="1" i="0" u="none" strike="noStrike" dirty="0">
                        <a:solidFill>
                          <a:schemeClr val="bg1"/>
                        </a:solidFill>
                        <a:effectLst/>
                        <a:latin typeface="+mn-lt"/>
                      </a:endParaRPr>
                    </a:p>
                  </a:txBody>
                  <a:tcPr marL="7620" marR="7620" marT="7620" marB="0" anchor="b">
                    <a:solidFill>
                      <a:srgbClr val="004369"/>
                    </a:solidFill>
                  </a:tcPr>
                </a:tc>
                <a:extLst>
                  <a:ext uri="{0D108BD9-81ED-4DB2-BD59-A6C34878D82A}">
                    <a16:rowId xmlns:a16="http://schemas.microsoft.com/office/drawing/2014/main" val="2502374425"/>
                  </a:ext>
                </a:extLst>
              </a:tr>
              <a:tr h="682620">
                <a:tc>
                  <a:txBody>
                    <a:bodyPr/>
                    <a:lstStyle/>
                    <a:p>
                      <a:pPr algn="ctr" fontAlgn="b"/>
                      <a:endParaRPr lang="en-US" sz="1600" b="0" i="0" u="none" strike="noStrike" dirty="0">
                        <a:solidFill>
                          <a:schemeClr val="tx1"/>
                        </a:solidFill>
                        <a:effectLst/>
                        <a:latin typeface="+mn-lt"/>
                      </a:endParaRP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0.5 miles </a:t>
                      </a: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Claremont CDP </a:t>
                      </a:r>
                    </a:p>
                  </a:txBody>
                  <a:tcPr marL="7620" marR="7620" marT="7620" marB="0" anchor="b">
                    <a:solidFill>
                      <a:schemeClr val="accent3"/>
                    </a:solidFill>
                  </a:tcPr>
                </a:tc>
                <a:extLst>
                  <a:ext uri="{0D108BD9-81ED-4DB2-BD59-A6C34878D82A}">
                    <a16:rowId xmlns:a16="http://schemas.microsoft.com/office/drawing/2014/main" val="2928192014"/>
                  </a:ext>
                </a:extLst>
              </a:tr>
              <a:tr h="345986">
                <a:tc>
                  <a:txBody>
                    <a:bodyPr/>
                    <a:lstStyle/>
                    <a:p>
                      <a:pPr algn="l" fontAlgn="b"/>
                      <a:r>
                        <a:rPr lang="en-US" sz="1600" b="0" u="none" strike="noStrike" dirty="0">
                          <a:solidFill>
                            <a:srgbClr val="000000"/>
                          </a:solidFill>
                          <a:effectLst/>
                        </a:rPr>
                        <a:t>Total Population </a:t>
                      </a:r>
                      <a:endParaRPr lang="en-US" sz="1600" b="0" i="0" u="none" strike="noStrike" dirty="0">
                        <a:solidFill>
                          <a:srgbClr val="000000"/>
                        </a:solidFill>
                        <a:effectLst/>
                        <a:latin typeface="+mn-lt"/>
                      </a:endParaRP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2,645</a:t>
                      </a:r>
                      <a:endParaRPr lang="en-US" sz="1600" b="1" i="0" u="none" strike="noStrike" dirty="0">
                        <a:solidFill>
                          <a:schemeClr val="bg1"/>
                        </a:solidFill>
                        <a:effectLst/>
                        <a:latin typeface="+mn-lt"/>
                      </a:endParaRP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12,955</a:t>
                      </a:r>
                      <a:endParaRPr lang="en-US" sz="1600" b="1" i="0" u="none" strike="noStrike" dirty="0">
                        <a:solidFill>
                          <a:schemeClr val="bg1"/>
                        </a:solidFill>
                        <a:effectLst/>
                        <a:latin typeface="+mn-lt"/>
                      </a:endParaRPr>
                    </a:p>
                  </a:txBody>
                  <a:tcPr marL="7620" marR="7620" marT="7620" marB="0" anchor="b">
                    <a:solidFill>
                      <a:schemeClr val="accent3"/>
                    </a:solidFill>
                  </a:tcPr>
                </a:tc>
                <a:extLst>
                  <a:ext uri="{0D108BD9-81ED-4DB2-BD59-A6C34878D82A}">
                    <a16:rowId xmlns:a16="http://schemas.microsoft.com/office/drawing/2014/main" val="2343251901"/>
                  </a:ext>
                </a:extLst>
              </a:tr>
              <a:tr h="345986">
                <a:tc>
                  <a:txBody>
                    <a:bodyPr/>
                    <a:lstStyle/>
                    <a:p>
                      <a:pPr algn="l" fontAlgn="b"/>
                      <a:r>
                        <a:rPr lang="en-US" sz="1600" u="none" strike="noStrike" dirty="0">
                          <a:effectLst/>
                        </a:rPr>
                        <a:t>People of Color Population</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25</a:t>
                      </a:r>
                    </a:p>
                  </a:txBody>
                  <a:tcPr marL="9525" marR="9525" marT="9525" marB="0" anchor="b"/>
                </a:tc>
                <a:tc>
                  <a:txBody>
                    <a:bodyPr/>
                    <a:lstStyle/>
                    <a:p>
                      <a:pPr algn="ctr" fontAlgn="b"/>
                      <a:r>
                        <a:rPr lang="en-US" sz="1600" b="0" i="0" u="none" strike="noStrike" dirty="0">
                          <a:solidFill>
                            <a:srgbClr val="000000"/>
                          </a:solidFill>
                          <a:effectLst/>
                          <a:latin typeface="+mn-lt"/>
                        </a:rPr>
                        <a:t>17</a:t>
                      </a:r>
                    </a:p>
                  </a:txBody>
                  <a:tcPr marL="9525" marR="9525" marT="9525" marB="0" anchor="b"/>
                </a:tc>
                <a:extLst>
                  <a:ext uri="{0D108BD9-81ED-4DB2-BD59-A6C34878D82A}">
                    <a16:rowId xmlns:a16="http://schemas.microsoft.com/office/drawing/2014/main" val="471495165"/>
                  </a:ext>
                </a:extLst>
              </a:tr>
              <a:tr h="345986">
                <a:tc>
                  <a:txBody>
                    <a:bodyPr/>
                    <a:lstStyle/>
                    <a:p>
                      <a:pPr algn="l" fontAlgn="b"/>
                      <a:r>
                        <a:rPr lang="en-US" sz="1600" u="none" strike="noStrike" dirty="0">
                          <a:effectLst/>
                        </a:rPr>
                        <a:t>Low Income Population</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1" i="0" u="none" strike="noStrike" dirty="0">
                          <a:solidFill>
                            <a:srgbClr val="000000"/>
                          </a:solidFill>
                          <a:effectLst/>
                          <a:latin typeface="+mn-lt"/>
                        </a:rPr>
                        <a:t>89</a:t>
                      </a:r>
                    </a:p>
                  </a:txBody>
                  <a:tcPr marL="9525" marR="9525" marT="9525" marB="0" anchor="b"/>
                </a:tc>
                <a:tc>
                  <a:txBody>
                    <a:bodyPr/>
                    <a:lstStyle/>
                    <a:p>
                      <a:pPr algn="ctr" fontAlgn="b"/>
                      <a:r>
                        <a:rPr lang="en-US" sz="1600" b="1" i="0" u="none" strike="noStrike" dirty="0">
                          <a:solidFill>
                            <a:srgbClr val="000000"/>
                          </a:solidFill>
                          <a:effectLst/>
                          <a:latin typeface="+mn-lt"/>
                        </a:rPr>
                        <a:t>72</a:t>
                      </a:r>
                    </a:p>
                  </a:txBody>
                  <a:tcPr marL="9525" marR="9525" marT="9525" marB="0" anchor="b"/>
                </a:tc>
                <a:extLst>
                  <a:ext uri="{0D108BD9-81ED-4DB2-BD59-A6C34878D82A}">
                    <a16:rowId xmlns:a16="http://schemas.microsoft.com/office/drawing/2014/main" val="2697308758"/>
                  </a:ext>
                </a:extLst>
              </a:tr>
              <a:tr h="345986">
                <a:tc>
                  <a:txBody>
                    <a:bodyPr/>
                    <a:lstStyle/>
                    <a:p>
                      <a:pPr algn="l" fontAlgn="b"/>
                      <a:r>
                        <a:rPr lang="en-US" sz="1600" b="0" u="none" strike="noStrike">
                          <a:solidFill>
                            <a:srgbClr val="000000"/>
                          </a:solidFill>
                          <a:effectLst/>
                        </a:rPr>
                        <a:t>Unemployed</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mn-lt"/>
                        </a:rPr>
                        <a:t>41</a:t>
                      </a:r>
                    </a:p>
                  </a:txBody>
                  <a:tcPr marL="9525" marR="9525" marT="9525" marB="0" anchor="b"/>
                </a:tc>
                <a:tc>
                  <a:txBody>
                    <a:bodyPr/>
                    <a:lstStyle/>
                    <a:p>
                      <a:pPr algn="ctr" fontAlgn="b"/>
                      <a:r>
                        <a:rPr lang="en-US" sz="1600" b="0" i="0" u="none" strike="noStrike">
                          <a:solidFill>
                            <a:srgbClr val="000000"/>
                          </a:solidFill>
                          <a:effectLst/>
                          <a:latin typeface="+mn-lt"/>
                        </a:rPr>
                        <a:t>33</a:t>
                      </a:r>
                    </a:p>
                  </a:txBody>
                  <a:tcPr marL="9525" marR="9525" marT="9525" marB="0" anchor="b"/>
                </a:tc>
                <a:extLst>
                  <a:ext uri="{0D108BD9-81ED-4DB2-BD59-A6C34878D82A}">
                    <a16:rowId xmlns:a16="http://schemas.microsoft.com/office/drawing/2014/main" val="2342990624"/>
                  </a:ext>
                </a:extLst>
              </a:tr>
              <a:tr h="471469">
                <a:tc>
                  <a:txBody>
                    <a:bodyPr/>
                    <a:lstStyle/>
                    <a:p>
                      <a:pPr algn="l" fontAlgn="b"/>
                      <a:r>
                        <a:rPr lang="en-US" sz="1600" b="0" u="none" strike="noStrike" dirty="0">
                          <a:solidFill>
                            <a:srgbClr val="000000"/>
                          </a:solidFill>
                          <a:effectLst/>
                        </a:rPr>
                        <a:t>Limited English Speaking Households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mn-lt"/>
                        </a:rPr>
                        <a:t>0</a:t>
                      </a:r>
                    </a:p>
                  </a:txBody>
                  <a:tcPr marL="9525" marR="9525" marT="9525" marB="0" anchor="b"/>
                </a:tc>
                <a:tc>
                  <a:txBody>
                    <a:bodyPr/>
                    <a:lstStyle/>
                    <a:p>
                      <a:pPr algn="ctr" fontAlgn="b"/>
                      <a:r>
                        <a:rPr lang="en-US" sz="1600" b="0" i="0" u="none" strike="noStrike">
                          <a:solidFill>
                            <a:srgbClr val="000000"/>
                          </a:solidFill>
                          <a:effectLst/>
                          <a:latin typeface="+mn-lt"/>
                        </a:rPr>
                        <a:t>0</a:t>
                      </a:r>
                    </a:p>
                  </a:txBody>
                  <a:tcPr marL="9525" marR="9525" marT="9525" marB="0" anchor="b"/>
                </a:tc>
                <a:extLst>
                  <a:ext uri="{0D108BD9-81ED-4DB2-BD59-A6C34878D82A}">
                    <a16:rowId xmlns:a16="http://schemas.microsoft.com/office/drawing/2014/main" val="1015390100"/>
                  </a:ext>
                </a:extLst>
              </a:tr>
              <a:tr h="682620">
                <a:tc>
                  <a:txBody>
                    <a:bodyPr/>
                    <a:lstStyle/>
                    <a:p>
                      <a:pPr algn="l" fontAlgn="b"/>
                      <a:r>
                        <a:rPr lang="en-US" sz="1600" u="none" strike="noStrike">
                          <a:effectLst/>
                        </a:rPr>
                        <a:t>Population with Less Than High School Education</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b="1" i="0" u="none" strike="noStrike" dirty="0">
                          <a:solidFill>
                            <a:srgbClr val="000000"/>
                          </a:solidFill>
                          <a:effectLst/>
                          <a:latin typeface="+mn-lt"/>
                        </a:rPr>
                        <a:t>77</a:t>
                      </a:r>
                    </a:p>
                  </a:txBody>
                  <a:tcPr marL="9525" marR="9525" marT="9525" marB="0" anchor="b"/>
                </a:tc>
                <a:tc>
                  <a:txBody>
                    <a:bodyPr/>
                    <a:lstStyle/>
                    <a:p>
                      <a:pPr algn="ctr" fontAlgn="b"/>
                      <a:r>
                        <a:rPr lang="en-US" sz="1600" b="1" i="0" u="none" strike="noStrike" dirty="0">
                          <a:solidFill>
                            <a:srgbClr val="000000"/>
                          </a:solidFill>
                          <a:effectLst/>
                          <a:latin typeface="+mn-lt"/>
                        </a:rPr>
                        <a:t>66</a:t>
                      </a:r>
                    </a:p>
                  </a:txBody>
                  <a:tcPr marL="9525" marR="9525" marT="9525" marB="0" anchor="b"/>
                </a:tc>
                <a:extLst>
                  <a:ext uri="{0D108BD9-81ED-4DB2-BD59-A6C34878D82A}">
                    <a16:rowId xmlns:a16="http://schemas.microsoft.com/office/drawing/2014/main" val="76484320"/>
                  </a:ext>
                </a:extLst>
              </a:tr>
              <a:tr h="345986">
                <a:tc>
                  <a:txBody>
                    <a:bodyPr/>
                    <a:lstStyle/>
                    <a:p>
                      <a:pPr algn="l" fontAlgn="b"/>
                      <a:r>
                        <a:rPr lang="en-US" sz="1600" u="none" strike="noStrike" dirty="0">
                          <a:effectLst/>
                        </a:rPr>
                        <a:t>Population under Age 5</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1" i="0" u="none" strike="noStrike" dirty="0">
                          <a:solidFill>
                            <a:srgbClr val="000000"/>
                          </a:solidFill>
                          <a:effectLst/>
                          <a:latin typeface="+mn-lt"/>
                        </a:rPr>
                        <a:t>89</a:t>
                      </a:r>
                    </a:p>
                  </a:txBody>
                  <a:tcPr marL="9525" marR="9525" marT="9525" marB="0" anchor="b"/>
                </a:tc>
                <a:tc>
                  <a:txBody>
                    <a:bodyPr/>
                    <a:lstStyle/>
                    <a:p>
                      <a:pPr algn="ctr" fontAlgn="b"/>
                      <a:r>
                        <a:rPr lang="en-US" sz="1600" b="1" i="0" u="none" strike="noStrike" dirty="0">
                          <a:solidFill>
                            <a:srgbClr val="000000"/>
                          </a:solidFill>
                          <a:effectLst/>
                          <a:latin typeface="+mn-lt"/>
                        </a:rPr>
                        <a:t>62</a:t>
                      </a:r>
                    </a:p>
                  </a:txBody>
                  <a:tcPr marL="9525" marR="9525" marT="9525" marB="0" anchor="b"/>
                </a:tc>
                <a:extLst>
                  <a:ext uri="{0D108BD9-81ED-4DB2-BD59-A6C34878D82A}">
                    <a16:rowId xmlns:a16="http://schemas.microsoft.com/office/drawing/2014/main" val="2959590880"/>
                  </a:ext>
                </a:extLst>
              </a:tr>
              <a:tr h="289326">
                <a:tc>
                  <a:txBody>
                    <a:bodyPr/>
                    <a:lstStyle/>
                    <a:p>
                      <a:pPr algn="l" fontAlgn="b"/>
                      <a:r>
                        <a:rPr lang="en-US" sz="1600" u="none" strike="noStrike" dirty="0">
                          <a:effectLst/>
                        </a:rPr>
                        <a:t>Population over Age 64</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48</a:t>
                      </a:r>
                    </a:p>
                  </a:txBody>
                  <a:tcPr marL="9525" marR="9525" marT="9525" marB="0" anchor="b"/>
                </a:tc>
                <a:tc>
                  <a:txBody>
                    <a:bodyPr/>
                    <a:lstStyle/>
                    <a:p>
                      <a:pPr algn="ctr" fontAlgn="b"/>
                      <a:r>
                        <a:rPr lang="en-US" sz="1600" b="1" i="0" u="none" strike="noStrike" dirty="0">
                          <a:solidFill>
                            <a:srgbClr val="000000"/>
                          </a:solidFill>
                          <a:effectLst/>
                          <a:latin typeface="+mn-lt"/>
                        </a:rPr>
                        <a:t>63</a:t>
                      </a:r>
                    </a:p>
                  </a:txBody>
                  <a:tcPr marL="9525" marR="9525" marT="9525" marB="0" anchor="b"/>
                </a:tc>
                <a:extLst>
                  <a:ext uri="{0D108BD9-81ED-4DB2-BD59-A6C34878D82A}">
                    <a16:rowId xmlns:a16="http://schemas.microsoft.com/office/drawing/2014/main" val="2976496892"/>
                  </a:ext>
                </a:extLst>
              </a:tr>
            </a:tbl>
          </a:graphicData>
        </a:graphic>
      </p:graphicFrame>
      <p:sp>
        <p:nvSpPr>
          <p:cNvPr id="3" name="Rectangle: Rounded Corners 2">
            <a:extLst>
              <a:ext uri="{FF2B5EF4-FFF2-40B4-BE49-F238E27FC236}">
                <a16:creationId xmlns:a16="http://schemas.microsoft.com/office/drawing/2014/main" id="{0C3AAFD9-5DE2-2D31-D37B-D9A572304EBC}"/>
              </a:ext>
            </a:extLst>
          </p:cNvPr>
          <p:cNvSpPr/>
          <p:nvPr/>
        </p:nvSpPr>
        <p:spPr>
          <a:xfrm>
            <a:off x="4325799" y="2589118"/>
            <a:ext cx="875763" cy="281937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6936C2A-0540-BA3D-40AC-DF52B1AB9E1C}"/>
              </a:ext>
            </a:extLst>
          </p:cNvPr>
          <p:cNvSpPr txBox="1"/>
          <p:nvPr/>
        </p:nvSpPr>
        <p:spPr>
          <a:xfrm>
            <a:off x="3810881" y="5578891"/>
            <a:ext cx="4635686" cy="646331"/>
          </a:xfrm>
          <a:prstGeom prst="rect">
            <a:avLst/>
          </a:prstGeom>
          <a:noFill/>
        </p:spPr>
        <p:txBody>
          <a:bodyPr wrap="square" rtlCol="0">
            <a:spAutoFit/>
          </a:bodyPr>
          <a:lstStyle/>
          <a:p>
            <a:r>
              <a:rPr lang="en-US" dirty="0"/>
              <a:t>Better numbers and includes disadvantaged CS -&gt; best Target Area</a:t>
            </a:r>
          </a:p>
        </p:txBody>
      </p:sp>
    </p:spTree>
    <p:extLst>
      <p:ext uri="{BB962C8B-B14F-4D97-AF65-F5344CB8AC3E}">
        <p14:creationId xmlns:p14="http://schemas.microsoft.com/office/powerpoint/2010/main" val="2788323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528" y="111640"/>
            <a:ext cx="8318943" cy="1325563"/>
          </a:xfrm>
        </p:spPr>
        <p:txBody>
          <a:bodyPr/>
          <a:lstStyle/>
          <a:p>
            <a:r>
              <a:rPr lang="en-US" dirty="0"/>
              <a:t>Learning Objectives for today’s webinar</a:t>
            </a:r>
          </a:p>
        </p:txBody>
      </p:sp>
      <p:sp>
        <p:nvSpPr>
          <p:cNvPr id="3" name="Content Placeholder 2"/>
          <p:cNvSpPr>
            <a:spLocks noGrp="1"/>
          </p:cNvSpPr>
          <p:nvPr>
            <p:ph idx="1"/>
          </p:nvPr>
        </p:nvSpPr>
        <p:spPr>
          <a:xfrm>
            <a:off x="628649" y="1514527"/>
            <a:ext cx="7886700" cy="4351338"/>
          </a:xfrm>
        </p:spPr>
        <p:txBody>
          <a:bodyPr>
            <a:normAutofit fontScale="92500" lnSpcReduction="20000"/>
          </a:bodyPr>
          <a:lstStyle/>
          <a:p>
            <a:pPr marL="514350" indent="-514350">
              <a:buFont typeface="+mj-lt"/>
              <a:buAutoNum type="arabicPeriod"/>
            </a:pPr>
            <a:r>
              <a:rPr lang="en-US" dirty="0"/>
              <a:t>Understand geographic units in EJSCREEN and U.S. Census</a:t>
            </a:r>
          </a:p>
          <a:p>
            <a:pPr marL="514350" indent="-514350">
              <a:buFont typeface="+mj-lt"/>
              <a:buAutoNum type="arabicPeriod"/>
            </a:pPr>
            <a:r>
              <a:rPr lang="en-US" dirty="0"/>
              <a:t>Identify the difference between geographic boundary and Target Area for MAC grants</a:t>
            </a:r>
          </a:p>
          <a:p>
            <a:pPr marL="514350" indent="-514350">
              <a:buFont typeface="+mj-lt"/>
              <a:buAutoNum type="arabicPeriod"/>
            </a:pPr>
            <a:r>
              <a:rPr lang="en-US" dirty="0"/>
              <a:t>Generate maps and reports for your Target Area and community in EJSCREEN v2.2</a:t>
            </a:r>
          </a:p>
          <a:p>
            <a:pPr marL="514350" indent="-514350">
              <a:buFont typeface="+mj-lt"/>
              <a:buAutoNum type="arabicPeriod"/>
            </a:pPr>
            <a:r>
              <a:rPr lang="en-US" dirty="0"/>
              <a:t>Select the appropriate indicators for each subsection</a:t>
            </a:r>
          </a:p>
          <a:p>
            <a:pPr marL="514350" indent="-514350">
              <a:buFont typeface="+mj-lt"/>
              <a:buAutoNum type="arabicPeriod"/>
            </a:pPr>
            <a:r>
              <a:rPr lang="en-US" dirty="0"/>
              <a:t>Interpret the indicators to demonstrate Community Need according to the EPA evaluation criteria</a:t>
            </a:r>
          </a:p>
          <a:p>
            <a:pPr marL="514350" indent="-514350">
              <a:buFont typeface="+mj-lt"/>
              <a:buAutoNum type="arabicPeriod"/>
            </a:pPr>
            <a:r>
              <a:rPr lang="en-US" dirty="0"/>
              <a:t>Identify whether your site(s) are within a disadvantaged Census Tract using CEJST</a:t>
            </a:r>
          </a:p>
        </p:txBody>
      </p:sp>
    </p:spTree>
    <p:extLst>
      <p:ext uri="{BB962C8B-B14F-4D97-AF65-F5344CB8AC3E}">
        <p14:creationId xmlns:p14="http://schemas.microsoft.com/office/powerpoint/2010/main" val="4089063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Chittenden RPC</a:t>
            </a:r>
          </a:p>
        </p:txBody>
      </p:sp>
      <p:pic>
        <p:nvPicPr>
          <p:cNvPr id="13" name="Content Placeholder 12">
            <a:extLst>
              <a:ext uri="{FF2B5EF4-FFF2-40B4-BE49-F238E27FC236}">
                <a16:creationId xmlns:a16="http://schemas.microsoft.com/office/drawing/2014/main" id="{E1C6C62F-BBF3-98C3-D7D5-718F1DA0B486}"/>
              </a:ext>
            </a:extLst>
          </p:cNvPr>
          <p:cNvPicPr>
            <a:picLocks noGrp="1" noChangeAspect="1"/>
          </p:cNvPicPr>
          <p:nvPr>
            <p:ph idx="1"/>
          </p:nvPr>
        </p:nvPicPr>
        <p:blipFill>
          <a:blip r:embed="rId2"/>
          <a:stretch>
            <a:fillRect/>
          </a:stretch>
        </p:blipFill>
        <p:spPr>
          <a:xfrm>
            <a:off x="284790" y="1191937"/>
            <a:ext cx="4461021" cy="5322222"/>
          </a:xfrm>
        </p:spPr>
      </p:pic>
      <p:sp>
        <p:nvSpPr>
          <p:cNvPr id="15" name="Flowchart: Summing Junction 14">
            <a:extLst>
              <a:ext uri="{FF2B5EF4-FFF2-40B4-BE49-F238E27FC236}">
                <a16:creationId xmlns:a16="http://schemas.microsoft.com/office/drawing/2014/main" id="{D10022E3-F056-D79C-A234-E0CD9C28D30A}"/>
              </a:ext>
            </a:extLst>
          </p:cNvPr>
          <p:cNvSpPr/>
          <p:nvPr/>
        </p:nvSpPr>
        <p:spPr>
          <a:xfrm>
            <a:off x="2705290" y="5093759"/>
            <a:ext cx="91440" cy="91440"/>
          </a:xfrm>
          <a:prstGeom prst="flowChartSummingJuncti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Summing Junction 15">
            <a:extLst>
              <a:ext uri="{FF2B5EF4-FFF2-40B4-BE49-F238E27FC236}">
                <a16:creationId xmlns:a16="http://schemas.microsoft.com/office/drawing/2014/main" id="{27A219CA-B598-1751-ECCE-25425B64C789}"/>
              </a:ext>
            </a:extLst>
          </p:cNvPr>
          <p:cNvSpPr/>
          <p:nvPr/>
        </p:nvSpPr>
        <p:spPr>
          <a:xfrm>
            <a:off x="3583165" y="3938794"/>
            <a:ext cx="91440" cy="91440"/>
          </a:xfrm>
          <a:prstGeom prst="flowChartSummingJuncti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a:extLst>
              <a:ext uri="{FF2B5EF4-FFF2-40B4-BE49-F238E27FC236}">
                <a16:creationId xmlns:a16="http://schemas.microsoft.com/office/drawing/2014/main" id="{23433287-67B8-2587-7329-918FE5C2824F}"/>
              </a:ext>
            </a:extLst>
          </p:cNvPr>
          <p:cNvSpPr/>
          <p:nvPr/>
        </p:nvSpPr>
        <p:spPr>
          <a:xfrm>
            <a:off x="2705290" y="5238602"/>
            <a:ext cx="91440" cy="91440"/>
          </a:xfrm>
          <a:prstGeom prst="flowChartSummingJuncti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a:extLst>
              <a:ext uri="{FF2B5EF4-FFF2-40B4-BE49-F238E27FC236}">
                <a16:creationId xmlns:a16="http://schemas.microsoft.com/office/drawing/2014/main" id="{1B3D766B-AD09-8277-02B7-E955513E37D6}"/>
              </a:ext>
            </a:extLst>
          </p:cNvPr>
          <p:cNvSpPr/>
          <p:nvPr/>
        </p:nvSpPr>
        <p:spPr>
          <a:xfrm>
            <a:off x="3779270" y="3986476"/>
            <a:ext cx="91440" cy="91440"/>
          </a:xfrm>
          <a:prstGeom prst="flowChartSummingJuncti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F39EC16-154D-A69F-028F-CD95BCF8B0C9}"/>
              </a:ext>
            </a:extLst>
          </p:cNvPr>
          <p:cNvPicPr>
            <a:picLocks noChangeAspect="1"/>
          </p:cNvPicPr>
          <p:nvPr/>
        </p:nvPicPr>
        <p:blipFill>
          <a:blip r:embed="rId3"/>
          <a:stretch>
            <a:fillRect/>
          </a:stretch>
        </p:blipFill>
        <p:spPr>
          <a:xfrm>
            <a:off x="3579510" y="983736"/>
            <a:ext cx="2332601" cy="1760453"/>
          </a:xfrm>
          <a:prstGeom prst="rect">
            <a:avLst/>
          </a:prstGeom>
          <a:ln>
            <a:solidFill>
              <a:schemeClr val="accent1"/>
            </a:solidFill>
          </a:ln>
        </p:spPr>
      </p:pic>
      <p:sp>
        <p:nvSpPr>
          <p:cNvPr id="14" name="TextBox 13">
            <a:extLst>
              <a:ext uri="{FF2B5EF4-FFF2-40B4-BE49-F238E27FC236}">
                <a16:creationId xmlns:a16="http://schemas.microsoft.com/office/drawing/2014/main" id="{F56F1B58-6B37-AD84-6132-BDA142DC1EC7}"/>
              </a:ext>
            </a:extLst>
          </p:cNvPr>
          <p:cNvSpPr txBox="1"/>
          <p:nvPr/>
        </p:nvSpPr>
        <p:spPr>
          <a:xfrm>
            <a:off x="6244277" y="286468"/>
            <a:ext cx="2799202" cy="1600438"/>
          </a:xfrm>
          <a:prstGeom prst="rect">
            <a:avLst/>
          </a:prstGeom>
          <a:noFill/>
        </p:spPr>
        <p:txBody>
          <a:bodyPr wrap="square" rtlCol="0">
            <a:spAutoFit/>
          </a:bodyPr>
          <a:lstStyle/>
          <a:p>
            <a:r>
              <a:rPr lang="en-US" sz="1600" dirty="0"/>
              <a:t>Winooski Geographic Units</a:t>
            </a:r>
          </a:p>
          <a:p>
            <a:r>
              <a:rPr lang="en-US" sz="1600" dirty="0"/>
              <a:t>- CDP includes disadvantaged CS 24 </a:t>
            </a:r>
          </a:p>
          <a:p>
            <a:r>
              <a:rPr lang="en-US" sz="1600" dirty="0"/>
              <a:t>- both priority sites in 25.02, not disadvantaged</a:t>
            </a:r>
          </a:p>
          <a:p>
            <a:r>
              <a:rPr lang="en-US" sz="1600" dirty="0"/>
              <a:t> </a:t>
            </a:r>
          </a:p>
        </p:txBody>
      </p:sp>
      <p:cxnSp>
        <p:nvCxnSpPr>
          <p:cNvPr id="8" name="Straight Arrow Connector 7">
            <a:extLst>
              <a:ext uri="{FF2B5EF4-FFF2-40B4-BE49-F238E27FC236}">
                <a16:creationId xmlns:a16="http://schemas.microsoft.com/office/drawing/2014/main" id="{625AA1D2-FFA5-3D0C-7C5B-E73797039CF0}"/>
              </a:ext>
            </a:extLst>
          </p:cNvPr>
          <p:cNvCxnSpPr>
            <a:cxnSpLocks/>
          </p:cNvCxnSpPr>
          <p:nvPr/>
        </p:nvCxnSpPr>
        <p:spPr>
          <a:xfrm flipV="1">
            <a:off x="3779270" y="2888701"/>
            <a:ext cx="566487" cy="1095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67778CC-078D-8176-495F-9636D738CC24}"/>
              </a:ext>
            </a:extLst>
          </p:cNvPr>
          <p:cNvPicPr>
            <a:picLocks noChangeAspect="1"/>
          </p:cNvPicPr>
          <p:nvPr/>
        </p:nvPicPr>
        <p:blipFill>
          <a:blip r:embed="rId4"/>
          <a:stretch>
            <a:fillRect/>
          </a:stretch>
        </p:blipFill>
        <p:spPr>
          <a:xfrm>
            <a:off x="758357" y="3408622"/>
            <a:ext cx="1483567" cy="2261483"/>
          </a:xfrm>
          <a:prstGeom prst="rect">
            <a:avLst/>
          </a:prstGeom>
          <a:ln>
            <a:solidFill>
              <a:schemeClr val="accent1"/>
            </a:solidFill>
          </a:ln>
        </p:spPr>
      </p:pic>
      <p:cxnSp>
        <p:nvCxnSpPr>
          <p:cNvPr id="19" name="Straight Arrow Connector 18">
            <a:extLst>
              <a:ext uri="{FF2B5EF4-FFF2-40B4-BE49-F238E27FC236}">
                <a16:creationId xmlns:a16="http://schemas.microsoft.com/office/drawing/2014/main" id="{D660462F-040B-2E8E-B212-B1AE703A7D99}"/>
              </a:ext>
            </a:extLst>
          </p:cNvPr>
          <p:cNvCxnSpPr/>
          <p:nvPr/>
        </p:nvCxnSpPr>
        <p:spPr>
          <a:xfrm flipH="1">
            <a:off x="2242440" y="5238602"/>
            <a:ext cx="4628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0F1496A-0376-D8C8-D611-34B18317C0C6}"/>
              </a:ext>
            </a:extLst>
          </p:cNvPr>
          <p:cNvCxnSpPr>
            <a:cxnSpLocks/>
            <a:endCxn id="29" idx="2"/>
          </p:cNvCxnSpPr>
          <p:nvPr/>
        </p:nvCxnSpPr>
        <p:spPr>
          <a:xfrm flipH="1" flipV="1">
            <a:off x="1300545" y="3347427"/>
            <a:ext cx="1329533" cy="1746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69A7FDEA-E1FA-5379-89FA-FF34AE1110DC}"/>
              </a:ext>
            </a:extLst>
          </p:cNvPr>
          <p:cNvPicPr>
            <a:picLocks noChangeAspect="1"/>
          </p:cNvPicPr>
          <p:nvPr/>
        </p:nvPicPr>
        <p:blipFill>
          <a:blip r:embed="rId5"/>
          <a:stretch>
            <a:fillRect/>
          </a:stretch>
        </p:blipFill>
        <p:spPr>
          <a:xfrm>
            <a:off x="107012" y="1020965"/>
            <a:ext cx="2387065" cy="2326462"/>
          </a:xfrm>
          <a:prstGeom prst="rect">
            <a:avLst/>
          </a:prstGeom>
          <a:ln>
            <a:solidFill>
              <a:schemeClr val="accent1"/>
            </a:solidFill>
          </a:ln>
        </p:spPr>
      </p:pic>
      <p:pic>
        <p:nvPicPr>
          <p:cNvPr id="5" name="Picture 4">
            <a:extLst>
              <a:ext uri="{FF2B5EF4-FFF2-40B4-BE49-F238E27FC236}">
                <a16:creationId xmlns:a16="http://schemas.microsoft.com/office/drawing/2014/main" id="{0A79C5AF-AF51-7D9A-7099-2299D1B6D540}"/>
              </a:ext>
            </a:extLst>
          </p:cNvPr>
          <p:cNvPicPr>
            <a:picLocks noChangeAspect="1"/>
          </p:cNvPicPr>
          <p:nvPr/>
        </p:nvPicPr>
        <p:blipFill>
          <a:blip r:embed="rId6"/>
          <a:stretch>
            <a:fillRect/>
          </a:stretch>
        </p:blipFill>
        <p:spPr>
          <a:xfrm>
            <a:off x="5912111" y="3127713"/>
            <a:ext cx="3131368" cy="3680641"/>
          </a:xfrm>
          <a:prstGeom prst="rect">
            <a:avLst/>
          </a:prstGeom>
        </p:spPr>
      </p:pic>
      <p:sp>
        <p:nvSpPr>
          <p:cNvPr id="6" name="TextBox 5">
            <a:extLst>
              <a:ext uri="{FF2B5EF4-FFF2-40B4-BE49-F238E27FC236}">
                <a16:creationId xmlns:a16="http://schemas.microsoft.com/office/drawing/2014/main" id="{7096D6EB-B2C8-A136-D6CD-A5A92E6891BC}"/>
              </a:ext>
            </a:extLst>
          </p:cNvPr>
          <p:cNvSpPr txBox="1"/>
          <p:nvPr/>
        </p:nvSpPr>
        <p:spPr>
          <a:xfrm>
            <a:off x="2871942" y="4944499"/>
            <a:ext cx="3284585" cy="1569660"/>
          </a:xfrm>
          <a:prstGeom prst="rect">
            <a:avLst/>
          </a:prstGeom>
          <a:noFill/>
        </p:spPr>
        <p:txBody>
          <a:bodyPr wrap="square">
            <a:spAutoFit/>
          </a:bodyPr>
          <a:lstStyle/>
          <a:p>
            <a:r>
              <a:rPr lang="en-US" sz="1600" dirty="0"/>
              <a:t>Burlington Geographic Units</a:t>
            </a:r>
          </a:p>
          <a:p>
            <a:r>
              <a:rPr lang="en-US" sz="1600" dirty="0"/>
              <a:t>- CDP– too large to be a Target Area</a:t>
            </a:r>
          </a:p>
          <a:p>
            <a:r>
              <a:rPr lang="en-US" sz="1600" dirty="0"/>
              <a:t>- Priority in CS 10, disadvantaged</a:t>
            </a:r>
          </a:p>
          <a:p>
            <a:r>
              <a:rPr lang="en-US" sz="1600" dirty="0"/>
              <a:t>- 0.5 mile radius around both sites, also includes CS 10</a:t>
            </a:r>
          </a:p>
        </p:txBody>
      </p:sp>
      <p:sp>
        <p:nvSpPr>
          <p:cNvPr id="7" name="TextBox 6">
            <a:extLst>
              <a:ext uri="{FF2B5EF4-FFF2-40B4-BE49-F238E27FC236}">
                <a16:creationId xmlns:a16="http://schemas.microsoft.com/office/drawing/2014/main" id="{BFC03F94-D088-541A-5133-D7F835230935}"/>
              </a:ext>
            </a:extLst>
          </p:cNvPr>
          <p:cNvSpPr txBox="1"/>
          <p:nvPr/>
        </p:nvSpPr>
        <p:spPr>
          <a:xfrm>
            <a:off x="6249305" y="3550529"/>
            <a:ext cx="915635" cy="369332"/>
          </a:xfrm>
          <a:prstGeom prst="rect">
            <a:avLst/>
          </a:prstGeom>
          <a:noFill/>
        </p:spPr>
        <p:txBody>
          <a:bodyPr wrap="none" rtlCol="0">
            <a:spAutoFit/>
          </a:bodyPr>
          <a:lstStyle/>
          <a:p>
            <a:r>
              <a:rPr lang="en-US" dirty="0"/>
              <a:t>CJEST</a:t>
            </a:r>
          </a:p>
        </p:txBody>
      </p:sp>
    </p:spTree>
    <p:extLst>
      <p:ext uri="{BB962C8B-B14F-4D97-AF65-F5344CB8AC3E}">
        <p14:creationId xmlns:p14="http://schemas.microsoft.com/office/powerpoint/2010/main" val="318529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71" y="0"/>
            <a:ext cx="8059590" cy="1325563"/>
          </a:xfrm>
        </p:spPr>
        <p:txBody>
          <a:bodyPr>
            <a:noAutofit/>
          </a:bodyPr>
          <a:lstStyle/>
          <a:p>
            <a:r>
              <a:rPr lang="en-US" sz="3200" dirty="0"/>
              <a:t>Demographics Table Chittenden</a:t>
            </a:r>
          </a:p>
        </p:txBody>
      </p:sp>
      <p:graphicFrame>
        <p:nvGraphicFramePr>
          <p:cNvPr id="8" name="Content Placeholder 3">
            <a:extLst>
              <a:ext uri="{FF2B5EF4-FFF2-40B4-BE49-F238E27FC236}">
                <a16:creationId xmlns:a16="http://schemas.microsoft.com/office/drawing/2014/main" id="{7A436D42-46FF-335F-C7DA-604F28BD18A5}"/>
              </a:ext>
            </a:extLst>
          </p:cNvPr>
          <p:cNvGraphicFramePr>
            <a:graphicFrameLocks noGrp="1"/>
          </p:cNvGraphicFramePr>
          <p:nvPr>
            <p:ph idx="1"/>
            <p:extLst>
              <p:ext uri="{D42A27DB-BD31-4B8C-83A1-F6EECF244321}">
                <p14:modId xmlns:p14="http://schemas.microsoft.com/office/powerpoint/2010/main" val="347068066"/>
              </p:ext>
            </p:extLst>
          </p:nvPr>
        </p:nvGraphicFramePr>
        <p:xfrm>
          <a:off x="439003" y="958875"/>
          <a:ext cx="8265994" cy="4686545"/>
        </p:xfrm>
        <a:graphic>
          <a:graphicData uri="http://schemas.openxmlformats.org/drawingml/2006/table">
            <a:tbl>
              <a:tblPr>
                <a:tableStyleId>{21E4AEA4-8DFA-4A89-87EB-49C32662AFE0}</a:tableStyleId>
              </a:tblPr>
              <a:tblGrid>
                <a:gridCol w="4089494">
                  <a:extLst>
                    <a:ext uri="{9D8B030D-6E8A-4147-A177-3AD203B41FA5}">
                      <a16:colId xmlns:a16="http://schemas.microsoft.com/office/drawing/2014/main" val="3972112890"/>
                    </a:ext>
                  </a:extLst>
                </a:gridCol>
                <a:gridCol w="2010421">
                  <a:extLst>
                    <a:ext uri="{9D8B030D-6E8A-4147-A177-3AD203B41FA5}">
                      <a16:colId xmlns:a16="http://schemas.microsoft.com/office/drawing/2014/main" val="2563855733"/>
                    </a:ext>
                  </a:extLst>
                </a:gridCol>
                <a:gridCol w="959370">
                  <a:extLst>
                    <a:ext uri="{9D8B030D-6E8A-4147-A177-3AD203B41FA5}">
                      <a16:colId xmlns:a16="http://schemas.microsoft.com/office/drawing/2014/main" val="1849503890"/>
                    </a:ext>
                  </a:extLst>
                </a:gridCol>
                <a:gridCol w="1206709">
                  <a:extLst>
                    <a:ext uri="{9D8B030D-6E8A-4147-A177-3AD203B41FA5}">
                      <a16:colId xmlns:a16="http://schemas.microsoft.com/office/drawing/2014/main" val="2752368958"/>
                    </a:ext>
                  </a:extLst>
                </a:gridCol>
              </a:tblGrid>
              <a:tr h="391270">
                <a:tc>
                  <a:txBody>
                    <a:bodyPr/>
                    <a:lstStyle/>
                    <a:p>
                      <a:pPr algn="ctr" fontAlgn="b"/>
                      <a:endParaRPr lang="en-US" sz="1600" b="0" i="0" u="none" strike="noStrike" dirty="0">
                        <a:solidFill>
                          <a:schemeClr val="tx1"/>
                        </a:solidFill>
                        <a:effectLst/>
                        <a:latin typeface="+mn-lt"/>
                      </a:endParaRPr>
                    </a:p>
                  </a:txBody>
                  <a:tcPr marL="7620" marR="7620" marT="7620" marB="0" anchor="b">
                    <a:solidFill>
                      <a:schemeClr val="accent3"/>
                    </a:solidFill>
                  </a:tcPr>
                </a:tc>
                <a:tc>
                  <a:txBody>
                    <a:bodyPr/>
                    <a:lstStyle/>
                    <a:p>
                      <a:pPr algn="ctr" fontAlgn="b"/>
                      <a:r>
                        <a:rPr lang="en-US" sz="1800" b="1" u="none" strike="noStrike" dirty="0">
                          <a:solidFill>
                            <a:schemeClr val="bg1"/>
                          </a:solidFill>
                          <a:effectLst/>
                        </a:rPr>
                        <a:t>Winooski</a:t>
                      </a:r>
                    </a:p>
                    <a:p>
                      <a:pPr algn="ctr" fontAlgn="b"/>
                      <a:r>
                        <a:rPr lang="en-US" sz="1800" b="1" u="none" strike="noStrike" dirty="0">
                          <a:solidFill>
                            <a:schemeClr val="bg1"/>
                          </a:solidFill>
                          <a:effectLst/>
                        </a:rPr>
                        <a:t>National Percentiles</a:t>
                      </a:r>
                    </a:p>
                  </a:txBody>
                  <a:tcPr marL="7620" marR="7620" marT="7620" marB="0" anchor="b">
                    <a:solidFill>
                      <a:srgbClr val="004369"/>
                    </a:solidFill>
                  </a:tcPr>
                </a:tc>
                <a:tc gridSpan="2">
                  <a:txBody>
                    <a:bodyPr/>
                    <a:lstStyle/>
                    <a:p>
                      <a:pPr algn="ctr" fontAlgn="b"/>
                      <a:r>
                        <a:rPr lang="en-US" sz="1800" b="1" u="none" strike="noStrike" dirty="0">
                          <a:solidFill>
                            <a:schemeClr val="bg1"/>
                          </a:solidFill>
                          <a:effectLst/>
                        </a:rPr>
                        <a:t>Burlington</a:t>
                      </a:r>
                    </a:p>
                    <a:p>
                      <a:pPr algn="ctr" fontAlgn="b"/>
                      <a:r>
                        <a:rPr lang="en-US" sz="1800" b="1" u="none" strike="noStrike" dirty="0">
                          <a:solidFill>
                            <a:schemeClr val="bg1"/>
                          </a:solidFill>
                          <a:effectLst/>
                        </a:rPr>
                        <a:t>National Percentiles</a:t>
                      </a:r>
                    </a:p>
                  </a:txBody>
                  <a:tcPr marL="7620" marR="7620" marT="7620" marB="0" anchor="b">
                    <a:solidFill>
                      <a:srgbClr val="004369"/>
                    </a:solidFill>
                  </a:tcPr>
                </a:tc>
                <a:tc hMerge="1">
                  <a:txBody>
                    <a:bodyPr/>
                    <a:lstStyle/>
                    <a:p>
                      <a:pPr algn="ctr" fontAlgn="b"/>
                      <a:endParaRPr lang="en-US" sz="1800" b="1" u="none" strike="noStrike" dirty="0">
                        <a:solidFill>
                          <a:schemeClr val="bg1"/>
                        </a:solidFill>
                        <a:effectLst/>
                      </a:endParaRPr>
                    </a:p>
                  </a:txBody>
                  <a:tcPr marL="7620" marR="7620" marT="7620" marB="0" anchor="b">
                    <a:solidFill>
                      <a:srgbClr val="004369"/>
                    </a:solidFill>
                  </a:tcPr>
                </a:tc>
                <a:extLst>
                  <a:ext uri="{0D108BD9-81ED-4DB2-BD59-A6C34878D82A}">
                    <a16:rowId xmlns:a16="http://schemas.microsoft.com/office/drawing/2014/main" val="2502374425"/>
                  </a:ext>
                </a:extLst>
              </a:tr>
              <a:tr h="682620">
                <a:tc>
                  <a:txBody>
                    <a:bodyPr/>
                    <a:lstStyle/>
                    <a:p>
                      <a:pPr algn="ctr" fontAlgn="b"/>
                      <a:endParaRPr lang="en-US" sz="1600" b="0" i="0" u="none" strike="noStrike" dirty="0">
                        <a:solidFill>
                          <a:schemeClr val="tx1"/>
                        </a:solidFill>
                        <a:effectLst/>
                        <a:latin typeface="+mn-lt"/>
                      </a:endParaRP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City </a:t>
                      </a: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0.5 miles</a:t>
                      </a: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Census Tract</a:t>
                      </a:r>
                    </a:p>
                  </a:txBody>
                  <a:tcPr marL="7620" marR="7620" marT="7620" marB="0" anchor="b">
                    <a:solidFill>
                      <a:schemeClr val="accent3"/>
                    </a:solidFill>
                  </a:tcPr>
                </a:tc>
                <a:extLst>
                  <a:ext uri="{0D108BD9-81ED-4DB2-BD59-A6C34878D82A}">
                    <a16:rowId xmlns:a16="http://schemas.microsoft.com/office/drawing/2014/main" val="2928192014"/>
                  </a:ext>
                </a:extLst>
              </a:tr>
              <a:tr h="345986">
                <a:tc>
                  <a:txBody>
                    <a:bodyPr/>
                    <a:lstStyle/>
                    <a:p>
                      <a:pPr algn="l" fontAlgn="b"/>
                      <a:r>
                        <a:rPr lang="en-US" sz="1600" b="0" u="none" strike="noStrike" dirty="0">
                          <a:solidFill>
                            <a:srgbClr val="000000"/>
                          </a:solidFill>
                          <a:effectLst/>
                        </a:rPr>
                        <a:t>Total Population </a:t>
                      </a:r>
                      <a:endParaRPr lang="en-US" sz="1600" b="0" i="0" u="none" strike="noStrike" dirty="0">
                        <a:solidFill>
                          <a:srgbClr val="000000"/>
                        </a:solidFill>
                        <a:effectLst/>
                        <a:latin typeface="+mn-lt"/>
                      </a:endParaRPr>
                    </a:p>
                  </a:txBody>
                  <a:tcPr marL="7620" marR="7620" marT="7620" marB="0" anchor="b">
                    <a:solidFill>
                      <a:schemeClr val="accent3"/>
                    </a:solidFill>
                  </a:tcPr>
                </a:tc>
                <a:tc>
                  <a:txBody>
                    <a:bodyPr/>
                    <a:lstStyle/>
                    <a:p>
                      <a:pPr algn="ctr" fontAlgn="b"/>
                      <a:r>
                        <a:rPr lang="en-US" sz="1600" b="1" i="0" u="none" strike="noStrike" dirty="0">
                          <a:solidFill>
                            <a:srgbClr val="000000"/>
                          </a:solidFill>
                          <a:effectLst/>
                          <a:latin typeface="+mn-lt"/>
                        </a:rPr>
                        <a:t>7,998</a:t>
                      </a:r>
                    </a:p>
                  </a:txBody>
                  <a:tcPr marL="7620" marR="7620" marT="7620" marB="0" anchor="b">
                    <a:solidFill>
                      <a:schemeClr val="accent3"/>
                    </a:solidFill>
                  </a:tcPr>
                </a:tc>
                <a:tc>
                  <a:txBody>
                    <a:bodyPr/>
                    <a:lstStyle/>
                    <a:p>
                      <a:pPr algn="ctr" fontAlgn="b"/>
                      <a:r>
                        <a:rPr lang="en-US" sz="1600" b="1" i="0" u="none" strike="noStrike" dirty="0">
                          <a:solidFill>
                            <a:srgbClr val="000000"/>
                          </a:solidFill>
                          <a:effectLst/>
                          <a:latin typeface="+mn-lt"/>
                        </a:rPr>
                        <a:t>2,418</a:t>
                      </a:r>
                    </a:p>
                  </a:txBody>
                  <a:tcPr marL="7620" marR="7620" marT="7620" marB="0" anchor="b">
                    <a:solidFill>
                      <a:schemeClr val="accent3"/>
                    </a:solidFill>
                  </a:tcPr>
                </a:tc>
                <a:tc>
                  <a:txBody>
                    <a:bodyPr/>
                    <a:lstStyle/>
                    <a:p>
                      <a:pPr algn="ctr" fontAlgn="b"/>
                      <a:r>
                        <a:rPr lang="en-US" sz="1600" b="1" i="0" u="none" strike="noStrike" dirty="0">
                          <a:solidFill>
                            <a:srgbClr val="000000"/>
                          </a:solidFill>
                          <a:effectLst/>
                          <a:latin typeface="+mn-lt"/>
                        </a:rPr>
                        <a:t>4,707</a:t>
                      </a:r>
                    </a:p>
                  </a:txBody>
                  <a:tcPr marL="7620" marR="7620" marT="7620" marB="0" anchor="b">
                    <a:solidFill>
                      <a:schemeClr val="accent3"/>
                    </a:solidFill>
                  </a:tcPr>
                </a:tc>
                <a:extLst>
                  <a:ext uri="{0D108BD9-81ED-4DB2-BD59-A6C34878D82A}">
                    <a16:rowId xmlns:a16="http://schemas.microsoft.com/office/drawing/2014/main" val="2343251901"/>
                  </a:ext>
                </a:extLst>
              </a:tr>
              <a:tr h="345986">
                <a:tc>
                  <a:txBody>
                    <a:bodyPr/>
                    <a:lstStyle/>
                    <a:p>
                      <a:pPr algn="l" fontAlgn="b"/>
                      <a:r>
                        <a:rPr lang="en-US" sz="1600" u="none" strike="noStrike" dirty="0">
                          <a:effectLst/>
                        </a:rPr>
                        <a:t>People of Color Population</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38</a:t>
                      </a:r>
                    </a:p>
                  </a:txBody>
                  <a:tcPr marL="9525" marR="9525" marT="9525" marB="0" anchor="b"/>
                </a:tc>
                <a:tc>
                  <a:txBody>
                    <a:bodyPr/>
                    <a:lstStyle/>
                    <a:p>
                      <a:pPr algn="ctr" fontAlgn="b"/>
                      <a:r>
                        <a:rPr lang="en-US" sz="1600" b="0" i="0" u="none" strike="noStrike" dirty="0">
                          <a:solidFill>
                            <a:srgbClr val="000000"/>
                          </a:solidFill>
                          <a:effectLst/>
                          <a:latin typeface="+mn-lt"/>
                        </a:rPr>
                        <a:t>19</a:t>
                      </a:r>
                    </a:p>
                  </a:txBody>
                  <a:tcPr marL="9525" marR="9525" marT="9525" marB="0" anchor="b"/>
                </a:tc>
                <a:tc>
                  <a:txBody>
                    <a:bodyPr/>
                    <a:lstStyle/>
                    <a:p>
                      <a:pPr algn="ctr" fontAlgn="b"/>
                      <a:r>
                        <a:rPr lang="en-US" sz="1600" b="0" i="0" u="none" strike="noStrike" dirty="0">
                          <a:solidFill>
                            <a:srgbClr val="000000"/>
                          </a:solidFill>
                          <a:effectLst/>
                          <a:latin typeface="+mn-lt"/>
                        </a:rPr>
                        <a:t>26</a:t>
                      </a:r>
                    </a:p>
                  </a:txBody>
                  <a:tcPr marL="9525" marR="9525" marT="9525" marB="0" anchor="b"/>
                </a:tc>
                <a:extLst>
                  <a:ext uri="{0D108BD9-81ED-4DB2-BD59-A6C34878D82A}">
                    <a16:rowId xmlns:a16="http://schemas.microsoft.com/office/drawing/2014/main" val="471495165"/>
                  </a:ext>
                </a:extLst>
              </a:tr>
              <a:tr h="345986">
                <a:tc>
                  <a:txBody>
                    <a:bodyPr/>
                    <a:lstStyle/>
                    <a:p>
                      <a:pPr algn="l" fontAlgn="b"/>
                      <a:r>
                        <a:rPr lang="en-US" sz="1600" u="none" strike="noStrike" dirty="0">
                          <a:effectLst/>
                        </a:rPr>
                        <a:t>Low Income Population</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1" i="0" u="none" strike="noStrike" dirty="0">
                          <a:solidFill>
                            <a:srgbClr val="000000"/>
                          </a:solidFill>
                          <a:effectLst/>
                          <a:latin typeface="+mn-lt"/>
                        </a:rPr>
                        <a:t>66</a:t>
                      </a:r>
                    </a:p>
                  </a:txBody>
                  <a:tcPr marL="9525" marR="9525" marT="9525" marB="0" anchor="b"/>
                </a:tc>
                <a:tc>
                  <a:txBody>
                    <a:bodyPr/>
                    <a:lstStyle/>
                    <a:p>
                      <a:pPr algn="ctr" fontAlgn="b"/>
                      <a:r>
                        <a:rPr lang="en-US" sz="1600" b="0" i="0" u="none" strike="noStrike">
                          <a:solidFill>
                            <a:srgbClr val="000000"/>
                          </a:solidFill>
                          <a:effectLst/>
                          <a:latin typeface="+mn-lt"/>
                        </a:rPr>
                        <a:t>60</a:t>
                      </a:r>
                    </a:p>
                  </a:txBody>
                  <a:tcPr marL="9525" marR="9525" marT="9525" marB="0" anchor="b"/>
                </a:tc>
                <a:tc>
                  <a:txBody>
                    <a:bodyPr/>
                    <a:lstStyle/>
                    <a:p>
                      <a:pPr algn="ctr" fontAlgn="b"/>
                      <a:r>
                        <a:rPr lang="en-US" sz="1600" b="1" i="0" u="none" strike="noStrike" dirty="0">
                          <a:solidFill>
                            <a:srgbClr val="000000"/>
                          </a:solidFill>
                          <a:effectLst/>
                          <a:latin typeface="+mn-lt"/>
                        </a:rPr>
                        <a:t>68</a:t>
                      </a:r>
                    </a:p>
                  </a:txBody>
                  <a:tcPr marL="9525" marR="9525" marT="9525" marB="0" anchor="b"/>
                </a:tc>
                <a:extLst>
                  <a:ext uri="{0D108BD9-81ED-4DB2-BD59-A6C34878D82A}">
                    <a16:rowId xmlns:a16="http://schemas.microsoft.com/office/drawing/2014/main" val="2697308758"/>
                  </a:ext>
                </a:extLst>
              </a:tr>
              <a:tr h="345986">
                <a:tc>
                  <a:txBody>
                    <a:bodyPr/>
                    <a:lstStyle/>
                    <a:p>
                      <a:pPr algn="l" fontAlgn="b"/>
                      <a:r>
                        <a:rPr lang="en-US" sz="1600" b="0" u="none" strike="noStrike">
                          <a:solidFill>
                            <a:srgbClr val="000000"/>
                          </a:solidFill>
                          <a:effectLst/>
                        </a:rPr>
                        <a:t>Unemployed</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mn-lt"/>
                        </a:rPr>
                        <a:t>43</a:t>
                      </a:r>
                    </a:p>
                  </a:txBody>
                  <a:tcPr marL="9525" marR="9525" marT="9525" marB="0" anchor="b"/>
                </a:tc>
                <a:tc>
                  <a:txBody>
                    <a:bodyPr/>
                    <a:lstStyle/>
                    <a:p>
                      <a:pPr algn="ctr" fontAlgn="b"/>
                      <a:r>
                        <a:rPr lang="en-US" sz="1600" b="0" i="0" u="none" strike="noStrike">
                          <a:solidFill>
                            <a:srgbClr val="000000"/>
                          </a:solidFill>
                          <a:effectLst/>
                          <a:latin typeface="+mn-lt"/>
                        </a:rPr>
                        <a:t>38</a:t>
                      </a:r>
                    </a:p>
                  </a:txBody>
                  <a:tcPr marL="9525" marR="9525" marT="9525" marB="0" anchor="b"/>
                </a:tc>
                <a:tc>
                  <a:txBody>
                    <a:bodyPr/>
                    <a:lstStyle/>
                    <a:p>
                      <a:pPr algn="ctr" fontAlgn="b"/>
                      <a:r>
                        <a:rPr lang="en-US" sz="1600" b="0" i="0" u="none" strike="noStrike">
                          <a:solidFill>
                            <a:srgbClr val="000000"/>
                          </a:solidFill>
                          <a:effectLst/>
                          <a:latin typeface="+mn-lt"/>
                        </a:rPr>
                        <a:t>46</a:t>
                      </a:r>
                    </a:p>
                  </a:txBody>
                  <a:tcPr marL="9525" marR="9525" marT="9525" marB="0" anchor="b"/>
                </a:tc>
                <a:extLst>
                  <a:ext uri="{0D108BD9-81ED-4DB2-BD59-A6C34878D82A}">
                    <a16:rowId xmlns:a16="http://schemas.microsoft.com/office/drawing/2014/main" val="2342990624"/>
                  </a:ext>
                </a:extLst>
              </a:tr>
              <a:tr h="471469">
                <a:tc>
                  <a:txBody>
                    <a:bodyPr/>
                    <a:lstStyle/>
                    <a:p>
                      <a:pPr algn="l" fontAlgn="b"/>
                      <a:r>
                        <a:rPr lang="en-US" sz="1600" b="0" u="none" strike="noStrike" dirty="0">
                          <a:solidFill>
                            <a:srgbClr val="000000"/>
                          </a:solidFill>
                          <a:effectLst/>
                        </a:rPr>
                        <a:t>Limited English Speaking Households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i="0" u="none" strike="noStrike" dirty="0">
                          <a:solidFill>
                            <a:srgbClr val="000000"/>
                          </a:solidFill>
                          <a:effectLst/>
                          <a:latin typeface="+mn-lt"/>
                        </a:rPr>
                        <a:t>76</a:t>
                      </a:r>
                    </a:p>
                  </a:txBody>
                  <a:tcPr marL="9525" marR="9525" marT="9525" marB="0" anchor="b"/>
                </a:tc>
                <a:tc>
                  <a:txBody>
                    <a:bodyPr/>
                    <a:lstStyle/>
                    <a:p>
                      <a:pPr algn="ctr" fontAlgn="b"/>
                      <a:r>
                        <a:rPr lang="en-US" sz="1600" b="0" i="0" u="none" strike="noStrike">
                          <a:solidFill>
                            <a:srgbClr val="000000"/>
                          </a:solidFill>
                          <a:effectLst/>
                          <a:latin typeface="+mn-lt"/>
                        </a:rPr>
                        <a:t>57</a:t>
                      </a:r>
                    </a:p>
                  </a:txBody>
                  <a:tcPr marL="9525" marR="9525" marT="9525" marB="0" anchor="b"/>
                </a:tc>
                <a:tc>
                  <a:txBody>
                    <a:bodyPr/>
                    <a:lstStyle/>
                    <a:p>
                      <a:pPr algn="ctr" fontAlgn="b"/>
                      <a:r>
                        <a:rPr lang="en-US" sz="1600" b="1" i="0" u="none" strike="noStrike" dirty="0">
                          <a:solidFill>
                            <a:srgbClr val="000000"/>
                          </a:solidFill>
                          <a:effectLst/>
                          <a:latin typeface="+mn-lt"/>
                        </a:rPr>
                        <a:t>57</a:t>
                      </a:r>
                    </a:p>
                  </a:txBody>
                  <a:tcPr marL="9525" marR="9525" marT="9525" marB="0" anchor="b"/>
                </a:tc>
                <a:extLst>
                  <a:ext uri="{0D108BD9-81ED-4DB2-BD59-A6C34878D82A}">
                    <a16:rowId xmlns:a16="http://schemas.microsoft.com/office/drawing/2014/main" val="1015390100"/>
                  </a:ext>
                </a:extLst>
              </a:tr>
              <a:tr h="682620">
                <a:tc>
                  <a:txBody>
                    <a:bodyPr/>
                    <a:lstStyle/>
                    <a:p>
                      <a:pPr algn="l" fontAlgn="b"/>
                      <a:r>
                        <a:rPr lang="en-US" sz="1600" u="none" strike="noStrike">
                          <a:effectLst/>
                        </a:rPr>
                        <a:t>Population with Less Than High School Education</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b="1" i="0" u="none" strike="noStrike" dirty="0">
                          <a:solidFill>
                            <a:srgbClr val="000000"/>
                          </a:solidFill>
                          <a:effectLst/>
                          <a:latin typeface="+mn-lt"/>
                        </a:rPr>
                        <a:t>60</a:t>
                      </a:r>
                    </a:p>
                  </a:txBody>
                  <a:tcPr marL="9525" marR="9525" marT="9525" marB="0" anchor="b"/>
                </a:tc>
                <a:tc>
                  <a:txBody>
                    <a:bodyPr/>
                    <a:lstStyle/>
                    <a:p>
                      <a:pPr algn="ctr" fontAlgn="b"/>
                      <a:r>
                        <a:rPr lang="en-US" sz="1600" b="0" i="0" u="none" strike="noStrike" dirty="0">
                          <a:solidFill>
                            <a:srgbClr val="000000"/>
                          </a:solidFill>
                          <a:effectLst/>
                          <a:latin typeface="+mn-lt"/>
                        </a:rPr>
                        <a:t>36</a:t>
                      </a:r>
                    </a:p>
                  </a:txBody>
                  <a:tcPr marL="9525" marR="9525" marT="9525" marB="0" anchor="b"/>
                </a:tc>
                <a:tc>
                  <a:txBody>
                    <a:bodyPr/>
                    <a:lstStyle/>
                    <a:p>
                      <a:pPr algn="ctr" fontAlgn="b"/>
                      <a:r>
                        <a:rPr lang="en-US" sz="1600" b="0" i="0" u="none" strike="noStrike">
                          <a:solidFill>
                            <a:srgbClr val="000000"/>
                          </a:solidFill>
                          <a:effectLst/>
                          <a:latin typeface="+mn-lt"/>
                        </a:rPr>
                        <a:t>22</a:t>
                      </a:r>
                    </a:p>
                  </a:txBody>
                  <a:tcPr marL="9525" marR="9525" marT="9525" marB="0" anchor="b"/>
                </a:tc>
                <a:extLst>
                  <a:ext uri="{0D108BD9-81ED-4DB2-BD59-A6C34878D82A}">
                    <a16:rowId xmlns:a16="http://schemas.microsoft.com/office/drawing/2014/main" val="76484320"/>
                  </a:ext>
                </a:extLst>
              </a:tr>
              <a:tr h="345986">
                <a:tc>
                  <a:txBody>
                    <a:bodyPr/>
                    <a:lstStyle/>
                    <a:p>
                      <a:pPr algn="l" fontAlgn="b"/>
                      <a:r>
                        <a:rPr lang="en-US" sz="1600" u="none" strike="noStrike" dirty="0">
                          <a:effectLst/>
                        </a:rPr>
                        <a:t>Population under Age 5</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49</a:t>
                      </a:r>
                    </a:p>
                  </a:txBody>
                  <a:tcPr marL="9525" marR="9525" marT="9525" marB="0" anchor="b"/>
                </a:tc>
                <a:tc>
                  <a:txBody>
                    <a:bodyPr/>
                    <a:lstStyle/>
                    <a:p>
                      <a:pPr algn="ctr" fontAlgn="b"/>
                      <a:r>
                        <a:rPr lang="en-US" sz="1600" b="0" i="0" u="none" strike="noStrike" dirty="0">
                          <a:solidFill>
                            <a:srgbClr val="000000"/>
                          </a:solidFill>
                          <a:effectLst/>
                          <a:latin typeface="+mn-lt"/>
                        </a:rPr>
                        <a:t>34</a:t>
                      </a:r>
                    </a:p>
                  </a:txBody>
                  <a:tcPr marL="9525" marR="9525" marT="9525" marB="0" anchor="b"/>
                </a:tc>
                <a:tc>
                  <a:txBody>
                    <a:bodyPr/>
                    <a:lstStyle/>
                    <a:p>
                      <a:pPr algn="ctr" fontAlgn="b"/>
                      <a:r>
                        <a:rPr lang="en-US" sz="1600" b="0" i="0" u="none" strike="noStrike">
                          <a:solidFill>
                            <a:srgbClr val="000000"/>
                          </a:solidFill>
                          <a:effectLst/>
                          <a:latin typeface="+mn-lt"/>
                        </a:rPr>
                        <a:t>31</a:t>
                      </a:r>
                    </a:p>
                  </a:txBody>
                  <a:tcPr marL="9525" marR="9525" marT="9525" marB="0" anchor="b"/>
                </a:tc>
                <a:extLst>
                  <a:ext uri="{0D108BD9-81ED-4DB2-BD59-A6C34878D82A}">
                    <a16:rowId xmlns:a16="http://schemas.microsoft.com/office/drawing/2014/main" val="2959590880"/>
                  </a:ext>
                </a:extLst>
              </a:tr>
              <a:tr h="289326">
                <a:tc>
                  <a:txBody>
                    <a:bodyPr/>
                    <a:lstStyle/>
                    <a:p>
                      <a:pPr algn="l" fontAlgn="b"/>
                      <a:r>
                        <a:rPr lang="en-US" sz="1600" u="none" strike="noStrike" dirty="0">
                          <a:effectLst/>
                        </a:rPr>
                        <a:t>Population over Age 64</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31</a:t>
                      </a:r>
                    </a:p>
                  </a:txBody>
                  <a:tcPr marL="9525" marR="9525" marT="9525" marB="0" anchor="b"/>
                </a:tc>
                <a:tc>
                  <a:txBody>
                    <a:bodyPr/>
                    <a:lstStyle/>
                    <a:p>
                      <a:pPr algn="ctr" fontAlgn="b"/>
                      <a:r>
                        <a:rPr lang="en-US" sz="1600" b="0" i="0" u="none" strike="noStrike" dirty="0">
                          <a:solidFill>
                            <a:srgbClr val="000000"/>
                          </a:solidFill>
                          <a:effectLst/>
                          <a:latin typeface="+mn-lt"/>
                        </a:rPr>
                        <a:t>29</a:t>
                      </a:r>
                    </a:p>
                  </a:txBody>
                  <a:tcPr marL="9525" marR="9525" marT="9525" marB="0" anchor="b"/>
                </a:tc>
                <a:tc>
                  <a:txBody>
                    <a:bodyPr/>
                    <a:lstStyle/>
                    <a:p>
                      <a:pPr algn="ctr" fontAlgn="b"/>
                      <a:r>
                        <a:rPr lang="en-US" sz="1600" b="0" i="0" u="none" strike="noStrike" dirty="0">
                          <a:solidFill>
                            <a:srgbClr val="000000"/>
                          </a:solidFill>
                          <a:effectLst/>
                          <a:latin typeface="+mn-lt"/>
                        </a:rPr>
                        <a:t>39</a:t>
                      </a:r>
                    </a:p>
                  </a:txBody>
                  <a:tcPr marL="9525" marR="9525" marT="9525" marB="0" anchor="b"/>
                </a:tc>
                <a:extLst>
                  <a:ext uri="{0D108BD9-81ED-4DB2-BD59-A6C34878D82A}">
                    <a16:rowId xmlns:a16="http://schemas.microsoft.com/office/drawing/2014/main" val="2976496892"/>
                  </a:ext>
                </a:extLst>
              </a:tr>
            </a:tbl>
          </a:graphicData>
        </a:graphic>
      </p:graphicFrame>
      <p:sp>
        <p:nvSpPr>
          <p:cNvPr id="10" name="TextBox 9">
            <a:extLst>
              <a:ext uri="{FF2B5EF4-FFF2-40B4-BE49-F238E27FC236}">
                <a16:creationId xmlns:a16="http://schemas.microsoft.com/office/drawing/2014/main" id="{387D8762-C479-0CA4-A4BE-6DEF2CF27D62}"/>
              </a:ext>
            </a:extLst>
          </p:cNvPr>
          <p:cNvSpPr txBox="1"/>
          <p:nvPr/>
        </p:nvSpPr>
        <p:spPr>
          <a:xfrm>
            <a:off x="6728419" y="5643008"/>
            <a:ext cx="2309568" cy="646331"/>
          </a:xfrm>
          <a:prstGeom prst="rect">
            <a:avLst/>
          </a:prstGeom>
          <a:noFill/>
        </p:spPr>
        <p:txBody>
          <a:bodyPr wrap="square" rtlCol="0">
            <a:spAutoFit/>
          </a:bodyPr>
          <a:lstStyle/>
          <a:p>
            <a:r>
              <a:rPr lang="en-US" dirty="0"/>
              <a:t>Better numbers</a:t>
            </a:r>
          </a:p>
          <a:p>
            <a:r>
              <a:rPr lang="en-US" dirty="0"/>
              <a:t>Final Target Area</a:t>
            </a:r>
          </a:p>
        </p:txBody>
      </p:sp>
      <p:sp>
        <p:nvSpPr>
          <p:cNvPr id="11" name="Rectangle: Rounded Corners 10">
            <a:extLst>
              <a:ext uri="{FF2B5EF4-FFF2-40B4-BE49-F238E27FC236}">
                <a16:creationId xmlns:a16="http://schemas.microsoft.com/office/drawing/2014/main" id="{09AD524F-D340-836B-C02D-858327A74D70}"/>
              </a:ext>
            </a:extLst>
          </p:cNvPr>
          <p:cNvSpPr/>
          <p:nvPr/>
        </p:nvSpPr>
        <p:spPr>
          <a:xfrm>
            <a:off x="5106603" y="2536011"/>
            <a:ext cx="875763" cy="3106997"/>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F2A125A6-6E27-85F9-BA44-394AE5327EEF}"/>
              </a:ext>
            </a:extLst>
          </p:cNvPr>
          <p:cNvSpPr/>
          <p:nvPr/>
        </p:nvSpPr>
        <p:spPr>
          <a:xfrm>
            <a:off x="7675972" y="2536010"/>
            <a:ext cx="875763" cy="310699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739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161D1-92D6-0CBE-B379-CC5ED3AAD4DB}"/>
              </a:ext>
            </a:extLst>
          </p:cNvPr>
          <p:cNvSpPr>
            <a:spLocks noGrp="1"/>
          </p:cNvSpPr>
          <p:nvPr>
            <p:ph type="title"/>
          </p:nvPr>
        </p:nvSpPr>
        <p:spPr/>
        <p:txBody>
          <a:bodyPr/>
          <a:lstStyle/>
          <a:p>
            <a:r>
              <a:rPr lang="en-US" dirty="0"/>
              <a:t>Indicator application</a:t>
            </a:r>
          </a:p>
        </p:txBody>
      </p:sp>
      <p:graphicFrame>
        <p:nvGraphicFramePr>
          <p:cNvPr id="4" name="Content Placeholder 3">
            <a:extLst>
              <a:ext uri="{FF2B5EF4-FFF2-40B4-BE49-F238E27FC236}">
                <a16:creationId xmlns:a16="http://schemas.microsoft.com/office/drawing/2014/main" id="{077E8D41-5842-6B1E-DFC8-38427E78D4CE}"/>
              </a:ext>
            </a:extLst>
          </p:cNvPr>
          <p:cNvGraphicFramePr>
            <a:graphicFrameLocks noGrp="1"/>
          </p:cNvGraphicFramePr>
          <p:nvPr>
            <p:ph idx="1"/>
            <p:extLst>
              <p:ext uri="{D42A27DB-BD31-4B8C-83A1-F6EECF244321}">
                <p14:modId xmlns:p14="http://schemas.microsoft.com/office/powerpoint/2010/main" val="3596831310"/>
              </p:ext>
            </p:extLst>
          </p:nvPr>
        </p:nvGraphicFramePr>
        <p:xfrm>
          <a:off x="348431" y="1328215"/>
          <a:ext cx="4776634" cy="2531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7F176E34-0E0E-76AC-F750-725232840873}"/>
              </a:ext>
            </a:extLst>
          </p:cNvPr>
          <p:cNvSpPr txBox="1"/>
          <p:nvPr/>
        </p:nvSpPr>
        <p:spPr>
          <a:xfrm>
            <a:off x="5397437" y="1001665"/>
            <a:ext cx="3605980" cy="2862322"/>
          </a:xfrm>
          <a:prstGeom prst="rect">
            <a:avLst/>
          </a:prstGeom>
          <a:noFill/>
        </p:spPr>
        <p:txBody>
          <a:bodyPr wrap="square" rtlCol="0">
            <a:spAutoFit/>
          </a:bodyPr>
          <a:lstStyle/>
          <a:p>
            <a:r>
              <a:rPr lang="en-US" dirty="0"/>
              <a:t>Can use low-income population</a:t>
            </a:r>
          </a:p>
          <a:p>
            <a:r>
              <a:rPr lang="en-US" dirty="0"/>
              <a:t>if &gt;50</a:t>
            </a:r>
            <a:r>
              <a:rPr lang="en-US" baseline="30000" dirty="0"/>
              <a:t>th</a:t>
            </a:r>
            <a:r>
              <a:rPr lang="en-US" dirty="0"/>
              <a:t> national percentile</a:t>
            </a:r>
          </a:p>
          <a:p>
            <a:endParaRPr lang="en-US" dirty="0"/>
          </a:p>
          <a:p>
            <a:r>
              <a:rPr lang="en-US" dirty="0"/>
              <a:t>Supplement with median or mean household income and poverty levels</a:t>
            </a:r>
          </a:p>
          <a:p>
            <a:r>
              <a:rPr lang="en-US" dirty="0"/>
              <a:t>Suggest to use ACS data for that, but can also use EJSCREEN feature in comparison with the data below</a:t>
            </a:r>
          </a:p>
        </p:txBody>
      </p:sp>
      <p:graphicFrame>
        <p:nvGraphicFramePr>
          <p:cNvPr id="6" name="Table 6">
            <a:extLst>
              <a:ext uri="{FF2B5EF4-FFF2-40B4-BE49-F238E27FC236}">
                <a16:creationId xmlns:a16="http://schemas.microsoft.com/office/drawing/2014/main" id="{8D69C13C-FA17-C937-26AC-ECACA90DD17D}"/>
              </a:ext>
            </a:extLst>
          </p:cNvPr>
          <p:cNvGraphicFramePr>
            <a:graphicFrameLocks noGrp="1"/>
          </p:cNvGraphicFramePr>
          <p:nvPr>
            <p:extLst>
              <p:ext uri="{D42A27DB-BD31-4B8C-83A1-F6EECF244321}">
                <p14:modId xmlns:p14="http://schemas.microsoft.com/office/powerpoint/2010/main" val="27542317"/>
              </p:ext>
            </p:extLst>
          </p:nvPr>
        </p:nvGraphicFramePr>
        <p:xfrm>
          <a:off x="265472" y="3992716"/>
          <a:ext cx="8613055" cy="2565400"/>
        </p:xfrm>
        <a:graphic>
          <a:graphicData uri="http://schemas.openxmlformats.org/drawingml/2006/table">
            <a:tbl>
              <a:tblPr firstRow="1" bandRow="1">
                <a:tableStyleId>{21E4AEA4-8DFA-4A89-87EB-49C32662AFE0}</a:tableStyleId>
              </a:tblPr>
              <a:tblGrid>
                <a:gridCol w="2190919">
                  <a:extLst>
                    <a:ext uri="{9D8B030D-6E8A-4147-A177-3AD203B41FA5}">
                      <a16:colId xmlns:a16="http://schemas.microsoft.com/office/drawing/2014/main" val="3121141684"/>
                    </a:ext>
                  </a:extLst>
                </a:gridCol>
                <a:gridCol w="917448">
                  <a:extLst>
                    <a:ext uri="{9D8B030D-6E8A-4147-A177-3AD203B41FA5}">
                      <a16:colId xmlns:a16="http://schemas.microsoft.com/office/drawing/2014/main" val="3595922459"/>
                    </a:ext>
                  </a:extLst>
                </a:gridCol>
                <a:gridCol w="917448">
                  <a:extLst>
                    <a:ext uri="{9D8B030D-6E8A-4147-A177-3AD203B41FA5}">
                      <a16:colId xmlns:a16="http://schemas.microsoft.com/office/drawing/2014/main" val="873514561"/>
                    </a:ext>
                  </a:extLst>
                </a:gridCol>
                <a:gridCol w="917448">
                  <a:extLst>
                    <a:ext uri="{9D8B030D-6E8A-4147-A177-3AD203B41FA5}">
                      <a16:colId xmlns:a16="http://schemas.microsoft.com/office/drawing/2014/main" val="1120841893"/>
                    </a:ext>
                  </a:extLst>
                </a:gridCol>
                <a:gridCol w="917448">
                  <a:extLst>
                    <a:ext uri="{9D8B030D-6E8A-4147-A177-3AD203B41FA5}">
                      <a16:colId xmlns:a16="http://schemas.microsoft.com/office/drawing/2014/main" val="2903936804"/>
                    </a:ext>
                  </a:extLst>
                </a:gridCol>
                <a:gridCol w="917448">
                  <a:extLst>
                    <a:ext uri="{9D8B030D-6E8A-4147-A177-3AD203B41FA5}">
                      <a16:colId xmlns:a16="http://schemas.microsoft.com/office/drawing/2014/main" val="4217876387"/>
                    </a:ext>
                  </a:extLst>
                </a:gridCol>
                <a:gridCol w="917448">
                  <a:extLst>
                    <a:ext uri="{9D8B030D-6E8A-4147-A177-3AD203B41FA5}">
                      <a16:colId xmlns:a16="http://schemas.microsoft.com/office/drawing/2014/main" val="3503939808"/>
                    </a:ext>
                  </a:extLst>
                </a:gridCol>
                <a:gridCol w="917448">
                  <a:extLst>
                    <a:ext uri="{9D8B030D-6E8A-4147-A177-3AD203B41FA5}">
                      <a16:colId xmlns:a16="http://schemas.microsoft.com/office/drawing/2014/main" val="381439445"/>
                    </a:ext>
                  </a:extLst>
                </a:gridCol>
              </a:tblGrid>
              <a:tr h="370840">
                <a:tc>
                  <a:txBody>
                    <a:bodyPr/>
                    <a:lstStyle/>
                    <a:p>
                      <a:r>
                        <a:rPr lang="en-US" dirty="0"/>
                        <a:t>2021 ACS</a:t>
                      </a:r>
                    </a:p>
                  </a:txBody>
                  <a:tcPr/>
                </a:tc>
                <a:tc>
                  <a:txBody>
                    <a:bodyPr/>
                    <a:lstStyle/>
                    <a:p>
                      <a:r>
                        <a:rPr lang="en-US" dirty="0"/>
                        <a:t>U.S.</a:t>
                      </a:r>
                    </a:p>
                  </a:txBody>
                  <a:tcPr/>
                </a:tc>
                <a:tc>
                  <a:txBody>
                    <a:bodyPr/>
                    <a:lstStyle/>
                    <a:p>
                      <a:r>
                        <a:rPr lang="en-US" dirty="0"/>
                        <a:t>CT</a:t>
                      </a:r>
                    </a:p>
                  </a:txBody>
                  <a:tcPr/>
                </a:tc>
                <a:tc>
                  <a:txBody>
                    <a:bodyPr/>
                    <a:lstStyle/>
                    <a:p>
                      <a:r>
                        <a:rPr lang="en-US" dirty="0"/>
                        <a:t>MA</a:t>
                      </a:r>
                    </a:p>
                  </a:txBody>
                  <a:tcPr/>
                </a:tc>
                <a:tc>
                  <a:txBody>
                    <a:bodyPr/>
                    <a:lstStyle/>
                    <a:p>
                      <a:r>
                        <a:rPr lang="en-US" dirty="0"/>
                        <a:t>ME</a:t>
                      </a:r>
                    </a:p>
                  </a:txBody>
                  <a:tcPr/>
                </a:tc>
                <a:tc>
                  <a:txBody>
                    <a:bodyPr/>
                    <a:lstStyle/>
                    <a:p>
                      <a:r>
                        <a:rPr lang="en-US" dirty="0"/>
                        <a:t>NH</a:t>
                      </a:r>
                    </a:p>
                  </a:txBody>
                  <a:tcPr/>
                </a:tc>
                <a:tc>
                  <a:txBody>
                    <a:bodyPr/>
                    <a:lstStyle/>
                    <a:p>
                      <a:r>
                        <a:rPr lang="en-US" dirty="0"/>
                        <a:t>RI</a:t>
                      </a:r>
                    </a:p>
                  </a:txBody>
                  <a:tcPr/>
                </a:tc>
                <a:tc>
                  <a:txBody>
                    <a:bodyPr/>
                    <a:lstStyle/>
                    <a:p>
                      <a:r>
                        <a:rPr lang="en-US" dirty="0"/>
                        <a:t>VT</a:t>
                      </a:r>
                    </a:p>
                  </a:txBody>
                  <a:tcPr/>
                </a:tc>
                <a:extLst>
                  <a:ext uri="{0D108BD9-81ED-4DB2-BD59-A6C34878D82A}">
                    <a16:rowId xmlns:a16="http://schemas.microsoft.com/office/drawing/2014/main" val="3997163279"/>
                  </a:ext>
                </a:extLst>
              </a:tr>
              <a:tr h="370840">
                <a:tc>
                  <a:txBody>
                    <a:bodyPr/>
                    <a:lstStyle/>
                    <a:p>
                      <a:r>
                        <a:rPr lang="en-US" dirty="0"/>
                        <a:t>Mean household income $</a:t>
                      </a:r>
                    </a:p>
                  </a:txBody>
                  <a:tcPr/>
                </a:tc>
                <a:tc>
                  <a:txBody>
                    <a:bodyPr/>
                    <a:lstStyle/>
                    <a:p>
                      <a:r>
                        <a:rPr lang="en-US" sz="1600" dirty="0"/>
                        <a:t>69,021</a:t>
                      </a:r>
                    </a:p>
                  </a:txBody>
                  <a:tcPr/>
                </a:tc>
                <a:tc>
                  <a:txBody>
                    <a:bodyPr/>
                    <a:lstStyle/>
                    <a:p>
                      <a:r>
                        <a:rPr lang="en-US" sz="1600" dirty="0"/>
                        <a:t>83,572</a:t>
                      </a:r>
                    </a:p>
                  </a:txBody>
                  <a:tcPr/>
                </a:tc>
                <a:tc>
                  <a:txBody>
                    <a:bodyPr/>
                    <a:lstStyle/>
                    <a:p>
                      <a:r>
                        <a:rPr lang="en-US" sz="1600" dirty="0"/>
                        <a:t>89,026</a:t>
                      </a:r>
                    </a:p>
                  </a:txBody>
                  <a:tcPr/>
                </a:tc>
                <a:tc>
                  <a:txBody>
                    <a:bodyPr/>
                    <a:lstStyle/>
                    <a:p>
                      <a:r>
                        <a:rPr lang="en-US" sz="1600" dirty="0"/>
                        <a:t>63,182</a:t>
                      </a:r>
                    </a:p>
                  </a:txBody>
                  <a:tcPr/>
                </a:tc>
                <a:tc>
                  <a:txBody>
                    <a:bodyPr/>
                    <a:lstStyle/>
                    <a:p>
                      <a:r>
                        <a:rPr lang="en-US" sz="1600" dirty="0"/>
                        <a:t>83,449</a:t>
                      </a:r>
                    </a:p>
                  </a:txBody>
                  <a:tcPr/>
                </a:tc>
                <a:tc>
                  <a:txBody>
                    <a:bodyPr/>
                    <a:lstStyle/>
                    <a:p>
                      <a:r>
                        <a:rPr lang="en-US" sz="1600" dirty="0"/>
                        <a:t>74,489</a:t>
                      </a:r>
                    </a:p>
                  </a:txBody>
                  <a:tcPr/>
                </a:tc>
                <a:tc>
                  <a:txBody>
                    <a:bodyPr/>
                    <a:lstStyle/>
                    <a:p>
                      <a:r>
                        <a:rPr lang="en-US" sz="1600" dirty="0"/>
                        <a:t>67,674</a:t>
                      </a:r>
                    </a:p>
                  </a:txBody>
                  <a:tcPr/>
                </a:tc>
                <a:extLst>
                  <a:ext uri="{0D108BD9-81ED-4DB2-BD59-A6C34878D82A}">
                    <a16:rowId xmlns:a16="http://schemas.microsoft.com/office/drawing/2014/main" val="921776021"/>
                  </a:ext>
                </a:extLst>
              </a:tr>
              <a:tr h="370840">
                <a:tc>
                  <a:txBody>
                    <a:bodyPr/>
                    <a:lstStyle/>
                    <a:p>
                      <a:r>
                        <a:rPr lang="en-US" dirty="0"/>
                        <a:t>Median household income $</a:t>
                      </a:r>
                    </a:p>
                  </a:txBody>
                  <a:tcPr/>
                </a:tc>
                <a:tc>
                  <a:txBody>
                    <a:bodyPr/>
                    <a:lstStyle/>
                    <a:p>
                      <a:r>
                        <a:rPr lang="en-US" sz="1600" dirty="0"/>
                        <a:t>97196</a:t>
                      </a:r>
                    </a:p>
                  </a:txBody>
                  <a:tcPr/>
                </a:tc>
                <a:tc>
                  <a:txBody>
                    <a:bodyPr/>
                    <a:lstStyle/>
                    <a:p>
                      <a:r>
                        <a:rPr lang="en-US" sz="1600" dirty="0"/>
                        <a:t>120,670</a:t>
                      </a:r>
                    </a:p>
                  </a:txBody>
                  <a:tcPr/>
                </a:tc>
                <a:tc>
                  <a:txBody>
                    <a:bodyPr/>
                    <a:lstStyle/>
                    <a:p>
                      <a:r>
                        <a:rPr lang="en-US" sz="1600" dirty="0"/>
                        <a:t>123,174</a:t>
                      </a:r>
                    </a:p>
                  </a:txBody>
                  <a:tcPr/>
                </a:tc>
                <a:tc>
                  <a:txBody>
                    <a:bodyPr/>
                    <a:lstStyle/>
                    <a:p>
                      <a:r>
                        <a:rPr lang="en-US" sz="1600" dirty="0"/>
                        <a:t>83,914</a:t>
                      </a:r>
                    </a:p>
                  </a:txBody>
                  <a:tcPr/>
                </a:tc>
                <a:tc>
                  <a:txBody>
                    <a:bodyPr/>
                    <a:lstStyle/>
                    <a:p>
                      <a:r>
                        <a:rPr lang="en-US" sz="1600" dirty="0"/>
                        <a:t>108,061</a:t>
                      </a:r>
                    </a:p>
                  </a:txBody>
                  <a:tcPr/>
                </a:tc>
                <a:tc>
                  <a:txBody>
                    <a:bodyPr/>
                    <a:lstStyle/>
                    <a:p>
                      <a:r>
                        <a:rPr lang="en-US" sz="1600" dirty="0"/>
                        <a:t>97,908</a:t>
                      </a:r>
                    </a:p>
                  </a:txBody>
                  <a:tcPr/>
                </a:tc>
                <a:tc>
                  <a:txBody>
                    <a:bodyPr/>
                    <a:lstStyle/>
                    <a:p>
                      <a:r>
                        <a:rPr lang="en-US" sz="1600" dirty="0"/>
                        <a:t>89,820</a:t>
                      </a:r>
                    </a:p>
                  </a:txBody>
                  <a:tcPr/>
                </a:tc>
                <a:extLst>
                  <a:ext uri="{0D108BD9-81ED-4DB2-BD59-A6C34878D82A}">
                    <a16:rowId xmlns:a16="http://schemas.microsoft.com/office/drawing/2014/main" val="176866778"/>
                  </a:ext>
                </a:extLst>
              </a:tr>
              <a:tr h="370840">
                <a:tc>
                  <a:txBody>
                    <a:bodyPr/>
                    <a:lstStyle/>
                    <a:p>
                      <a:r>
                        <a:rPr lang="en-US" dirty="0"/>
                        <a:t>Percent Population Below Poverty Level</a:t>
                      </a:r>
                    </a:p>
                  </a:txBody>
                  <a:tcPr/>
                </a:tc>
                <a:tc>
                  <a:txBody>
                    <a:bodyPr/>
                    <a:lstStyle/>
                    <a:p>
                      <a:r>
                        <a:rPr lang="en-US" sz="1600" dirty="0"/>
                        <a:t>12.6%</a:t>
                      </a:r>
                    </a:p>
                  </a:txBody>
                  <a:tcPr/>
                </a:tc>
                <a:tc>
                  <a:txBody>
                    <a:bodyPr/>
                    <a:lstStyle/>
                    <a:p>
                      <a:r>
                        <a:rPr lang="en-US" sz="1600" dirty="0"/>
                        <a:t>10.0%</a:t>
                      </a:r>
                    </a:p>
                  </a:txBody>
                  <a:tcPr/>
                </a:tc>
                <a:tc>
                  <a:txBody>
                    <a:bodyPr/>
                    <a:lstStyle/>
                    <a:p>
                      <a:r>
                        <a:rPr lang="en-US" sz="1600" dirty="0"/>
                        <a:t>9.9%</a:t>
                      </a:r>
                    </a:p>
                  </a:txBody>
                  <a:tcPr/>
                </a:tc>
                <a:tc>
                  <a:txBody>
                    <a:bodyPr/>
                    <a:lstStyle/>
                    <a:p>
                      <a:r>
                        <a:rPr lang="en-US" sz="1600" dirty="0"/>
                        <a:t>11.0%</a:t>
                      </a:r>
                    </a:p>
                  </a:txBody>
                  <a:tcPr/>
                </a:tc>
                <a:tc>
                  <a:txBody>
                    <a:bodyPr/>
                    <a:lstStyle/>
                    <a:p>
                      <a:r>
                        <a:rPr lang="en-US" sz="1600" dirty="0"/>
                        <a:t>7.4%</a:t>
                      </a:r>
                    </a:p>
                  </a:txBody>
                  <a:tcPr/>
                </a:tc>
                <a:tc>
                  <a:txBody>
                    <a:bodyPr/>
                    <a:lstStyle/>
                    <a:p>
                      <a:r>
                        <a:rPr lang="en-US" sz="1600" dirty="0"/>
                        <a:t>11.3%</a:t>
                      </a:r>
                    </a:p>
                  </a:txBody>
                  <a:tcPr/>
                </a:tc>
                <a:tc>
                  <a:txBody>
                    <a:bodyPr/>
                    <a:lstStyle/>
                    <a:p>
                      <a:r>
                        <a:rPr lang="en-US" sz="1600" dirty="0"/>
                        <a:t>10.5%</a:t>
                      </a:r>
                    </a:p>
                  </a:txBody>
                  <a:tcPr/>
                </a:tc>
                <a:extLst>
                  <a:ext uri="{0D108BD9-81ED-4DB2-BD59-A6C34878D82A}">
                    <a16:rowId xmlns:a16="http://schemas.microsoft.com/office/drawing/2014/main" val="2286123797"/>
                  </a:ext>
                </a:extLst>
              </a:tr>
            </a:tbl>
          </a:graphicData>
        </a:graphic>
      </p:graphicFrame>
    </p:spTree>
    <p:extLst>
      <p:ext uri="{BB962C8B-B14F-4D97-AF65-F5344CB8AC3E}">
        <p14:creationId xmlns:p14="http://schemas.microsoft.com/office/powerpoint/2010/main" val="3747702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5D30-C1F8-D628-9067-468139ACAAF3}"/>
              </a:ext>
            </a:extLst>
          </p:cNvPr>
          <p:cNvSpPr>
            <a:spLocks noGrp="1"/>
          </p:cNvSpPr>
          <p:nvPr>
            <p:ph type="title"/>
          </p:nvPr>
        </p:nvSpPr>
        <p:spPr/>
        <p:txBody>
          <a:bodyPr/>
          <a:lstStyle/>
          <a:p>
            <a:r>
              <a:rPr lang="en-US" dirty="0"/>
              <a:t>EJ Narrative Criteria</a:t>
            </a:r>
          </a:p>
        </p:txBody>
      </p:sp>
      <p:sp>
        <p:nvSpPr>
          <p:cNvPr id="3" name="Content Placeholder 2">
            <a:extLst>
              <a:ext uri="{FF2B5EF4-FFF2-40B4-BE49-F238E27FC236}">
                <a16:creationId xmlns:a16="http://schemas.microsoft.com/office/drawing/2014/main" id="{587F59D7-FCAD-4726-8D27-A4232C0EEBDC}"/>
              </a:ext>
            </a:extLst>
          </p:cNvPr>
          <p:cNvSpPr>
            <a:spLocks noGrp="1"/>
          </p:cNvSpPr>
          <p:nvPr>
            <p:ph idx="1"/>
          </p:nvPr>
        </p:nvSpPr>
        <p:spPr/>
        <p:txBody>
          <a:bodyPr/>
          <a:lstStyle/>
          <a:p>
            <a:pPr marL="0" indent="0">
              <a:buNone/>
            </a:pPr>
            <a:r>
              <a:rPr lang="en-US" sz="1800" b="0" i="0" u="none" strike="noStrike" baseline="0" dirty="0">
                <a:solidFill>
                  <a:srgbClr val="000000"/>
                </a:solidFill>
                <a:latin typeface="Times New Roman" panose="02020603050405020304" pitchFamily="18" charset="0"/>
              </a:rPr>
              <a:t>2.a.ii. Threats to Sensitive Populations (20 points) </a:t>
            </a:r>
          </a:p>
          <a:p>
            <a:pPr marL="0" indent="0">
              <a:buNone/>
            </a:pPr>
            <a:r>
              <a:rPr lang="en-US" sz="1800" b="0" i="0" u="none" strike="noStrike" baseline="0" dirty="0">
                <a:solidFill>
                  <a:srgbClr val="000000"/>
                </a:solidFill>
                <a:latin typeface="Times New Roman" panose="02020603050405020304" pitchFamily="18" charset="0"/>
              </a:rPr>
              <a:t>(1) Health or Welfare of Sensitive Populations (5 points) </a:t>
            </a:r>
          </a:p>
          <a:p>
            <a:r>
              <a:rPr lang="en-US" sz="1800" b="0" i="0" u="none" strike="noStrike" baseline="0" dirty="0">
                <a:solidFill>
                  <a:srgbClr val="000000"/>
                </a:solidFill>
                <a:latin typeface="Times New Roman" panose="02020603050405020304" pitchFamily="18" charset="0"/>
              </a:rPr>
              <a:t>The degree to which the sensitive populations within the target area(s) are clearly identified, the severity of the health or welfare issues experienced by the sensitive populations in the target area(s), and the extent to which this grant and reuse strategy/projected site reuse(s) will address those issues and/or will facilitate the identification and reduction of threats to the health or welfare of such groups. 	</a:t>
            </a:r>
          </a:p>
          <a:p>
            <a:endParaRPr lang="en-US" dirty="0"/>
          </a:p>
        </p:txBody>
      </p:sp>
    </p:spTree>
    <p:extLst>
      <p:ext uri="{BB962C8B-B14F-4D97-AF65-F5344CB8AC3E}">
        <p14:creationId xmlns:p14="http://schemas.microsoft.com/office/powerpoint/2010/main" val="2722296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686800" cy="1143000"/>
          </a:xfrm>
        </p:spPr>
        <p:txBody>
          <a:bodyPr>
            <a:normAutofit/>
          </a:bodyPr>
          <a:lstStyle/>
          <a:p>
            <a:r>
              <a:rPr lang="en-US" dirty="0"/>
              <a:t>Identify Sensitive Populations</a:t>
            </a:r>
          </a:p>
        </p:txBody>
      </p:sp>
      <p:sp>
        <p:nvSpPr>
          <p:cNvPr id="3" name="Content Placeholder 2"/>
          <p:cNvSpPr>
            <a:spLocks noGrp="1"/>
          </p:cNvSpPr>
          <p:nvPr>
            <p:ph idx="1"/>
          </p:nvPr>
        </p:nvSpPr>
        <p:spPr>
          <a:xfrm>
            <a:off x="628650" y="1501776"/>
            <a:ext cx="3926873" cy="4351338"/>
          </a:xfrm>
        </p:spPr>
        <p:txBody>
          <a:bodyPr>
            <a:normAutofit lnSpcReduction="10000"/>
          </a:bodyPr>
          <a:lstStyle/>
          <a:p>
            <a:r>
              <a:rPr lang="en-US" sz="2400" dirty="0"/>
              <a:t>Look at all your demographic indicators</a:t>
            </a:r>
          </a:p>
          <a:p>
            <a:r>
              <a:rPr lang="en-US" sz="2400" dirty="0"/>
              <a:t>Choose the ones that exceed the 50</a:t>
            </a:r>
            <a:r>
              <a:rPr lang="en-US" sz="2400" baseline="30000" dirty="0"/>
              <a:t>th</a:t>
            </a:r>
            <a:r>
              <a:rPr lang="en-US" sz="2400" dirty="0"/>
              <a:t> national percentile </a:t>
            </a:r>
          </a:p>
          <a:p>
            <a:pPr lvl="1"/>
            <a:r>
              <a:rPr lang="en-US" sz="2000" dirty="0"/>
              <a:t>&gt;50</a:t>
            </a:r>
            <a:r>
              <a:rPr lang="en-US" sz="2000" baseline="30000" dirty="0"/>
              <a:t>th</a:t>
            </a:r>
            <a:r>
              <a:rPr lang="en-US" sz="2000" dirty="0"/>
              <a:t> mention if you don’t have much else</a:t>
            </a:r>
          </a:p>
          <a:p>
            <a:pPr lvl="1"/>
            <a:r>
              <a:rPr lang="en-US" sz="2000" dirty="0"/>
              <a:t>&gt;70</a:t>
            </a:r>
            <a:r>
              <a:rPr lang="en-US" sz="2000" baseline="30000" dirty="0"/>
              <a:t>th</a:t>
            </a:r>
            <a:r>
              <a:rPr lang="en-US" sz="2000" dirty="0"/>
              <a:t> include</a:t>
            </a:r>
          </a:p>
          <a:p>
            <a:pPr lvl="1"/>
            <a:r>
              <a:rPr lang="en-US" sz="2000" dirty="0"/>
              <a:t>&gt;85</a:t>
            </a:r>
            <a:r>
              <a:rPr lang="en-US" sz="2000" baseline="30000" dirty="0"/>
              <a:t>th</a:t>
            </a:r>
            <a:r>
              <a:rPr lang="en-US" sz="2000" dirty="0"/>
              <a:t> emphasize!!!</a:t>
            </a:r>
          </a:p>
          <a:p>
            <a:r>
              <a:rPr lang="en-US" sz="2400" dirty="0"/>
              <a:t>Supplement with State Percentiles if national percentiles are not very strong</a:t>
            </a:r>
          </a:p>
          <a:p>
            <a:endParaRPr lang="en-US" sz="2400" dirty="0"/>
          </a:p>
        </p:txBody>
      </p:sp>
      <p:graphicFrame>
        <p:nvGraphicFramePr>
          <p:cNvPr id="4" name="Content Placeholder 3"/>
          <p:cNvGraphicFramePr>
            <a:graphicFrameLocks/>
          </p:cNvGraphicFramePr>
          <p:nvPr>
            <p:extLst>
              <p:ext uri="{D42A27DB-BD31-4B8C-83A1-F6EECF244321}">
                <p14:modId xmlns:p14="http://schemas.microsoft.com/office/powerpoint/2010/main" val="3856853739"/>
              </p:ext>
            </p:extLst>
          </p:nvPr>
        </p:nvGraphicFramePr>
        <p:xfrm>
          <a:off x="4349577" y="920066"/>
          <a:ext cx="4339999" cy="3454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74899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Let’s go back to our examples</a:t>
            </a:r>
          </a:p>
        </p:txBody>
      </p:sp>
      <p:graphicFrame>
        <p:nvGraphicFramePr>
          <p:cNvPr id="7" name="Content Placeholder 3">
            <a:extLst>
              <a:ext uri="{FF2B5EF4-FFF2-40B4-BE49-F238E27FC236}">
                <a16:creationId xmlns:a16="http://schemas.microsoft.com/office/drawing/2014/main" id="{BA254D09-84EB-F3FB-DCEF-1E6242B3B9FE}"/>
              </a:ext>
            </a:extLst>
          </p:cNvPr>
          <p:cNvGraphicFramePr>
            <a:graphicFrameLocks noGrp="1"/>
          </p:cNvGraphicFramePr>
          <p:nvPr>
            <p:ph idx="1"/>
            <p:extLst>
              <p:ext uri="{D42A27DB-BD31-4B8C-83A1-F6EECF244321}">
                <p14:modId xmlns:p14="http://schemas.microsoft.com/office/powerpoint/2010/main" val="1936388899"/>
              </p:ext>
            </p:extLst>
          </p:nvPr>
        </p:nvGraphicFramePr>
        <p:xfrm>
          <a:off x="448249" y="1190618"/>
          <a:ext cx="8216428" cy="4618817"/>
        </p:xfrm>
        <a:graphic>
          <a:graphicData uri="http://schemas.openxmlformats.org/drawingml/2006/table">
            <a:tbl>
              <a:tblPr>
                <a:tableStyleId>{21E4AEA4-8DFA-4A89-87EB-49C32662AFE0}</a:tableStyleId>
              </a:tblPr>
              <a:tblGrid>
                <a:gridCol w="3417454">
                  <a:extLst>
                    <a:ext uri="{9D8B030D-6E8A-4147-A177-3AD203B41FA5}">
                      <a16:colId xmlns:a16="http://schemas.microsoft.com/office/drawing/2014/main" val="3972112890"/>
                    </a:ext>
                  </a:extLst>
                </a:gridCol>
                <a:gridCol w="1281484">
                  <a:extLst>
                    <a:ext uri="{9D8B030D-6E8A-4147-A177-3AD203B41FA5}">
                      <a16:colId xmlns:a16="http://schemas.microsoft.com/office/drawing/2014/main" val="1160067453"/>
                    </a:ext>
                  </a:extLst>
                </a:gridCol>
                <a:gridCol w="1045292">
                  <a:extLst>
                    <a:ext uri="{9D8B030D-6E8A-4147-A177-3AD203B41FA5}">
                      <a16:colId xmlns:a16="http://schemas.microsoft.com/office/drawing/2014/main" val="1827653025"/>
                    </a:ext>
                  </a:extLst>
                </a:gridCol>
                <a:gridCol w="1307076">
                  <a:extLst>
                    <a:ext uri="{9D8B030D-6E8A-4147-A177-3AD203B41FA5}">
                      <a16:colId xmlns:a16="http://schemas.microsoft.com/office/drawing/2014/main" val="2941347016"/>
                    </a:ext>
                  </a:extLst>
                </a:gridCol>
                <a:gridCol w="1165122">
                  <a:extLst>
                    <a:ext uri="{9D8B030D-6E8A-4147-A177-3AD203B41FA5}">
                      <a16:colId xmlns:a16="http://schemas.microsoft.com/office/drawing/2014/main" val="2563855733"/>
                    </a:ext>
                  </a:extLst>
                </a:gridCol>
              </a:tblGrid>
              <a:tr h="391270">
                <a:tc>
                  <a:txBody>
                    <a:bodyPr/>
                    <a:lstStyle/>
                    <a:p>
                      <a:pPr algn="ctr" fontAlgn="b"/>
                      <a:endParaRPr lang="en-US" sz="1600" b="0" i="0" u="none" strike="noStrike" dirty="0">
                        <a:solidFill>
                          <a:schemeClr val="tx1"/>
                        </a:solidFill>
                        <a:effectLst/>
                        <a:latin typeface="+mn-lt"/>
                      </a:endParaRPr>
                    </a:p>
                  </a:txBody>
                  <a:tcPr marL="7620" marR="7620" marT="7620" marB="0" anchor="b">
                    <a:solidFill>
                      <a:schemeClr val="accent3"/>
                    </a:solidFill>
                  </a:tcPr>
                </a:tc>
                <a:tc gridSpan="4">
                  <a:txBody>
                    <a:bodyPr/>
                    <a:lstStyle/>
                    <a:p>
                      <a:pPr algn="ctr" fontAlgn="b"/>
                      <a:r>
                        <a:rPr lang="en-US" sz="1600" b="1" i="0" u="none" strike="noStrike" dirty="0">
                          <a:solidFill>
                            <a:schemeClr val="bg1"/>
                          </a:solidFill>
                          <a:effectLst/>
                          <a:latin typeface="+mn-lt"/>
                        </a:rPr>
                        <a:t>National Percentiles</a:t>
                      </a:r>
                    </a:p>
                  </a:txBody>
                  <a:tcPr marL="7620" marR="7620" marT="7620" marB="0" anchor="b">
                    <a:solidFill>
                      <a:schemeClr val="accent3"/>
                    </a:solidFill>
                  </a:tcPr>
                </a:tc>
                <a:tc hMerge="1">
                  <a:txBody>
                    <a:bodyPr/>
                    <a:lstStyle/>
                    <a:p>
                      <a:pPr algn="ctr" fontAlgn="b"/>
                      <a:endParaRPr lang="en-US" sz="1800" b="1" u="none" strike="noStrike" dirty="0">
                        <a:solidFill>
                          <a:schemeClr val="bg1"/>
                        </a:solidFill>
                        <a:effectLst/>
                      </a:endParaRPr>
                    </a:p>
                  </a:txBody>
                  <a:tcPr marL="7620" marR="7620" marT="7620" marB="0" anchor="b">
                    <a:solidFill>
                      <a:srgbClr val="004369"/>
                    </a:solidFill>
                  </a:tcPr>
                </a:tc>
                <a:tc hMerge="1">
                  <a:txBody>
                    <a:bodyPr/>
                    <a:lstStyle/>
                    <a:p>
                      <a:pPr algn="ctr" fontAlgn="b"/>
                      <a:endParaRPr lang="en-US" sz="1800" b="1" u="none" strike="noStrike" dirty="0">
                        <a:solidFill>
                          <a:schemeClr val="bg1"/>
                        </a:solidFill>
                        <a:effectLst/>
                      </a:endParaRPr>
                    </a:p>
                  </a:txBody>
                  <a:tcPr marL="7620" marR="7620" marT="7620" marB="0" anchor="b">
                    <a:solidFill>
                      <a:srgbClr val="004369"/>
                    </a:solidFill>
                  </a:tcPr>
                </a:tc>
                <a:tc hMerge="1">
                  <a:txBody>
                    <a:bodyPr/>
                    <a:lstStyle/>
                    <a:p>
                      <a:pPr algn="ctr" fontAlgn="b"/>
                      <a:endParaRPr lang="en-US" sz="1800" b="1" i="0" u="none" strike="noStrike" dirty="0">
                        <a:solidFill>
                          <a:schemeClr val="bg1"/>
                        </a:solidFill>
                        <a:effectLst/>
                        <a:latin typeface="+mn-lt"/>
                      </a:endParaRPr>
                    </a:p>
                  </a:txBody>
                  <a:tcPr marL="7620" marR="7620" marT="7620" marB="0" anchor="b">
                    <a:solidFill>
                      <a:srgbClr val="004369"/>
                    </a:solidFill>
                  </a:tcPr>
                </a:tc>
                <a:extLst>
                  <a:ext uri="{0D108BD9-81ED-4DB2-BD59-A6C34878D82A}">
                    <a16:rowId xmlns:a16="http://schemas.microsoft.com/office/drawing/2014/main" val="2502374425"/>
                  </a:ext>
                </a:extLst>
              </a:tr>
              <a:tr h="682620">
                <a:tc>
                  <a:txBody>
                    <a:bodyPr/>
                    <a:lstStyle/>
                    <a:p>
                      <a:pPr algn="ctr" fontAlgn="b"/>
                      <a:endParaRPr lang="en-US" sz="1600" b="0" i="0" u="none" strike="noStrike" dirty="0">
                        <a:solidFill>
                          <a:schemeClr val="tx1"/>
                        </a:solidFill>
                        <a:effectLst/>
                        <a:latin typeface="+mn-lt"/>
                      </a:endParaRP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Claremont 0.5 mile radius</a:t>
                      </a:r>
                      <a:endParaRPr lang="en-US" sz="1600" b="1" i="0" u="none" strike="noStrike" dirty="0">
                        <a:solidFill>
                          <a:schemeClr val="bg1"/>
                        </a:solidFill>
                        <a:effectLst/>
                        <a:latin typeface="+mn-lt"/>
                      </a:endParaRP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Caribou CS 9514</a:t>
                      </a: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Winooski CDP</a:t>
                      </a: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Burlington CS 10</a:t>
                      </a:r>
                    </a:p>
                  </a:txBody>
                  <a:tcPr marL="7620" marR="7620" marT="7620" marB="0" anchor="b">
                    <a:solidFill>
                      <a:schemeClr val="accent3"/>
                    </a:solidFill>
                  </a:tcPr>
                </a:tc>
                <a:extLst>
                  <a:ext uri="{0D108BD9-81ED-4DB2-BD59-A6C34878D82A}">
                    <a16:rowId xmlns:a16="http://schemas.microsoft.com/office/drawing/2014/main" val="2928192014"/>
                  </a:ext>
                </a:extLst>
              </a:tr>
              <a:tr h="345986">
                <a:tc>
                  <a:txBody>
                    <a:bodyPr/>
                    <a:lstStyle/>
                    <a:p>
                      <a:pPr algn="l" fontAlgn="b"/>
                      <a:r>
                        <a:rPr lang="en-US" sz="1600" b="0" u="none" strike="noStrike" dirty="0">
                          <a:solidFill>
                            <a:srgbClr val="000000"/>
                          </a:solidFill>
                          <a:effectLst/>
                        </a:rPr>
                        <a:t>Total Population </a:t>
                      </a:r>
                      <a:endParaRPr lang="en-US" sz="1600" b="0" i="0" u="none" strike="noStrike" dirty="0">
                        <a:solidFill>
                          <a:srgbClr val="000000"/>
                        </a:solidFill>
                        <a:effectLst/>
                        <a:latin typeface="+mn-lt"/>
                      </a:endParaRP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2,645</a:t>
                      </a:r>
                      <a:endParaRPr lang="en-US" sz="1600" b="1" i="0" u="none" strike="noStrike" dirty="0">
                        <a:solidFill>
                          <a:schemeClr val="bg1"/>
                        </a:solidFill>
                        <a:effectLst/>
                        <a:latin typeface="+mn-lt"/>
                      </a:endParaRPr>
                    </a:p>
                  </a:txBody>
                  <a:tcPr marL="7620" marR="7620" marT="7620" marB="0" anchor="b">
                    <a:solidFill>
                      <a:schemeClr val="accent3"/>
                    </a:solidFill>
                  </a:tcPr>
                </a:tc>
                <a:tc>
                  <a:txBody>
                    <a:bodyPr/>
                    <a:lstStyle/>
                    <a:p>
                      <a:pPr algn="ctr" fontAlgn="b"/>
                      <a:r>
                        <a:rPr lang="en-US" sz="1600" b="1" i="0" u="none" strike="noStrike" dirty="0">
                          <a:solidFill>
                            <a:schemeClr val="bg1"/>
                          </a:solidFill>
                          <a:effectLst/>
                          <a:latin typeface="+mn-lt"/>
                        </a:rPr>
                        <a:t>2,280</a:t>
                      </a:r>
                    </a:p>
                  </a:txBody>
                  <a:tcPr marL="7620" marR="7620" marT="7620" marB="0" anchor="b">
                    <a:solidFill>
                      <a:schemeClr val="accent3"/>
                    </a:solidFill>
                  </a:tcPr>
                </a:tc>
                <a:tc>
                  <a:txBody>
                    <a:bodyPr/>
                    <a:lstStyle/>
                    <a:p>
                      <a:pPr algn="ctr" fontAlgn="b"/>
                      <a:r>
                        <a:rPr lang="en-US" sz="1600" b="1" i="0" u="none" strike="noStrike" dirty="0">
                          <a:solidFill>
                            <a:srgbClr val="EEF1DB"/>
                          </a:solidFill>
                          <a:effectLst/>
                          <a:latin typeface="+mn-lt"/>
                        </a:rPr>
                        <a:t>7,998</a:t>
                      </a:r>
                    </a:p>
                  </a:txBody>
                  <a:tcPr marL="7620" marR="7620" marT="7620" marB="0" anchor="b">
                    <a:solidFill>
                      <a:schemeClr val="accent3"/>
                    </a:solidFill>
                  </a:tcPr>
                </a:tc>
                <a:tc>
                  <a:txBody>
                    <a:bodyPr/>
                    <a:lstStyle/>
                    <a:p>
                      <a:pPr algn="ctr" fontAlgn="b"/>
                      <a:r>
                        <a:rPr lang="en-US" sz="1600" b="1" u="none" strike="noStrike" dirty="0">
                          <a:solidFill>
                            <a:schemeClr val="bg1"/>
                          </a:solidFill>
                          <a:effectLst/>
                        </a:rPr>
                        <a:t>4,201</a:t>
                      </a:r>
                      <a:endParaRPr lang="en-US" sz="1600" b="1" i="0" u="none" strike="noStrike" dirty="0">
                        <a:solidFill>
                          <a:schemeClr val="bg1"/>
                        </a:solidFill>
                        <a:effectLst/>
                        <a:latin typeface="+mn-lt"/>
                      </a:endParaRPr>
                    </a:p>
                  </a:txBody>
                  <a:tcPr marL="7620" marR="7620" marT="7620" marB="0" anchor="b">
                    <a:solidFill>
                      <a:schemeClr val="accent3"/>
                    </a:solidFill>
                  </a:tcPr>
                </a:tc>
                <a:extLst>
                  <a:ext uri="{0D108BD9-81ED-4DB2-BD59-A6C34878D82A}">
                    <a16:rowId xmlns:a16="http://schemas.microsoft.com/office/drawing/2014/main" val="2343251901"/>
                  </a:ext>
                </a:extLst>
              </a:tr>
              <a:tr h="345986">
                <a:tc>
                  <a:txBody>
                    <a:bodyPr/>
                    <a:lstStyle/>
                    <a:p>
                      <a:pPr algn="l" fontAlgn="b"/>
                      <a:r>
                        <a:rPr lang="en-US" sz="1600" u="none" strike="noStrike" dirty="0">
                          <a:effectLst/>
                        </a:rPr>
                        <a:t>People of Color Population</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25</a:t>
                      </a:r>
                    </a:p>
                  </a:txBody>
                  <a:tcPr marL="9525" marR="9525" marT="9525" marB="0" anchor="b"/>
                </a:tc>
                <a:tc>
                  <a:txBody>
                    <a:bodyPr/>
                    <a:lstStyle/>
                    <a:p>
                      <a:pPr algn="ctr" fontAlgn="b"/>
                      <a:r>
                        <a:rPr lang="en-US" sz="1600" b="0" i="0" u="none" strike="noStrike" dirty="0">
                          <a:solidFill>
                            <a:srgbClr val="000000"/>
                          </a:solidFill>
                          <a:effectLst/>
                          <a:latin typeface="+mn-lt"/>
                        </a:rPr>
                        <a:t>32</a:t>
                      </a:r>
                    </a:p>
                  </a:txBody>
                  <a:tcPr marL="9525" marR="9525" marT="9525" marB="0" anchor="b"/>
                </a:tc>
                <a:tc>
                  <a:txBody>
                    <a:bodyPr/>
                    <a:lstStyle/>
                    <a:p>
                      <a:pPr algn="ctr" fontAlgn="b"/>
                      <a:r>
                        <a:rPr lang="en-US" sz="1600" b="0" i="0" u="none" strike="noStrike" dirty="0">
                          <a:solidFill>
                            <a:srgbClr val="000000"/>
                          </a:solidFill>
                          <a:effectLst/>
                          <a:latin typeface="+mn-lt"/>
                        </a:rPr>
                        <a:t>38</a:t>
                      </a:r>
                    </a:p>
                  </a:txBody>
                  <a:tcPr marL="9525" marR="9525" marT="9525" marB="0" anchor="b"/>
                </a:tc>
                <a:tc>
                  <a:txBody>
                    <a:bodyPr/>
                    <a:lstStyle/>
                    <a:p>
                      <a:pPr algn="ctr" fontAlgn="b"/>
                      <a:r>
                        <a:rPr lang="en-US" sz="1600" b="0" i="0" u="none" strike="noStrike" dirty="0">
                          <a:solidFill>
                            <a:srgbClr val="000000"/>
                          </a:solidFill>
                          <a:effectLst/>
                          <a:latin typeface="+mn-lt"/>
                        </a:rPr>
                        <a:t>13</a:t>
                      </a:r>
                    </a:p>
                  </a:txBody>
                  <a:tcPr marL="9525" marR="9525" marT="9525" marB="0" anchor="b"/>
                </a:tc>
                <a:extLst>
                  <a:ext uri="{0D108BD9-81ED-4DB2-BD59-A6C34878D82A}">
                    <a16:rowId xmlns:a16="http://schemas.microsoft.com/office/drawing/2014/main" val="471495165"/>
                  </a:ext>
                </a:extLst>
              </a:tr>
              <a:tr h="345986">
                <a:tc>
                  <a:txBody>
                    <a:bodyPr/>
                    <a:lstStyle/>
                    <a:p>
                      <a:pPr algn="l" fontAlgn="b"/>
                      <a:r>
                        <a:rPr lang="en-US" sz="1600" u="none" strike="noStrike" dirty="0">
                          <a:effectLst/>
                        </a:rPr>
                        <a:t>Low Income Population</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1" i="0" u="none" strike="noStrike" dirty="0">
                          <a:solidFill>
                            <a:srgbClr val="C00000"/>
                          </a:solidFill>
                          <a:effectLst/>
                          <a:latin typeface="+mn-lt"/>
                        </a:rPr>
                        <a:t>89</a:t>
                      </a:r>
                    </a:p>
                  </a:txBody>
                  <a:tcPr marL="9525" marR="9525" marT="9525" marB="0" anchor="b"/>
                </a:tc>
                <a:tc>
                  <a:txBody>
                    <a:bodyPr/>
                    <a:lstStyle/>
                    <a:p>
                      <a:pPr algn="ctr" fontAlgn="b"/>
                      <a:r>
                        <a:rPr lang="en-US" sz="1600" b="1" i="0" u="none" strike="noStrike" dirty="0">
                          <a:solidFill>
                            <a:srgbClr val="FF9900"/>
                          </a:solidFill>
                          <a:effectLst/>
                          <a:latin typeface="+mn-lt"/>
                        </a:rPr>
                        <a:t>74</a:t>
                      </a:r>
                    </a:p>
                  </a:txBody>
                  <a:tcPr marL="9525" marR="9525" marT="9525" marB="0" anchor="b"/>
                </a:tc>
                <a:tc>
                  <a:txBody>
                    <a:bodyPr/>
                    <a:lstStyle/>
                    <a:p>
                      <a:pPr algn="ctr" fontAlgn="b"/>
                      <a:r>
                        <a:rPr lang="en-US" sz="1600" b="0" i="0" u="none" strike="noStrike" dirty="0">
                          <a:solidFill>
                            <a:srgbClr val="00B050"/>
                          </a:solidFill>
                          <a:effectLst/>
                          <a:latin typeface="+mn-lt"/>
                        </a:rPr>
                        <a:t>66</a:t>
                      </a:r>
                    </a:p>
                  </a:txBody>
                  <a:tcPr marL="9525" marR="9525" marT="9525" marB="0" anchor="b"/>
                </a:tc>
                <a:tc>
                  <a:txBody>
                    <a:bodyPr/>
                    <a:lstStyle/>
                    <a:p>
                      <a:pPr algn="ctr" fontAlgn="b"/>
                      <a:r>
                        <a:rPr lang="en-US" sz="1600" b="1" i="0" u="none" strike="noStrike" dirty="0">
                          <a:solidFill>
                            <a:srgbClr val="FF9900"/>
                          </a:solidFill>
                          <a:effectLst/>
                          <a:latin typeface="+mn-lt"/>
                        </a:rPr>
                        <a:t>76</a:t>
                      </a:r>
                    </a:p>
                  </a:txBody>
                  <a:tcPr marL="9525" marR="9525" marT="9525" marB="0" anchor="b"/>
                </a:tc>
                <a:extLst>
                  <a:ext uri="{0D108BD9-81ED-4DB2-BD59-A6C34878D82A}">
                    <a16:rowId xmlns:a16="http://schemas.microsoft.com/office/drawing/2014/main" val="2697308758"/>
                  </a:ext>
                </a:extLst>
              </a:tr>
              <a:tr h="345986">
                <a:tc>
                  <a:txBody>
                    <a:bodyPr/>
                    <a:lstStyle/>
                    <a:p>
                      <a:pPr algn="l" fontAlgn="b"/>
                      <a:r>
                        <a:rPr lang="en-US" sz="1600" b="0" u="none" strike="noStrike">
                          <a:solidFill>
                            <a:srgbClr val="000000"/>
                          </a:solidFill>
                          <a:effectLst/>
                        </a:rPr>
                        <a:t>Unemployed</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mn-lt"/>
                        </a:rPr>
                        <a:t>41</a:t>
                      </a:r>
                    </a:p>
                  </a:txBody>
                  <a:tcPr marL="9525" marR="9525" marT="9525" marB="0" anchor="b"/>
                </a:tc>
                <a:tc>
                  <a:txBody>
                    <a:bodyPr/>
                    <a:lstStyle/>
                    <a:p>
                      <a:pPr algn="ctr" fontAlgn="b"/>
                      <a:r>
                        <a:rPr lang="en-US" sz="1600" b="0" i="0" u="none" strike="noStrike" dirty="0">
                          <a:solidFill>
                            <a:srgbClr val="000000"/>
                          </a:solidFill>
                          <a:effectLst/>
                          <a:latin typeface="+mn-lt"/>
                        </a:rPr>
                        <a:t>23</a:t>
                      </a:r>
                    </a:p>
                  </a:txBody>
                  <a:tcPr marL="9525" marR="9525" marT="9525" marB="0" anchor="b"/>
                </a:tc>
                <a:tc>
                  <a:txBody>
                    <a:bodyPr/>
                    <a:lstStyle/>
                    <a:p>
                      <a:pPr algn="ctr" fontAlgn="b"/>
                      <a:r>
                        <a:rPr lang="en-US" sz="1600" b="0" i="0" u="none" strike="noStrike" dirty="0">
                          <a:solidFill>
                            <a:srgbClr val="000000"/>
                          </a:solidFill>
                          <a:effectLst/>
                          <a:latin typeface="+mn-lt"/>
                        </a:rPr>
                        <a:t>43</a:t>
                      </a:r>
                    </a:p>
                  </a:txBody>
                  <a:tcPr marL="9525" marR="9525" marT="9525" marB="0" anchor="b"/>
                </a:tc>
                <a:tc>
                  <a:txBody>
                    <a:bodyPr/>
                    <a:lstStyle/>
                    <a:p>
                      <a:pPr algn="ctr" fontAlgn="b"/>
                      <a:r>
                        <a:rPr lang="en-US" sz="1600" b="0" i="0" u="none" strike="noStrike" dirty="0">
                          <a:solidFill>
                            <a:srgbClr val="000000"/>
                          </a:solidFill>
                          <a:effectLst/>
                          <a:latin typeface="+mn-lt"/>
                        </a:rPr>
                        <a:t>34</a:t>
                      </a:r>
                    </a:p>
                  </a:txBody>
                  <a:tcPr marL="9525" marR="9525" marT="9525" marB="0" anchor="b"/>
                </a:tc>
                <a:extLst>
                  <a:ext uri="{0D108BD9-81ED-4DB2-BD59-A6C34878D82A}">
                    <a16:rowId xmlns:a16="http://schemas.microsoft.com/office/drawing/2014/main" val="2342990624"/>
                  </a:ext>
                </a:extLst>
              </a:tr>
              <a:tr h="471469">
                <a:tc>
                  <a:txBody>
                    <a:bodyPr/>
                    <a:lstStyle/>
                    <a:p>
                      <a:pPr algn="l" fontAlgn="b"/>
                      <a:r>
                        <a:rPr lang="en-US" sz="1600" b="0" u="none" strike="noStrike" dirty="0">
                          <a:solidFill>
                            <a:srgbClr val="000000"/>
                          </a:solidFill>
                          <a:effectLst/>
                        </a:rPr>
                        <a:t>Limited English Speaking Households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mn-lt"/>
                        </a:rPr>
                        <a:t>0</a:t>
                      </a:r>
                    </a:p>
                  </a:txBody>
                  <a:tcPr marL="9525" marR="9525" marT="9525" marB="0" anchor="b"/>
                </a:tc>
                <a:tc>
                  <a:txBody>
                    <a:bodyPr/>
                    <a:lstStyle/>
                    <a:p>
                      <a:pPr algn="ctr" fontAlgn="b"/>
                      <a:r>
                        <a:rPr lang="en-US" sz="1600" b="1" i="0" u="none" strike="noStrike" dirty="0">
                          <a:solidFill>
                            <a:srgbClr val="FF9900"/>
                          </a:solidFill>
                          <a:effectLst/>
                          <a:latin typeface="+mn-lt"/>
                        </a:rPr>
                        <a:t>74</a:t>
                      </a:r>
                    </a:p>
                  </a:txBody>
                  <a:tcPr marL="9525" marR="9525" marT="9525" marB="0" anchor="b"/>
                </a:tc>
                <a:tc>
                  <a:txBody>
                    <a:bodyPr/>
                    <a:lstStyle/>
                    <a:p>
                      <a:pPr algn="ctr" fontAlgn="b"/>
                      <a:r>
                        <a:rPr lang="en-US" sz="1600" b="1" i="0" u="none" strike="noStrike" dirty="0">
                          <a:solidFill>
                            <a:srgbClr val="FF9900"/>
                          </a:solidFill>
                          <a:effectLst/>
                          <a:latin typeface="+mn-lt"/>
                        </a:rPr>
                        <a:t>76</a:t>
                      </a:r>
                    </a:p>
                  </a:txBody>
                  <a:tcPr marL="9525" marR="9525" marT="9525" marB="0" anchor="b"/>
                </a:tc>
                <a:tc>
                  <a:txBody>
                    <a:bodyPr/>
                    <a:lstStyle/>
                    <a:p>
                      <a:pPr algn="ctr" fontAlgn="b"/>
                      <a:r>
                        <a:rPr lang="en-US" sz="1600" b="0" i="0" u="none" strike="noStrike" dirty="0">
                          <a:solidFill>
                            <a:srgbClr val="000000"/>
                          </a:solidFill>
                          <a:effectLst/>
                          <a:latin typeface="+mn-lt"/>
                        </a:rPr>
                        <a:t>0</a:t>
                      </a:r>
                    </a:p>
                  </a:txBody>
                  <a:tcPr marL="9525" marR="9525" marT="9525" marB="0" anchor="b"/>
                </a:tc>
                <a:extLst>
                  <a:ext uri="{0D108BD9-81ED-4DB2-BD59-A6C34878D82A}">
                    <a16:rowId xmlns:a16="http://schemas.microsoft.com/office/drawing/2014/main" val="1015390100"/>
                  </a:ext>
                </a:extLst>
              </a:tr>
              <a:tr h="682620">
                <a:tc>
                  <a:txBody>
                    <a:bodyPr/>
                    <a:lstStyle/>
                    <a:p>
                      <a:pPr algn="l" fontAlgn="b"/>
                      <a:r>
                        <a:rPr lang="en-US" sz="1600" u="none" strike="noStrike">
                          <a:effectLst/>
                        </a:rPr>
                        <a:t>Population with Less Than High School Education</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b="1" i="0" u="none" strike="noStrike" dirty="0">
                          <a:solidFill>
                            <a:srgbClr val="FF9900"/>
                          </a:solidFill>
                          <a:effectLst/>
                          <a:latin typeface="+mn-lt"/>
                        </a:rPr>
                        <a:t>77</a:t>
                      </a:r>
                    </a:p>
                  </a:txBody>
                  <a:tcPr marL="9525" marR="9525" marT="9525" marB="0" anchor="b"/>
                </a:tc>
                <a:tc>
                  <a:txBody>
                    <a:bodyPr/>
                    <a:lstStyle/>
                    <a:p>
                      <a:pPr algn="ctr" fontAlgn="b"/>
                      <a:r>
                        <a:rPr lang="en-US" sz="1600" b="0" i="0" u="none" strike="noStrike" dirty="0">
                          <a:solidFill>
                            <a:srgbClr val="000000"/>
                          </a:solidFill>
                          <a:effectLst/>
                          <a:latin typeface="+mn-lt"/>
                        </a:rPr>
                        <a:t>46</a:t>
                      </a:r>
                    </a:p>
                  </a:txBody>
                  <a:tcPr marL="9525" marR="9525" marT="9525" marB="0" anchor="b"/>
                </a:tc>
                <a:tc>
                  <a:txBody>
                    <a:bodyPr/>
                    <a:lstStyle/>
                    <a:p>
                      <a:pPr algn="ctr" fontAlgn="b"/>
                      <a:r>
                        <a:rPr lang="en-US" sz="1600" b="0" i="0" u="none" strike="noStrike" dirty="0">
                          <a:solidFill>
                            <a:srgbClr val="00B050"/>
                          </a:solidFill>
                          <a:effectLst/>
                          <a:latin typeface="+mn-lt"/>
                        </a:rPr>
                        <a:t>60</a:t>
                      </a:r>
                    </a:p>
                  </a:txBody>
                  <a:tcPr marL="9525" marR="9525" marT="9525" marB="0" anchor="b"/>
                </a:tc>
                <a:tc>
                  <a:txBody>
                    <a:bodyPr/>
                    <a:lstStyle/>
                    <a:p>
                      <a:pPr algn="ctr" fontAlgn="b"/>
                      <a:r>
                        <a:rPr lang="en-US" sz="1600" b="0" i="0" u="none" strike="noStrike" dirty="0">
                          <a:solidFill>
                            <a:srgbClr val="00B050"/>
                          </a:solidFill>
                          <a:effectLst/>
                          <a:latin typeface="+mn-lt"/>
                        </a:rPr>
                        <a:t>66</a:t>
                      </a:r>
                    </a:p>
                  </a:txBody>
                  <a:tcPr marL="9525" marR="9525" marT="9525" marB="0" anchor="b"/>
                </a:tc>
                <a:extLst>
                  <a:ext uri="{0D108BD9-81ED-4DB2-BD59-A6C34878D82A}">
                    <a16:rowId xmlns:a16="http://schemas.microsoft.com/office/drawing/2014/main" val="76484320"/>
                  </a:ext>
                </a:extLst>
              </a:tr>
              <a:tr h="345986">
                <a:tc>
                  <a:txBody>
                    <a:bodyPr/>
                    <a:lstStyle/>
                    <a:p>
                      <a:pPr algn="l" fontAlgn="b"/>
                      <a:r>
                        <a:rPr lang="en-US" sz="1600" u="none" strike="noStrike" dirty="0">
                          <a:effectLst/>
                        </a:rPr>
                        <a:t>Population under Age 5</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1" i="0" u="none" strike="noStrike" dirty="0">
                          <a:solidFill>
                            <a:srgbClr val="C00000"/>
                          </a:solidFill>
                          <a:effectLst/>
                          <a:latin typeface="+mn-lt"/>
                        </a:rPr>
                        <a:t>89</a:t>
                      </a:r>
                    </a:p>
                  </a:txBody>
                  <a:tcPr marL="9525" marR="9525" marT="9525" marB="0" anchor="b"/>
                </a:tc>
                <a:tc>
                  <a:txBody>
                    <a:bodyPr/>
                    <a:lstStyle/>
                    <a:p>
                      <a:pPr algn="ctr" fontAlgn="b"/>
                      <a:r>
                        <a:rPr lang="en-US" sz="1600" b="1" i="0" u="none" strike="noStrike" dirty="0">
                          <a:solidFill>
                            <a:srgbClr val="C00000"/>
                          </a:solidFill>
                          <a:effectLst/>
                          <a:latin typeface="+mn-lt"/>
                        </a:rPr>
                        <a:t>89</a:t>
                      </a:r>
                    </a:p>
                  </a:txBody>
                  <a:tcPr marL="9525" marR="9525" marT="9525" marB="0" anchor="b"/>
                </a:tc>
                <a:tc>
                  <a:txBody>
                    <a:bodyPr/>
                    <a:lstStyle/>
                    <a:p>
                      <a:pPr algn="ctr" fontAlgn="b"/>
                      <a:r>
                        <a:rPr lang="en-US" sz="1600" b="0" i="0" u="none" strike="noStrike" dirty="0">
                          <a:solidFill>
                            <a:srgbClr val="000000"/>
                          </a:solidFill>
                          <a:effectLst/>
                          <a:latin typeface="+mn-lt"/>
                        </a:rPr>
                        <a:t>49</a:t>
                      </a:r>
                    </a:p>
                  </a:txBody>
                  <a:tcPr marL="9525" marR="9525" marT="9525" marB="0" anchor="b"/>
                </a:tc>
                <a:tc>
                  <a:txBody>
                    <a:bodyPr/>
                    <a:lstStyle/>
                    <a:p>
                      <a:pPr algn="ctr" fontAlgn="b"/>
                      <a:r>
                        <a:rPr lang="en-US" sz="1600" b="0" i="0" u="none" strike="noStrike" dirty="0">
                          <a:solidFill>
                            <a:srgbClr val="000000"/>
                          </a:solidFill>
                          <a:effectLst/>
                          <a:latin typeface="+mn-lt"/>
                        </a:rPr>
                        <a:t>37</a:t>
                      </a:r>
                    </a:p>
                  </a:txBody>
                  <a:tcPr marL="9525" marR="9525" marT="9525" marB="0" anchor="b"/>
                </a:tc>
                <a:extLst>
                  <a:ext uri="{0D108BD9-81ED-4DB2-BD59-A6C34878D82A}">
                    <a16:rowId xmlns:a16="http://schemas.microsoft.com/office/drawing/2014/main" val="2959590880"/>
                  </a:ext>
                </a:extLst>
              </a:tr>
              <a:tr h="289326">
                <a:tc>
                  <a:txBody>
                    <a:bodyPr/>
                    <a:lstStyle/>
                    <a:p>
                      <a:pPr algn="l" fontAlgn="b"/>
                      <a:r>
                        <a:rPr lang="en-US" sz="1600" u="none" strike="noStrike" dirty="0">
                          <a:effectLst/>
                        </a:rPr>
                        <a:t>Population over Age 64</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48</a:t>
                      </a:r>
                    </a:p>
                  </a:txBody>
                  <a:tcPr marL="9525" marR="9525" marT="9525" marB="0" anchor="b"/>
                </a:tc>
                <a:tc>
                  <a:txBody>
                    <a:bodyPr/>
                    <a:lstStyle/>
                    <a:p>
                      <a:pPr algn="ctr" fontAlgn="b"/>
                      <a:r>
                        <a:rPr lang="en-US" sz="1600" b="1" i="0" u="none" strike="noStrike" dirty="0">
                          <a:solidFill>
                            <a:srgbClr val="000000"/>
                          </a:solidFill>
                          <a:effectLst/>
                          <a:latin typeface="+mn-lt"/>
                        </a:rPr>
                        <a:t>78</a:t>
                      </a:r>
                    </a:p>
                  </a:txBody>
                  <a:tcPr marL="9525" marR="9525" marT="9525" marB="0" anchor="b"/>
                </a:tc>
                <a:tc>
                  <a:txBody>
                    <a:bodyPr/>
                    <a:lstStyle/>
                    <a:p>
                      <a:pPr algn="ctr" fontAlgn="b"/>
                      <a:r>
                        <a:rPr lang="en-US" sz="1600" b="0" i="0" u="none" strike="noStrike" dirty="0">
                          <a:solidFill>
                            <a:srgbClr val="000000"/>
                          </a:solidFill>
                          <a:effectLst/>
                          <a:latin typeface="+mn-lt"/>
                        </a:rPr>
                        <a:t>31</a:t>
                      </a:r>
                    </a:p>
                  </a:txBody>
                  <a:tcPr marL="9525" marR="9525" marT="9525" marB="0" anchor="b"/>
                </a:tc>
                <a:tc>
                  <a:txBody>
                    <a:bodyPr/>
                    <a:lstStyle/>
                    <a:p>
                      <a:pPr algn="ctr" fontAlgn="b"/>
                      <a:r>
                        <a:rPr lang="en-US" sz="1600" b="1" i="0" u="none" strike="noStrike" dirty="0">
                          <a:solidFill>
                            <a:srgbClr val="FF9900"/>
                          </a:solidFill>
                          <a:effectLst/>
                          <a:latin typeface="+mn-lt"/>
                        </a:rPr>
                        <a:t>75</a:t>
                      </a:r>
                    </a:p>
                  </a:txBody>
                  <a:tcPr marL="9525" marR="9525" marT="9525" marB="0" anchor="b"/>
                </a:tc>
                <a:extLst>
                  <a:ext uri="{0D108BD9-81ED-4DB2-BD59-A6C34878D82A}">
                    <a16:rowId xmlns:a16="http://schemas.microsoft.com/office/drawing/2014/main" val="2976496892"/>
                  </a:ext>
                </a:extLst>
              </a:tr>
              <a:tr h="289326">
                <a:tc>
                  <a:txBody>
                    <a:bodyPr/>
                    <a:lstStyle/>
                    <a:p>
                      <a:pPr algn="l" fontAlgn="b"/>
                      <a:r>
                        <a:rPr lang="en-US" sz="1600" b="0" i="0" u="none" strike="noStrike" dirty="0">
                          <a:solidFill>
                            <a:srgbClr val="000000"/>
                          </a:solidFill>
                          <a:effectLst/>
                          <a:latin typeface="+mn-lt"/>
                        </a:rPr>
                        <a:t>Persons with Disabilities</a:t>
                      </a:r>
                    </a:p>
                  </a:txBody>
                  <a:tcPr marL="7620" marR="7620" marT="7620" marB="0" anchor="b"/>
                </a:tc>
                <a:tc>
                  <a:txBody>
                    <a:bodyPr/>
                    <a:lstStyle/>
                    <a:p>
                      <a:pPr algn="ctr" fontAlgn="b"/>
                      <a:r>
                        <a:rPr lang="en-US" sz="1600" b="1" i="0" u="none" strike="noStrike" dirty="0">
                          <a:solidFill>
                            <a:srgbClr val="00B050"/>
                          </a:solidFill>
                          <a:effectLst/>
                          <a:latin typeface="+mn-lt"/>
                        </a:rPr>
                        <a:t>63</a:t>
                      </a:r>
                    </a:p>
                  </a:txBody>
                  <a:tcPr marL="7620" marR="7620" marT="7620" marB="0" anchor="b"/>
                </a:tc>
                <a:tc>
                  <a:txBody>
                    <a:bodyPr/>
                    <a:lstStyle/>
                    <a:p>
                      <a:pPr algn="ctr" fontAlgn="b"/>
                      <a:r>
                        <a:rPr lang="en-US" sz="1600" b="1" i="0" u="none" strike="noStrike" dirty="0">
                          <a:solidFill>
                            <a:srgbClr val="C00000"/>
                          </a:solidFill>
                          <a:effectLst/>
                          <a:latin typeface="+mn-lt"/>
                        </a:rPr>
                        <a:t>93</a:t>
                      </a:r>
                    </a:p>
                  </a:txBody>
                  <a:tcPr marL="9525" marR="9525" marT="9525" marB="0" anchor="b"/>
                </a:tc>
                <a:tc>
                  <a:txBody>
                    <a:bodyPr/>
                    <a:lstStyle/>
                    <a:p>
                      <a:pPr algn="ctr" fontAlgn="b"/>
                      <a:r>
                        <a:rPr lang="en-US" sz="1600" b="0" i="0" u="none" strike="noStrike" dirty="0">
                          <a:solidFill>
                            <a:srgbClr val="00B050"/>
                          </a:solidFill>
                          <a:effectLst/>
                          <a:latin typeface="+mn-lt"/>
                        </a:rPr>
                        <a:t>63</a:t>
                      </a:r>
                    </a:p>
                  </a:txBody>
                  <a:tcPr marL="9525" marR="9525" marT="9525" marB="0" anchor="b"/>
                </a:tc>
                <a:tc>
                  <a:txBody>
                    <a:bodyPr/>
                    <a:lstStyle/>
                    <a:p>
                      <a:pPr algn="ctr" fontAlgn="b"/>
                      <a:r>
                        <a:rPr lang="en-US" sz="1600" b="0" i="0" u="none" strike="noStrike" dirty="0">
                          <a:solidFill>
                            <a:srgbClr val="000000"/>
                          </a:solidFill>
                          <a:effectLst/>
                          <a:latin typeface="+mn-lt"/>
                        </a:rPr>
                        <a:t>42</a:t>
                      </a:r>
                    </a:p>
                  </a:txBody>
                  <a:tcPr marL="9525" marR="9525" marT="9525" marB="0" anchor="b"/>
                </a:tc>
                <a:extLst>
                  <a:ext uri="{0D108BD9-81ED-4DB2-BD59-A6C34878D82A}">
                    <a16:rowId xmlns:a16="http://schemas.microsoft.com/office/drawing/2014/main" val="1557129705"/>
                  </a:ext>
                </a:extLst>
              </a:tr>
            </a:tbl>
          </a:graphicData>
        </a:graphic>
      </p:graphicFrame>
      <p:sp>
        <p:nvSpPr>
          <p:cNvPr id="9" name="TextBox 8">
            <a:extLst>
              <a:ext uri="{FF2B5EF4-FFF2-40B4-BE49-F238E27FC236}">
                <a16:creationId xmlns:a16="http://schemas.microsoft.com/office/drawing/2014/main" id="{22C6B7B4-8113-D995-DF16-9016F662F313}"/>
              </a:ext>
            </a:extLst>
          </p:cNvPr>
          <p:cNvSpPr txBox="1"/>
          <p:nvPr/>
        </p:nvSpPr>
        <p:spPr>
          <a:xfrm>
            <a:off x="1460090" y="5934670"/>
            <a:ext cx="6636773" cy="923330"/>
          </a:xfrm>
          <a:prstGeom prst="rect">
            <a:avLst/>
          </a:prstGeom>
          <a:noFill/>
        </p:spPr>
        <p:txBody>
          <a:bodyPr wrap="square">
            <a:spAutoFit/>
          </a:bodyPr>
          <a:lstStyle/>
          <a:p>
            <a:pPr lvl="1"/>
            <a:r>
              <a:rPr lang="en-US" sz="1800" dirty="0">
                <a:solidFill>
                  <a:srgbClr val="00B050"/>
                </a:solidFill>
              </a:rPr>
              <a:t>&gt;50</a:t>
            </a:r>
            <a:r>
              <a:rPr lang="en-US" sz="1800" baseline="30000" dirty="0">
                <a:solidFill>
                  <a:srgbClr val="00B050"/>
                </a:solidFill>
              </a:rPr>
              <a:t>th</a:t>
            </a:r>
            <a:r>
              <a:rPr lang="en-US" sz="1800" dirty="0">
                <a:solidFill>
                  <a:srgbClr val="00B050"/>
                </a:solidFill>
              </a:rPr>
              <a:t> </a:t>
            </a:r>
            <a:r>
              <a:rPr lang="en-US" sz="1800" dirty="0"/>
              <a:t>mention if you don’t have much else</a:t>
            </a:r>
          </a:p>
          <a:p>
            <a:pPr lvl="1"/>
            <a:r>
              <a:rPr lang="en-US" sz="1800" b="1" dirty="0">
                <a:solidFill>
                  <a:srgbClr val="FF9900"/>
                </a:solidFill>
              </a:rPr>
              <a:t>&gt;70</a:t>
            </a:r>
            <a:r>
              <a:rPr lang="en-US" sz="1800" b="1" baseline="30000" dirty="0">
                <a:solidFill>
                  <a:srgbClr val="FF9900"/>
                </a:solidFill>
              </a:rPr>
              <a:t>th</a:t>
            </a:r>
            <a:r>
              <a:rPr lang="en-US" sz="1800" b="1" dirty="0">
                <a:solidFill>
                  <a:srgbClr val="FF9900"/>
                </a:solidFill>
              </a:rPr>
              <a:t> </a:t>
            </a:r>
            <a:r>
              <a:rPr lang="en-US" sz="1800" dirty="0"/>
              <a:t>include</a:t>
            </a:r>
          </a:p>
          <a:p>
            <a:pPr lvl="1"/>
            <a:r>
              <a:rPr lang="en-US" sz="1800" b="1" dirty="0">
                <a:solidFill>
                  <a:srgbClr val="C00000"/>
                </a:solidFill>
              </a:rPr>
              <a:t>&gt;85</a:t>
            </a:r>
            <a:r>
              <a:rPr lang="en-US" sz="1800" b="1" baseline="30000" dirty="0">
                <a:solidFill>
                  <a:srgbClr val="C00000"/>
                </a:solidFill>
              </a:rPr>
              <a:t>th</a:t>
            </a:r>
            <a:r>
              <a:rPr lang="en-US" sz="1800" b="1" dirty="0">
                <a:solidFill>
                  <a:srgbClr val="C00000"/>
                </a:solidFill>
              </a:rPr>
              <a:t> </a:t>
            </a:r>
            <a:r>
              <a:rPr lang="en-US" sz="1800" dirty="0"/>
              <a:t>emphasize!!!</a:t>
            </a:r>
          </a:p>
        </p:txBody>
      </p:sp>
    </p:spTree>
    <p:extLst>
      <p:ext uri="{BB962C8B-B14F-4D97-AF65-F5344CB8AC3E}">
        <p14:creationId xmlns:p14="http://schemas.microsoft.com/office/powerpoint/2010/main" val="98331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71" y="0"/>
            <a:ext cx="8059590" cy="1325563"/>
          </a:xfrm>
        </p:spPr>
        <p:txBody>
          <a:bodyPr>
            <a:noAutofit/>
          </a:bodyPr>
          <a:lstStyle/>
          <a:p>
            <a:r>
              <a:rPr lang="en-US" sz="3200" dirty="0"/>
              <a:t>Using State percentiles - example</a:t>
            </a:r>
          </a:p>
        </p:txBody>
      </p:sp>
      <p:graphicFrame>
        <p:nvGraphicFramePr>
          <p:cNvPr id="8" name="Content Placeholder 3">
            <a:extLst>
              <a:ext uri="{FF2B5EF4-FFF2-40B4-BE49-F238E27FC236}">
                <a16:creationId xmlns:a16="http://schemas.microsoft.com/office/drawing/2014/main" id="{CFC83F0C-5B30-57D0-A413-7765F481FB7D}"/>
              </a:ext>
            </a:extLst>
          </p:cNvPr>
          <p:cNvGraphicFramePr>
            <a:graphicFrameLocks noGrp="1"/>
          </p:cNvGraphicFramePr>
          <p:nvPr>
            <p:ph idx="1"/>
            <p:extLst>
              <p:ext uri="{D42A27DB-BD31-4B8C-83A1-F6EECF244321}">
                <p14:modId xmlns:p14="http://schemas.microsoft.com/office/powerpoint/2010/main" val="1022942959"/>
              </p:ext>
            </p:extLst>
          </p:nvPr>
        </p:nvGraphicFramePr>
        <p:xfrm>
          <a:off x="397239" y="1325563"/>
          <a:ext cx="5889956" cy="4244576"/>
        </p:xfrm>
        <a:graphic>
          <a:graphicData uri="http://schemas.openxmlformats.org/drawingml/2006/table">
            <a:tbl>
              <a:tblPr>
                <a:tableStyleId>{21E4AEA4-8DFA-4A89-87EB-49C32662AFE0}</a:tableStyleId>
              </a:tblPr>
              <a:tblGrid>
                <a:gridCol w="3417454">
                  <a:extLst>
                    <a:ext uri="{9D8B030D-6E8A-4147-A177-3AD203B41FA5}">
                      <a16:colId xmlns:a16="http://schemas.microsoft.com/office/drawing/2014/main" val="3972112890"/>
                    </a:ext>
                  </a:extLst>
                </a:gridCol>
                <a:gridCol w="1307380">
                  <a:extLst>
                    <a:ext uri="{9D8B030D-6E8A-4147-A177-3AD203B41FA5}">
                      <a16:colId xmlns:a16="http://schemas.microsoft.com/office/drawing/2014/main" val="2941347016"/>
                    </a:ext>
                  </a:extLst>
                </a:gridCol>
                <a:gridCol w="1165122">
                  <a:extLst>
                    <a:ext uri="{9D8B030D-6E8A-4147-A177-3AD203B41FA5}">
                      <a16:colId xmlns:a16="http://schemas.microsoft.com/office/drawing/2014/main" val="2563855733"/>
                    </a:ext>
                  </a:extLst>
                </a:gridCol>
              </a:tblGrid>
              <a:tr h="391270">
                <a:tc>
                  <a:txBody>
                    <a:bodyPr/>
                    <a:lstStyle/>
                    <a:p>
                      <a:pPr algn="ctr" fontAlgn="b"/>
                      <a:endParaRPr lang="en-US" sz="1600" b="0" i="0" u="none" strike="noStrike" dirty="0">
                        <a:solidFill>
                          <a:schemeClr val="tx1"/>
                        </a:solidFill>
                        <a:effectLst/>
                        <a:latin typeface="+mn-lt"/>
                      </a:endParaRPr>
                    </a:p>
                  </a:txBody>
                  <a:tcPr marL="7620" marR="7620" marT="7620" marB="0" anchor="b">
                    <a:solidFill>
                      <a:schemeClr val="bg1"/>
                    </a:solidFill>
                  </a:tcPr>
                </a:tc>
                <a:tc>
                  <a:txBody>
                    <a:bodyPr/>
                    <a:lstStyle/>
                    <a:p>
                      <a:pPr algn="ctr" fontAlgn="b"/>
                      <a:r>
                        <a:rPr lang="en-US" sz="1800" b="1" u="none" strike="noStrike" dirty="0">
                          <a:solidFill>
                            <a:schemeClr val="tx1"/>
                          </a:solidFill>
                          <a:effectLst/>
                        </a:rPr>
                        <a:t>National</a:t>
                      </a:r>
                    </a:p>
                  </a:txBody>
                  <a:tcPr marL="7620" marR="7620" marT="7620" marB="0" anchor="b">
                    <a:solidFill>
                      <a:schemeClr val="accent2">
                        <a:lumMod val="20000"/>
                        <a:lumOff val="80000"/>
                      </a:schemeClr>
                    </a:solidFill>
                  </a:tcPr>
                </a:tc>
                <a:tc>
                  <a:txBody>
                    <a:bodyPr/>
                    <a:lstStyle/>
                    <a:p>
                      <a:pPr algn="ctr" fontAlgn="b"/>
                      <a:r>
                        <a:rPr lang="en-US" sz="1800" b="1" i="0" u="none" strike="noStrike" dirty="0">
                          <a:solidFill>
                            <a:schemeClr val="bg1"/>
                          </a:solidFill>
                          <a:effectLst/>
                          <a:latin typeface="+mn-lt"/>
                        </a:rPr>
                        <a:t>State</a:t>
                      </a:r>
                    </a:p>
                  </a:txBody>
                  <a:tcPr marL="7620" marR="7620" marT="7620" marB="0" anchor="b">
                    <a:solidFill>
                      <a:schemeClr val="accent5"/>
                    </a:solidFill>
                  </a:tcPr>
                </a:tc>
                <a:extLst>
                  <a:ext uri="{0D108BD9-81ED-4DB2-BD59-A6C34878D82A}">
                    <a16:rowId xmlns:a16="http://schemas.microsoft.com/office/drawing/2014/main" val="2502374425"/>
                  </a:ext>
                </a:extLst>
              </a:tr>
              <a:tr h="364899">
                <a:tc>
                  <a:txBody>
                    <a:bodyPr/>
                    <a:lstStyle/>
                    <a:p>
                      <a:pPr algn="ctr" fontAlgn="b"/>
                      <a:endParaRPr lang="en-US" sz="1600" b="0" i="0" u="none" strike="noStrike" dirty="0">
                        <a:solidFill>
                          <a:schemeClr val="tx1"/>
                        </a:solidFill>
                        <a:effectLst/>
                        <a:latin typeface="+mn-lt"/>
                      </a:endParaRPr>
                    </a:p>
                  </a:txBody>
                  <a:tcPr marL="7620" marR="7620" marT="7620" marB="0" anchor="b">
                    <a:solidFill>
                      <a:schemeClr val="bg1"/>
                    </a:solidFill>
                  </a:tcPr>
                </a:tc>
                <a:tc gridSpan="2">
                  <a:txBody>
                    <a:bodyPr/>
                    <a:lstStyle/>
                    <a:p>
                      <a:pPr algn="ctr" fontAlgn="b"/>
                      <a:r>
                        <a:rPr lang="en-US" sz="1600" b="1" u="none" strike="noStrike" dirty="0">
                          <a:solidFill>
                            <a:schemeClr val="bg1"/>
                          </a:solidFill>
                          <a:effectLst/>
                        </a:rPr>
                        <a:t>Winooski CDP</a:t>
                      </a:r>
                    </a:p>
                  </a:txBody>
                  <a:tcPr marL="7620" marR="7620" marT="7620" marB="0" anchor="b">
                    <a:solidFill>
                      <a:schemeClr val="accent3"/>
                    </a:solidFill>
                  </a:tcPr>
                </a:tc>
                <a:tc hMerge="1">
                  <a:txBody>
                    <a:bodyPr/>
                    <a:lstStyle/>
                    <a:p>
                      <a:pPr algn="ctr" fontAlgn="b"/>
                      <a:endParaRPr lang="en-US" sz="1600" b="1" u="none" strike="noStrike" dirty="0">
                        <a:solidFill>
                          <a:schemeClr val="bg1"/>
                        </a:solidFill>
                        <a:effectLst/>
                      </a:endParaRPr>
                    </a:p>
                  </a:txBody>
                  <a:tcPr marL="7620" marR="7620" marT="7620" marB="0" anchor="b">
                    <a:solidFill>
                      <a:schemeClr val="accent3"/>
                    </a:solidFill>
                  </a:tcPr>
                </a:tc>
                <a:extLst>
                  <a:ext uri="{0D108BD9-81ED-4DB2-BD59-A6C34878D82A}">
                    <a16:rowId xmlns:a16="http://schemas.microsoft.com/office/drawing/2014/main" val="2928192014"/>
                  </a:ext>
                </a:extLst>
              </a:tr>
              <a:tr h="345986">
                <a:tc>
                  <a:txBody>
                    <a:bodyPr/>
                    <a:lstStyle/>
                    <a:p>
                      <a:pPr algn="l" fontAlgn="b"/>
                      <a:r>
                        <a:rPr lang="en-US" sz="1600" b="0" u="none" strike="noStrike" dirty="0">
                          <a:solidFill>
                            <a:srgbClr val="000000"/>
                          </a:solidFill>
                          <a:effectLst/>
                        </a:rPr>
                        <a:t>Total Population </a:t>
                      </a:r>
                      <a:endParaRPr lang="en-US" sz="1600" b="0" i="0" u="none" strike="noStrike" dirty="0">
                        <a:solidFill>
                          <a:srgbClr val="000000"/>
                        </a:solidFill>
                        <a:effectLst/>
                        <a:latin typeface="+mn-lt"/>
                      </a:endParaRPr>
                    </a:p>
                  </a:txBody>
                  <a:tcPr marL="7620" marR="7620" marT="7620" marB="0" anchor="b">
                    <a:solidFill>
                      <a:schemeClr val="accent3"/>
                    </a:solidFill>
                  </a:tcPr>
                </a:tc>
                <a:tc gridSpan="2">
                  <a:txBody>
                    <a:bodyPr/>
                    <a:lstStyle/>
                    <a:p>
                      <a:pPr algn="ctr" fontAlgn="b"/>
                      <a:r>
                        <a:rPr lang="en-US" sz="1600" b="1" i="0" u="none" strike="noStrike" dirty="0">
                          <a:solidFill>
                            <a:srgbClr val="EEF1DB"/>
                          </a:solidFill>
                          <a:effectLst/>
                          <a:latin typeface="+mn-lt"/>
                        </a:rPr>
                        <a:t>7,998</a:t>
                      </a:r>
                    </a:p>
                  </a:txBody>
                  <a:tcPr marL="7620" marR="7620" marT="7620" marB="0" anchor="b">
                    <a:solidFill>
                      <a:schemeClr val="accent3"/>
                    </a:solidFill>
                  </a:tcPr>
                </a:tc>
                <a:tc hMerge="1">
                  <a:txBody>
                    <a:bodyPr/>
                    <a:lstStyle/>
                    <a:p>
                      <a:pPr algn="ctr" fontAlgn="b"/>
                      <a:endParaRPr lang="en-US" sz="1600" b="1" i="0" u="none" strike="noStrike" dirty="0">
                        <a:solidFill>
                          <a:schemeClr val="bg1"/>
                        </a:solidFill>
                        <a:effectLst/>
                        <a:latin typeface="+mn-lt"/>
                      </a:endParaRPr>
                    </a:p>
                  </a:txBody>
                  <a:tcPr marL="7620" marR="7620" marT="7620" marB="0" anchor="b">
                    <a:solidFill>
                      <a:schemeClr val="accent5"/>
                    </a:solidFill>
                  </a:tcPr>
                </a:tc>
                <a:extLst>
                  <a:ext uri="{0D108BD9-81ED-4DB2-BD59-A6C34878D82A}">
                    <a16:rowId xmlns:a16="http://schemas.microsoft.com/office/drawing/2014/main" val="2343251901"/>
                  </a:ext>
                </a:extLst>
              </a:tr>
              <a:tr h="345986">
                <a:tc>
                  <a:txBody>
                    <a:bodyPr/>
                    <a:lstStyle/>
                    <a:p>
                      <a:pPr algn="l" fontAlgn="b"/>
                      <a:r>
                        <a:rPr lang="en-US" sz="1600" u="none" strike="noStrike" dirty="0">
                          <a:effectLst/>
                        </a:rPr>
                        <a:t>People of Color Population</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38</a:t>
                      </a:r>
                    </a:p>
                  </a:txBody>
                  <a:tcPr marL="9525" marR="9525" marT="9525" marB="0" anchor="b"/>
                </a:tc>
                <a:tc>
                  <a:txBody>
                    <a:bodyPr/>
                    <a:lstStyle/>
                    <a:p>
                      <a:pPr algn="ctr" fontAlgn="b"/>
                      <a:r>
                        <a:rPr lang="en-US" sz="1600" b="1" i="0" u="none" strike="noStrike" dirty="0">
                          <a:solidFill>
                            <a:srgbClr val="C00000"/>
                          </a:solidFill>
                          <a:effectLst/>
                          <a:latin typeface="+mn-lt"/>
                        </a:rPr>
                        <a:t>92</a:t>
                      </a:r>
                    </a:p>
                  </a:txBody>
                  <a:tcPr marL="9525" marR="9525" marT="9525" marB="0" anchor="b">
                    <a:solidFill>
                      <a:schemeClr val="accent5">
                        <a:lumMod val="40000"/>
                        <a:lumOff val="60000"/>
                      </a:schemeClr>
                    </a:solidFill>
                  </a:tcPr>
                </a:tc>
                <a:extLst>
                  <a:ext uri="{0D108BD9-81ED-4DB2-BD59-A6C34878D82A}">
                    <a16:rowId xmlns:a16="http://schemas.microsoft.com/office/drawing/2014/main" val="471495165"/>
                  </a:ext>
                </a:extLst>
              </a:tr>
              <a:tr h="345986">
                <a:tc>
                  <a:txBody>
                    <a:bodyPr/>
                    <a:lstStyle/>
                    <a:p>
                      <a:pPr algn="l" fontAlgn="b"/>
                      <a:r>
                        <a:rPr lang="en-US" sz="1600" u="none" strike="noStrike" dirty="0">
                          <a:effectLst/>
                        </a:rPr>
                        <a:t>Low Income Population</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B050"/>
                          </a:solidFill>
                          <a:effectLst/>
                          <a:latin typeface="+mn-lt"/>
                        </a:rPr>
                        <a:t>66</a:t>
                      </a:r>
                    </a:p>
                  </a:txBody>
                  <a:tcPr marL="9525" marR="9525" marT="9525" marB="0" anchor="b"/>
                </a:tc>
                <a:tc>
                  <a:txBody>
                    <a:bodyPr/>
                    <a:lstStyle/>
                    <a:p>
                      <a:pPr algn="ctr" fontAlgn="b"/>
                      <a:r>
                        <a:rPr lang="en-US" sz="1600" b="1" i="0" u="none" strike="noStrike" dirty="0">
                          <a:solidFill>
                            <a:srgbClr val="FF9900"/>
                          </a:solidFill>
                          <a:effectLst/>
                          <a:latin typeface="+mn-lt"/>
                        </a:rPr>
                        <a:t>81</a:t>
                      </a:r>
                    </a:p>
                  </a:txBody>
                  <a:tcPr marL="9525" marR="9525" marT="9525" marB="0" anchor="b">
                    <a:solidFill>
                      <a:schemeClr val="accent5">
                        <a:lumMod val="40000"/>
                        <a:lumOff val="60000"/>
                      </a:schemeClr>
                    </a:solidFill>
                  </a:tcPr>
                </a:tc>
                <a:extLst>
                  <a:ext uri="{0D108BD9-81ED-4DB2-BD59-A6C34878D82A}">
                    <a16:rowId xmlns:a16="http://schemas.microsoft.com/office/drawing/2014/main" val="2697308758"/>
                  </a:ext>
                </a:extLst>
              </a:tr>
              <a:tr h="345986">
                <a:tc>
                  <a:txBody>
                    <a:bodyPr/>
                    <a:lstStyle/>
                    <a:p>
                      <a:pPr algn="l" fontAlgn="b"/>
                      <a:r>
                        <a:rPr lang="en-US" sz="1600" b="0" u="none" strike="noStrike">
                          <a:solidFill>
                            <a:srgbClr val="000000"/>
                          </a:solidFill>
                          <a:effectLst/>
                        </a:rPr>
                        <a:t>Unemployed</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0" i="0" u="none" strike="noStrike" dirty="0">
                          <a:solidFill>
                            <a:srgbClr val="000000"/>
                          </a:solidFill>
                          <a:effectLst/>
                          <a:latin typeface="+mn-lt"/>
                        </a:rPr>
                        <a:t>43</a:t>
                      </a:r>
                    </a:p>
                  </a:txBody>
                  <a:tcPr marL="9525" marR="9525" marT="9525" marB="0" anchor="b"/>
                </a:tc>
                <a:tc>
                  <a:txBody>
                    <a:bodyPr/>
                    <a:lstStyle/>
                    <a:p>
                      <a:pPr algn="ctr" fontAlgn="b"/>
                      <a:r>
                        <a:rPr lang="en-US" sz="1600" b="0" i="0" u="none" strike="noStrike" dirty="0">
                          <a:solidFill>
                            <a:srgbClr val="00B050"/>
                          </a:solidFill>
                          <a:effectLst/>
                          <a:latin typeface="+mn-lt"/>
                        </a:rPr>
                        <a:t>53</a:t>
                      </a:r>
                    </a:p>
                  </a:txBody>
                  <a:tcPr marL="9525" marR="9525" marT="9525" marB="0" anchor="b">
                    <a:solidFill>
                      <a:schemeClr val="accent5">
                        <a:lumMod val="40000"/>
                        <a:lumOff val="60000"/>
                      </a:schemeClr>
                    </a:solidFill>
                  </a:tcPr>
                </a:tc>
                <a:extLst>
                  <a:ext uri="{0D108BD9-81ED-4DB2-BD59-A6C34878D82A}">
                    <a16:rowId xmlns:a16="http://schemas.microsoft.com/office/drawing/2014/main" val="2342990624"/>
                  </a:ext>
                </a:extLst>
              </a:tr>
              <a:tr h="471469">
                <a:tc>
                  <a:txBody>
                    <a:bodyPr/>
                    <a:lstStyle/>
                    <a:p>
                      <a:pPr algn="l" fontAlgn="b"/>
                      <a:r>
                        <a:rPr lang="en-US" sz="1600" b="0" u="none" strike="noStrike" dirty="0">
                          <a:solidFill>
                            <a:srgbClr val="000000"/>
                          </a:solidFill>
                          <a:effectLst/>
                        </a:rPr>
                        <a:t>Limited English Speaking Households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b="1" i="0" u="none" strike="noStrike" dirty="0">
                          <a:solidFill>
                            <a:srgbClr val="FF9900"/>
                          </a:solidFill>
                          <a:effectLst/>
                          <a:latin typeface="+mn-lt"/>
                        </a:rPr>
                        <a:t>76</a:t>
                      </a:r>
                    </a:p>
                  </a:txBody>
                  <a:tcPr marL="9525" marR="9525" marT="9525" marB="0" anchor="b"/>
                </a:tc>
                <a:tc>
                  <a:txBody>
                    <a:bodyPr/>
                    <a:lstStyle/>
                    <a:p>
                      <a:pPr algn="ctr" fontAlgn="b"/>
                      <a:r>
                        <a:rPr lang="en-US" sz="1600" b="1" i="0" u="none" strike="noStrike" dirty="0">
                          <a:solidFill>
                            <a:srgbClr val="C00000"/>
                          </a:solidFill>
                          <a:effectLst/>
                          <a:latin typeface="+mn-lt"/>
                        </a:rPr>
                        <a:t>97</a:t>
                      </a:r>
                    </a:p>
                  </a:txBody>
                  <a:tcPr marL="9525" marR="9525" marT="9525" marB="0" anchor="b">
                    <a:solidFill>
                      <a:schemeClr val="accent5">
                        <a:lumMod val="40000"/>
                        <a:lumOff val="60000"/>
                      </a:schemeClr>
                    </a:solidFill>
                  </a:tcPr>
                </a:tc>
                <a:extLst>
                  <a:ext uri="{0D108BD9-81ED-4DB2-BD59-A6C34878D82A}">
                    <a16:rowId xmlns:a16="http://schemas.microsoft.com/office/drawing/2014/main" val="1015390100"/>
                  </a:ext>
                </a:extLst>
              </a:tr>
              <a:tr h="682620">
                <a:tc>
                  <a:txBody>
                    <a:bodyPr/>
                    <a:lstStyle/>
                    <a:p>
                      <a:pPr algn="l" fontAlgn="b"/>
                      <a:r>
                        <a:rPr lang="en-US" sz="1600" u="none" strike="noStrike">
                          <a:effectLst/>
                        </a:rPr>
                        <a:t>Population with Less Than High School Education</a:t>
                      </a:r>
                      <a:endParaRPr lang="en-US" sz="1600" b="0" i="0" u="none" strike="noStrike">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B050"/>
                          </a:solidFill>
                          <a:effectLst/>
                          <a:latin typeface="+mn-lt"/>
                        </a:rPr>
                        <a:t>60</a:t>
                      </a:r>
                    </a:p>
                  </a:txBody>
                  <a:tcPr marL="9525" marR="9525" marT="9525" marB="0" anchor="b"/>
                </a:tc>
                <a:tc>
                  <a:txBody>
                    <a:bodyPr/>
                    <a:lstStyle/>
                    <a:p>
                      <a:pPr algn="ctr" fontAlgn="b"/>
                      <a:r>
                        <a:rPr lang="en-US" sz="1600" b="0" i="0" u="none" strike="noStrike" dirty="0">
                          <a:solidFill>
                            <a:srgbClr val="FF9900"/>
                          </a:solidFill>
                          <a:effectLst/>
                          <a:latin typeface="+mn-lt"/>
                        </a:rPr>
                        <a:t>84</a:t>
                      </a:r>
                    </a:p>
                  </a:txBody>
                  <a:tcPr marL="9525" marR="9525" marT="9525" marB="0" anchor="b">
                    <a:solidFill>
                      <a:schemeClr val="accent5">
                        <a:lumMod val="40000"/>
                        <a:lumOff val="60000"/>
                      </a:schemeClr>
                    </a:solidFill>
                  </a:tcPr>
                </a:tc>
                <a:extLst>
                  <a:ext uri="{0D108BD9-81ED-4DB2-BD59-A6C34878D82A}">
                    <a16:rowId xmlns:a16="http://schemas.microsoft.com/office/drawing/2014/main" val="76484320"/>
                  </a:ext>
                </a:extLst>
              </a:tr>
              <a:tr h="345986">
                <a:tc>
                  <a:txBody>
                    <a:bodyPr/>
                    <a:lstStyle/>
                    <a:p>
                      <a:pPr algn="l" fontAlgn="b"/>
                      <a:r>
                        <a:rPr lang="en-US" sz="1600" u="none" strike="noStrike" dirty="0">
                          <a:effectLst/>
                        </a:rPr>
                        <a:t>Population under Age 5</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49</a:t>
                      </a:r>
                    </a:p>
                  </a:txBody>
                  <a:tcPr marL="9525" marR="9525" marT="9525" marB="0" anchor="b"/>
                </a:tc>
                <a:tc>
                  <a:txBody>
                    <a:bodyPr/>
                    <a:lstStyle/>
                    <a:p>
                      <a:pPr algn="ctr" fontAlgn="b"/>
                      <a:r>
                        <a:rPr lang="en-US" sz="1600" b="0" i="0" u="none" strike="noStrike" dirty="0">
                          <a:solidFill>
                            <a:srgbClr val="00B050"/>
                          </a:solidFill>
                          <a:effectLst/>
                          <a:latin typeface="+mn-lt"/>
                        </a:rPr>
                        <a:t>60</a:t>
                      </a:r>
                    </a:p>
                  </a:txBody>
                  <a:tcPr marL="9525" marR="9525" marT="9525" marB="0" anchor="b">
                    <a:solidFill>
                      <a:schemeClr val="accent5">
                        <a:lumMod val="40000"/>
                        <a:lumOff val="60000"/>
                      </a:schemeClr>
                    </a:solidFill>
                  </a:tcPr>
                </a:tc>
                <a:extLst>
                  <a:ext uri="{0D108BD9-81ED-4DB2-BD59-A6C34878D82A}">
                    <a16:rowId xmlns:a16="http://schemas.microsoft.com/office/drawing/2014/main" val="2959590880"/>
                  </a:ext>
                </a:extLst>
              </a:tr>
              <a:tr h="289326">
                <a:tc>
                  <a:txBody>
                    <a:bodyPr/>
                    <a:lstStyle/>
                    <a:p>
                      <a:pPr algn="l" fontAlgn="b"/>
                      <a:r>
                        <a:rPr lang="en-US" sz="1600" u="none" strike="noStrike" dirty="0">
                          <a:effectLst/>
                        </a:rPr>
                        <a:t>Population over Age 64</a:t>
                      </a:r>
                      <a:endParaRPr lang="en-US" sz="1600" b="0" i="0" u="none" strike="noStrike" dirty="0">
                        <a:solidFill>
                          <a:srgbClr val="000000"/>
                        </a:solidFill>
                        <a:effectLst/>
                        <a:latin typeface="+mn-lt"/>
                      </a:endParaRPr>
                    </a:p>
                  </a:txBody>
                  <a:tcPr marL="7620" marR="7620" marT="7620" marB="0" anchor="b"/>
                </a:tc>
                <a:tc>
                  <a:txBody>
                    <a:bodyPr/>
                    <a:lstStyle/>
                    <a:p>
                      <a:pPr algn="ctr" fontAlgn="b"/>
                      <a:r>
                        <a:rPr lang="en-US" sz="1600" b="0" i="0" u="none" strike="noStrike" dirty="0">
                          <a:solidFill>
                            <a:srgbClr val="000000"/>
                          </a:solidFill>
                          <a:effectLst/>
                          <a:latin typeface="+mn-lt"/>
                        </a:rPr>
                        <a:t>31</a:t>
                      </a:r>
                    </a:p>
                  </a:txBody>
                  <a:tcPr marL="9525" marR="9525" marT="9525" marB="0" anchor="b"/>
                </a:tc>
                <a:tc>
                  <a:txBody>
                    <a:bodyPr/>
                    <a:lstStyle/>
                    <a:p>
                      <a:pPr algn="ctr" fontAlgn="b"/>
                      <a:r>
                        <a:rPr lang="en-US" sz="1600" b="0" i="0" u="none" strike="noStrike" dirty="0">
                          <a:solidFill>
                            <a:schemeClr val="tx1"/>
                          </a:solidFill>
                          <a:effectLst/>
                          <a:latin typeface="+mn-lt"/>
                        </a:rPr>
                        <a:t>14</a:t>
                      </a:r>
                    </a:p>
                  </a:txBody>
                  <a:tcPr marL="9525" marR="9525" marT="9525" marB="0" anchor="b">
                    <a:solidFill>
                      <a:schemeClr val="accent5">
                        <a:lumMod val="40000"/>
                        <a:lumOff val="60000"/>
                      </a:schemeClr>
                    </a:solidFill>
                  </a:tcPr>
                </a:tc>
                <a:extLst>
                  <a:ext uri="{0D108BD9-81ED-4DB2-BD59-A6C34878D82A}">
                    <a16:rowId xmlns:a16="http://schemas.microsoft.com/office/drawing/2014/main" val="2976496892"/>
                  </a:ext>
                </a:extLst>
              </a:tr>
              <a:tr h="289326">
                <a:tc>
                  <a:txBody>
                    <a:bodyPr/>
                    <a:lstStyle/>
                    <a:p>
                      <a:pPr algn="l" fontAlgn="b"/>
                      <a:r>
                        <a:rPr lang="en-US" sz="1600" b="0" i="0" u="none" strike="noStrike" dirty="0">
                          <a:solidFill>
                            <a:srgbClr val="000000"/>
                          </a:solidFill>
                          <a:effectLst/>
                          <a:latin typeface="+mn-lt"/>
                        </a:rPr>
                        <a:t>Persons with Disabilities</a:t>
                      </a:r>
                    </a:p>
                  </a:txBody>
                  <a:tcPr marL="7620" marR="7620" marT="7620" marB="0" anchor="b"/>
                </a:tc>
                <a:tc>
                  <a:txBody>
                    <a:bodyPr/>
                    <a:lstStyle/>
                    <a:p>
                      <a:pPr algn="ctr" fontAlgn="b"/>
                      <a:r>
                        <a:rPr lang="en-US" sz="1600" b="0" i="0" u="none" strike="noStrike" dirty="0">
                          <a:solidFill>
                            <a:srgbClr val="00B050"/>
                          </a:solidFill>
                          <a:effectLst/>
                          <a:latin typeface="+mn-lt"/>
                        </a:rPr>
                        <a:t>63</a:t>
                      </a:r>
                    </a:p>
                  </a:txBody>
                  <a:tcPr marL="9525" marR="9525" marT="9525" marB="0" anchor="b"/>
                </a:tc>
                <a:tc>
                  <a:txBody>
                    <a:bodyPr/>
                    <a:lstStyle/>
                    <a:p>
                      <a:pPr algn="ctr" fontAlgn="b"/>
                      <a:endParaRPr lang="en-US" sz="1600" b="1" i="0" u="none" strike="noStrike" dirty="0">
                        <a:solidFill>
                          <a:srgbClr val="000000"/>
                        </a:solidFill>
                        <a:effectLst/>
                        <a:latin typeface="+mn-lt"/>
                      </a:endParaRPr>
                    </a:p>
                  </a:txBody>
                  <a:tcPr marL="9525" marR="9525" marT="9525" marB="0" anchor="b">
                    <a:solidFill>
                      <a:schemeClr val="accent5">
                        <a:lumMod val="40000"/>
                        <a:lumOff val="60000"/>
                      </a:schemeClr>
                    </a:solidFill>
                  </a:tcPr>
                </a:tc>
                <a:extLst>
                  <a:ext uri="{0D108BD9-81ED-4DB2-BD59-A6C34878D82A}">
                    <a16:rowId xmlns:a16="http://schemas.microsoft.com/office/drawing/2014/main" val="1557129705"/>
                  </a:ext>
                </a:extLst>
              </a:tr>
            </a:tbl>
          </a:graphicData>
        </a:graphic>
      </p:graphicFrame>
      <p:sp>
        <p:nvSpPr>
          <p:cNvPr id="3" name="TextBox 2">
            <a:extLst>
              <a:ext uri="{FF2B5EF4-FFF2-40B4-BE49-F238E27FC236}">
                <a16:creationId xmlns:a16="http://schemas.microsoft.com/office/drawing/2014/main" id="{CF0A26E0-448E-0910-F178-78E2357C307F}"/>
              </a:ext>
            </a:extLst>
          </p:cNvPr>
          <p:cNvSpPr txBox="1"/>
          <p:nvPr/>
        </p:nvSpPr>
        <p:spPr>
          <a:xfrm>
            <a:off x="6622026" y="1551563"/>
            <a:ext cx="2124735" cy="3754874"/>
          </a:xfrm>
          <a:prstGeom prst="rect">
            <a:avLst/>
          </a:prstGeom>
          <a:noFill/>
        </p:spPr>
        <p:txBody>
          <a:bodyPr wrap="square" rtlCol="0">
            <a:spAutoFit/>
          </a:bodyPr>
          <a:lstStyle/>
          <a:p>
            <a:r>
              <a:rPr lang="en-US" sz="1400" i="1" dirty="0"/>
              <a:t>Winooski has a high population of low income (66</a:t>
            </a:r>
            <a:r>
              <a:rPr lang="en-US" sz="1400" i="1" baseline="30000" dirty="0"/>
              <a:t>th</a:t>
            </a:r>
            <a:r>
              <a:rPr lang="en-US" sz="1400" i="1" dirty="0"/>
              <a:t> percentile nationally), limited English speaking (76</a:t>
            </a:r>
            <a:r>
              <a:rPr lang="en-US" sz="1400" i="1" baseline="30000" dirty="0"/>
              <a:t>th</a:t>
            </a:r>
            <a:r>
              <a:rPr lang="en-US" sz="1400" i="1" dirty="0"/>
              <a:t> percentile) and persons with disabilities (63</a:t>
            </a:r>
            <a:r>
              <a:rPr lang="en-US" sz="1400" i="1" baseline="30000" dirty="0"/>
              <a:t>rd</a:t>
            </a:r>
            <a:r>
              <a:rPr lang="en-US" sz="1400" i="1" dirty="0"/>
              <a:t> percentile). At the state level, there are several additional groups that are disproportionately represented in our Target Area (92</a:t>
            </a:r>
            <a:r>
              <a:rPr lang="en-US" sz="1400" i="1" baseline="30000" dirty="0"/>
              <a:t>nd</a:t>
            </a:r>
            <a:r>
              <a:rPr lang="en-US" sz="1400" i="1" dirty="0"/>
              <a:t> percentile people of color and 84</a:t>
            </a:r>
            <a:r>
              <a:rPr lang="en-US" sz="1400" i="1" baseline="30000" dirty="0"/>
              <a:t>th</a:t>
            </a:r>
            <a:r>
              <a:rPr lang="en-US" sz="1400" i="1" dirty="0"/>
              <a:t> percentile population with less than high school education. </a:t>
            </a:r>
          </a:p>
        </p:txBody>
      </p:sp>
    </p:spTree>
    <p:extLst>
      <p:ext uri="{BB962C8B-B14F-4D97-AF65-F5344CB8AC3E}">
        <p14:creationId xmlns:p14="http://schemas.microsoft.com/office/powerpoint/2010/main" val="3519752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62F87-62DA-7CFA-8647-85DAB4F25CB2}"/>
              </a:ext>
            </a:extLst>
          </p:cNvPr>
          <p:cNvSpPr>
            <a:spLocks noGrp="1"/>
          </p:cNvSpPr>
          <p:nvPr>
            <p:ph type="title"/>
          </p:nvPr>
        </p:nvSpPr>
        <p:spPr>
          <a:xfrm>
            <a:off x="628650" y="-66368"/>
            <a:ext cx="7886700" cy="1325563"/>
          </a:xfrm>
        </p:spPr>
        <p:txBody>
          <a:bodyPr>
            <a:normAutofit/>
          </a:bodyPr>
          <a:lstStyle/>
          <a:p>
            <a:r>
              <a:rPr lang="en-US" sz="3200" dirty="0"/>
              <a:t>Health and welfare indicators in EJSCREEN</a:t>
            </a:r>
          </a:p>
        </p:txBody>
      </p:sp>
      <p:pic>
        <p:nvPicPr>
          <p:cNvPr id="11" name="Picture 10">
            <a:extLst>
              <a:ext uri="{FF2B5EF4-FFF2-40B4-BE49-F238E27FC236}">
                <a16:creationId xmlns:a16="http://schemas.microsoft.com/office/drawing/2014/main" id="{BC713467-8992-5AC4-4ABF-C899428B9317}"/>
              </a:ext>
            </a:extLst>
          </p:cNvPr>
          <p:cNvPicPr>
            <a:picLocks noChangeAspect="1"/>
          </p:cNvPicPr>
          <p:nvPr/>
        </p:nvPicPr>
        <p:blipFill>
          <a:blip r:embed="rId2"/>
          <a:stretch>
            <a:fillRect/>
          </a:stretch>
        </p:blipFill>
        <p:spPr>
          <a:xfrm>
            <a:off x="1554785" y="1095371"/>
            <a:ext cx="2684477" cy="5419288"/>
          </a:xfrm>
          <a:prstGeom prst="rect">
            <a:avLst/>
          </a:prstGeom>
        </p:spPr>
      </p:pic>
      <p:pic>
        <p:nvPicPr>
          <p:cNvPr id="13" name="Picture 12">
            <a:extLst>
              <a:ext uri="{FF2B5EF4-FFF2-40B4-BE49-F238E27FC236}">
                <a16:creationId xmlns:a16="http://schemas.microsoft.com/office/drawing/2014/main" id="{9708BC20-C4D1-22D1-2FEE-05360A6B6402}"/>
              </a:ext>
            </a:extLst>
          </p:cNvPr>
          <p:cNvPicPr>
            <a:picLocks noChangeAspect="1"/>
          </p:cNvPicPr>
          <p:nvPr/>
        </p:nvPicPr>
        <p:blipFill>
          <a:blip r:embed="rId3"/>
          <a:stretch>
            <a:fillRect/>
          </a:stretch>
        </p:blipFill>
        <p:spPr>
          <a:xfrm>
            <a:off x="4699831" y="1094934"/>
            <a:ext cx="2667000" cy="5419725"/>
          </a:xfrm>
          <a:prstGeom prst="rect">
            <a:avLst/>
          </a:prstGeom>
        </p:spPr>
      </p:pic>
      <p:sp>
        <p:nvSpPr>
          <p:cNvPr id="14" name="Rectangle: Rounded Corners 13">
            <a:extLst>
              <a:ext uri="{FF2B5EF4-FFF2-40B4-BE49-F238E27FC236}">
                <a16:creationId xmlns:a16="http://schemas.microsoft.com/office/drawing/2014/main" id="{74AB5D97-EEB3-93B8-11A0-71603C6D0E45}"/>
              </a:ext>
            </a:extLst>
          </p:cNvPr>
          <p:cNvSpPr/>
          <p:nvPr/>
        </p:nvSpPr>
        <p:spPr>
          <a:xfrm>
            <a:off x="1500618" y="3229138"/>
            <a:ext cx="2584685" cy="1768980"/>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359E8DD-CF4A-4368-0F41-5DFED1A70014}"/>
              </a:ext>
            </a:extLst>
          </p:cNvPr>
          <p:cNvSpPr/>
          <p:nvPr/>
        </p:nvSpPr>
        <p:spPr>
          <a:xfrm>
            <a:off x="4645636" y="3994086"/>
            <a:ext cx="2584685" cy="1768980"/>
          </a:xfrm>
          <a:prstGeom prst="round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6A1BCB0-04E4-258B-3655-630B609A639B}"/>
              </a:ext>
            </a:extLst>
          </p:cNvPr>
          <p:cNvSpPr txBox="1"/>
          <p:nvPr/>
        </p:nvSpPr>
        <p:spPr>
          <a:xfrm>
            <a:off x="213851" y="3575019"/>
            <a:ext cx="1482201" cy="1077218"/>
          </a:xfrm>
          <a:prstGeom prst="rect">
            <a:avLst/>
          </a:prstGeom>
          <a:noFill/>
        </p:spPr>
        <p:txBody>
          <a:bodyPr wrap="square" rtlCol="0">
            <a:spAutoFit/>
          </a:bodyPr>
          <a:lstStyle/>
          <a:p>
            <a:r>
              <a:rPr lang="en-US" sz="1600" dirty="0"/>
              <a:t>Reserve Cancer and Asthma for section (2)</a:t>
            </a:r>
          </a:p>
        </p:txBody>
      </p:sp>
    </p:spTree>
    <p:extLst>
      <p:ext uri="{BB962C8B-B14F-4D97-AF65-F5344CB8AC3E}">
        <p14:creationId xmlns:p14="http://schemas.microsoft.com/office/powerpoint/2010/main" val="28750288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D343-3E67-911C-7DB4-14945FECBC41}"/>
              </a:ext>
            </a:extLst>
          </p:cNvPr>
          <p:cNvSpPr>
            <a:spLocks noGrp="1"/>
          </p:cNvSpPr>
          <p:nvPr>
            <p:ph type="title"/>
          </p:nvPr>
        </p:nvSpPr>
        <p:spPr>
          <a:xfrm>
            <a:off x="704262" y="107409"/>
            <a:ext cx="7886700" cy="1325563"/>
          </a:xfrm>
        </p:spPr>
        <p:txBody>
          <a:bodyPr>
            <a:normAutofit fontScale="90000"/>
          </a:bodyPr>
          <a:lstStyle/>
          <a:p>
            <a:r>
              <a:rPr lang="en-US" dirty="0"/>
              <a:t>Health and Welfare Indicators in EJSCREEN Community Report – CS 9514, Caribou, ME</a:t>
            </a:r>
          </a:p>
        </p:txBody>
      </p:sp>
      <p:sp>
        <p:nvSpPr>
          <p:cNvPr id="6" name="TextBox 5">
            <a:extLst>
              <a:ext uri="{FF2B5EF4-FFF2-40B4-BE49-F238E27FC236}">
                <a16:creationId xmlns:a16="http://schemas.microsoft.com/office/drawing/2014/main" id="{FC56400B-412F-92E1-9F13-9E02838C9659}"/>
              </a:ext>
            </a:extLst>
          </p:cNvPr>
          <p:cNvSpPr txBox="1"/>
          <p:nvPr/>
        </p:nvSpPr>
        <p:spPr>
          <a:xfrm>
            <a:off x="1386296" y="5148684"/>
            <a:ext cx="7033189" cy="1323439"/>
          </a:xfrm>
          <a:prstGeom prst="rect">
            <a:avLst/>
          </a:prstGeom>
          <a:noFill/>
        </p:spPr>
        <p:txBody>
          <a:bodyPr wrap="square" rtlCol="0">
            <a:spAutoFit/>
          </a:bodyPr>
          <a:lstStyle/>
          <a:p>
            <a:r>
              <a:rPr lang="en-US" sz="1600" i="1" dirty="0"/>
              <a:t>“Sensitive populations in the Target Area have lower life expectancy (57</a:t>
            </a:r>
            <a:r>
              <a:rPr lang="en-US" sz="1600" i="1" baseline="30000" dirty="0"/>
              <a:t>th</a:t>
            </a:r>
            <a:r>
              <a:rPr lang="en-US" sz="1600" i="1" dirty="0"/>
              <a:t> percentile nationally), as evidenced by higher prevalence of heart disease (81</a:t>
            </a:r>
            <a:r>
              <a:rPr lang="en-US" sz="1600" i="1" baseline="30000" dirty="0"/>
              <a:t>st </a:t>
            </a:r>
            <a:r>
              <a:rPr lang="en-US" sz="1600" i="1" dirty="0"/>
              <a:t>pct) and other health indicators; they also have less access to services such as health insurance (59</a:t>
            </a:r>
            <a:r>
              <a:rPr lang="en-US" sz="1600" i="1" baseline="30000" dirty="0"/>
              <a:t>th</a:t>
            </a:r>
            <a:r>
              <a:rPr lang="en-US" sz="1600" i="1" dirty="0"/>
              <a:t> percentile) and Internet access (78</a:t>
            </a:r>
            <a:r>
              <a:rPr lang="en-US" sz="1600" i="1" baseline="30000" dirty="0"/>
              <a:t>th</a:t>
            </a:r>
            <a:r>
              <a:rPr lang="en-US" sz="1600" i="1" dirty="0"/>
              <a:t> percentile)”.</a:t>
            </a:r>
          </a:p>
        </p:txBody>
      </p:sp>
      <p:pic>
        <p:nvPicPr>
          <p:cNvPr id="12" name="Content Placeholder 11">
            <a:extLst>
              <a:ext uri="{FF2B5EF4-FFF2-40B4-BE49-F238E27FC236}">
                <a16:creationId xmlns:a16="http://schemas.microsoft.com/office/drawing/2014/main" id="{0FE9498D-625C-F4C1-4D0D-1E3BEE4124D5}"/>
              </a:ext>
            </a:extLst>
          </p:cNvPr>
          <p:cNvPicPr>
            <a:picLocks noGrp="1" noChangeAspect="1"/>
          </p:cNvPicPr>
          <p:nvPr>
            <p:ph idx="1"/>
          </p:nvPr>
        </p:nvPicPr>
        <p:blipFill>
          <a:blip r:embed="rId2"/>
          <a:stretch>
            <a:fillRect/>
          </a:stretch>
        </p:blipFill>
        <p:spPr>
          <a:xfrm>
            <a:off x="628650" y="1587489"/>
            <a:ext cx="7886700" cy="3495168"/>
          </a:xfrm>
        </p:spPr>
      </p:pic>
    </p:spTree>
    <p:extLst>
      <p:ext uri="{BB962C8B-B14F-4D97-AF65-F5344CB8AC3E}">
        <p14:creationId xmlns:p14="http://schemas.microsoft.com/office/powerpoint/2010/main" val="3839863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49C-9CA4-3B1F-5810-75D8C99DF401}"/>
              </a:ext>
            </a:extLst>
          </p:cNvPr>
          <p:cNvSpPr>
            <a:spLocks noGrp="1"/>
          </p:cNvSpPr>
          <p:nvPr>
            <p:ph type="title"/>
          </p:nvPr>
        </p:nvSpPr>
        <p:spPr/>
        <p:txBody>
          <a:bodyPr/>
          <a:lstStyle/>
          <a:p>
            <a:r>
              <a:rPr lang="en-US" dirty="0"/>
              <a:t>EJ Narrative Criteria</a:t>
            </a:r>
          </a:p>
        </p:txBody>
      </p:sp>
      <p:sp>
        <p:nvSpPr>
          <p:cNvPr id="3" name="Content Placeholder 2">
            <a:extLst>
              <a:ext uri="{FF2B5EF4-FFF2-40B4-BE49-F238E27FC236}">
                <a16:creationId xmlns:a16="http://schemas.microsoft.com/office/drawing/2014/main" id="{EE95E3DC-2BCA-775F-D036-A787A09A5C28}"/>
              </a:ext>
            </a:extLst>
          </p:cNvPr>
          <p:cNvSpPr>
            <a:spLocks noGrp="1"/>
          </p:cNvSpPr>
          <p:nvPr>
            <p:ph idx="1"/>
          </p:nvPr>
        </p:nvSpPr>
        <p:spPr>
          <a:xfrm>
            <a:off x="570129" y="1253331"/>
            <a:ext cx="7886700" cy="4351338"/>
          </a:xfrm>
        </p:spPr>
        <p:txBody>
          <a:bodyPr>
            <a:normAutofit/>
          </a:bodyPr>
          <a:lstStyle/>
          <a:p>
            <a:pPr marL="0" indent="0">
              <a:buNone/>
            </a:pPr>
            <a:r>
              <a:rPr lang="fr-FR" sz="1800" b="0" i="0" u="none" strike="noStrike" baseline="0" dirty="0">
                <a:solidFill>
                  <a:srgbClr val="000000"/>
                </a:solidFill>
                <a:latin typeface="Times New Roman" panose="02020603050405020304" pitchFamily="18" charset="0"/>
              </a:rPr>
              <a:t>(3) </a:t>
            </a:r>
            <a:r>
              <a:rPr lang="en-US" sz="1800" b="0" i="0" u="none" strike="noStrike" baseline="0" dirty="0">
                <a:solidFill>
                  <a:srgbClr val="000000"/>
                </a:solidFill>
                <a:latin typeface="Times New Roman" panose="02020603050405020304" pitchFamily="18" charset="0"/>
              </a:rPr>
              <a:t>Environmental</a:t>
            </a:r>
            <a:r>
              <a:rPr lang="fr-FR" sz="1800" b="0" i="0" u="none" strike="noStrike" baseline="0" dirty="0">
                <a:solidFill>
                  <a:srgbClr val="000000"/>
                </a:solidFill>
                <a:latin typeface="Times New Roman" panose="02020603050405020304" pitchFamily="18" charset="0"/>
              </a:rPr>
              <a:t> Justice (10 points) </a:t>
            </a:r>
          </a:p>
          <a:p>
            <a:pPr marL="0" indent="0">
              <a:buNone/>
            </a:pPr>
            <a:r>
              <a:rPr lang="en-US" sz="1800" b="0" i="0" u="none" strike="noStrike" baseline="0" dirty="0">
                <a:solidFill>
                  <a:srgbClr val="000000"/>
                </a:solidFill>
                <a:latin typeface="Times New Roman" panose="02020603050405020304" pitchFamily="18" charset="0"/>
              </a:rPr>
              <a:t>(a) Identification of Environmental Justice Issues (5 points) </a:t>
            </a:r>
          </a:p>
          <a:p>
            <a:r>
              <a:rPr lang="en-US" sz="1800" b="1" i="0" u="none" strike="noStrike" baseline="0" dirty="0">
                <a:solidFill>
                  <a:schemeClr val="accent3"/>
                </a:solidFill>
                <a:latin typeface="Times New Roman" panose="02020603050405020304" pitchFamily="18" charset="0"/>
              </a:rPr>
              <a:t>The extent to which the environmental justice issues affecting the underserved community(</a:t>
            </a:r>
            <a:r>
              <a:rPr lang="en-US" sz="1800" b="1" i="0" u="none" strike="noStrike" baseline="0" dirty="0" err="1">
                <a:solidFill>
                  <a:schemeClr val="accent3"/>
                </a:solidFill>
                <a:latin typeface="Times New Roman" panose="02020603050405020304" pitchFamily="18" charset="0"/>
              </a:rPr>
              <a:t>ies</a:t>
            </a:r>
            <a:r>
              <a:rPr lang="en-US" sz="1800" b="1" i="0" u="none" strike="noStrike" baseline="0" dirty="0">
                <a:solidFill>
                  <a:schemeClr val="accent3"/>
                </a:solidFill>
                <a:latin typeface="Times New Roman" panose="02020603050405020304" pitchFamily="18" charset="0"/>
              </a:rPr>
              <a:t>) or disadvantaged census tract(s) in the target area(s) are clearly described, and the severity of the environmental justice issues experienced by the underserved community(</a:t>
            </a:r>
            <a:r>
              <a:rPr lang="en-US" sz="1800" b="1" i="0" u="none" strike="noStrike" baseline="0" dirty="0" err="1">
                <a:solidFill>
                  <a:schemeClr val="accent3"/>
                </a:solidFill>
                <a:latin typeface="Times New Roman" panose="02020603050405020304" pitchFamily="18" charset="0"/>
              </a:rPr>
              <a:t>ies</a:t>
            </a:r>
            <a:r>
              <a:rPr lang="en-US" sz="1800" b="1" i="0" u="none" strike="noStrike" baseline="0" dirty="0">
                <a:solidFill>
                  <a:schemeClr val="accent3"/>
                </a:solidFill>
                <a:latin typeface="Times New Roman" panose="02020603050405020304" pitchFamily="18" charset="0"/>
              </a:rPr>
              <a:t>) or disadvantaged census tract(s) in the target area(s). </a:t>
            </a:r>
            <a:r>
              <a:rPr lang="en-US" sz="1800" b="0" i="1" u="none" strike="noStrike" baseline="0" dirty="0">
                <a:solidFill>
                  <a:srgbClr val="000000"/>
                </a:solidFill>
                <a:latin typeface="Times New Roman" panose="02020603050405020304" pitchFamily="18" charset="0"/>
              </a:rPr>
              <a:t>(Note for all applications except those from Tribes or eligible Tribal entities, if none of the proposed sites identified in 1.a.ii. Description of the Proposed Brownfield Site(s) are located within a disadvantaged census tract according to CEJST, then the response may only earn up to 2 points.) </a:t>
            </a:r>
            <a:endParaRPr lang="en-US" sz="1800" b="0" i="0" u="none" strike="noStrike" baseline="0" dirty="0">
              <a:solidFill>
                <a:srgbClr val="000000"/>
              </a:solidFill>
              <a:latin typeface="Times New Roman" panose="02020603050405020304" pitchFamily="18" charset="0"/>
            </a:endParaRPr>
          </a:p>
          <a:p>
            <a:pPr marL="0" indent="0">
              <a:buNone/>
            </a:pPr>
            <a:r>
              <a:rPr lang="en-US" sz="1800" b="0" i="0" u="none" strike="noStrike" baseline="0" dirty="0">
                <a:solidFill>
                  <a:srgbClr val="000000"/>
                </a:solidFill>
                <a:latin typeface="Times New Roman" panose="02020603050405020304" pitchFamily="18" charset="0"/>
              </a:rPr>
              <a:t>(b) Advancing Environmental Justice (5 points) </a:t>
            </a:r>
          </a:p>
          <a:p>
            <a:r>
              <a:rPr lang="en-US" sz="1800" b="0" i="0" u="none" strike="noStrike" baseline="0" dirty="0">
                <a:solidFill>
                  <a:srgbClr val="000000"/>
                </a:solidFill>
                <a:latin typeface="Times New Roman" panose="02020603050405020304" pitchFamily="18" charset="0"/>
              </a:rPr>
              <a:t>The extent to which this grant and reuse strategy/projected site reuse(s) will advance environmental justice and minimize the displacement of residents and/or businesses among the underserved community(</a:t>
            </a:r>
            <a:r>
              <a:rPr lang="en-US" sz="1800" b="0" i="0" u="none" strike="noStrike" baseline="0" dirty="0" err="1">
                <a:solidFill>
                  <a:srgbClr val="000000"/>
                </a:solidFill>
                <a:latin typeface="Times New Roman" panose="02020603050405020304" pitchFamily="18" charset="0"/>
              </a:rPr>
              <a:t>ies</a:t>
            </a:r>
            <a:r>
              <a:rPr lang="en-US" sz="1800" b="0" i="0" u="none" strike="noStrike" baseline="0" dirty="0">
                <a:solidFill>
                  <a:srgbClr val="000000"/>
                </a:solidFill>
                <a:latin typeface="Times New Roman" panose="02020603050405020304" pitchFamily="18" charset="0"/>
              </a:rPr>
              <a:t>) in the target area(s). 	</a:t>
            </a:r>
          </a:p>
          <a:p>
            <a:endParaRPr lang="en-US" dirty="0"/>
          </a:p>
        </p:txBody>
      </p:sp>
    </p:spTree>
    <p:extLst>
      <p:ext uri="{BB962C8B-B14F-4D97-AF65-F5344CB8AC3E}">
        <p14:creationId xmlns:p14="http://schemas.microsoft.com/office/powerpoint/2010/main" val="21957530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Sections to use EJSCREEN</a:t>
            </a:r>
          </a:p>
        </p:txBody>
      </p:sp>
      <p:graphicFrame>
        <p:nvGraphicFramePr>
          <p:cNvPr id="4" name="Content Placeholder 3"/>
          <p:cNvGraphicFramePr>
            <a:graphicFrameLocks/>
          </p:cNvGraphicFramePr>
          <p:nvPr>
            <p:extLst>
              <p:ext uri="{D42A27DB-BD31-4B8C-83A1-F6EECF244321}">
                <p14:modId xmlns:p14="http://schemas.microsoft.com/office/powerpoint/2010/main" val="3363503366"/>
              </p:ext>
            </p:extLst>
          </p:nvPr>
        </p:nvGraphicFramePr>
        <p:xfrm>
          <a:off x="178351" y="1325563"/>
          <a:ext cx="7472091" cy="41373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1E468A3-DC12-DD70-6A9A-F711FB347207}"/>
              </a:ext>
            </a:extLst>
          </p:cNvPr>
          <p:cNvSpPr txBox="1"/>
          <p:nvPr/>
        </p:nvSpPr>
        <p:spPr>
          <a:xfrm>
            <a:off x="7650442" y="4077930"/>
            <a:ext cx="1275191" cy="646331"/>
          </a:xfrm>
          <a:prstGeom prst="rect">
            <a:avLst/>
          </a:prstGeom>
          <a:noFill/>
        </p:spPr>
        <p:txBody>
          <a:bodyPr wrap="square" rtlCol="0">
            <a:spAutoFit/>
          </a:bodyPr>
          <a:lstStyle/>
          <a:p>
            <a:r>
              <a:rPr lang="en-US" dirty="0"/>
              <a:t>10/13 WEBINAR</a:t>
            </a:r>
          </a:p>
        </p:txBody>
      </p:sp>
    </p:spTree>
    <p:extLst>
      <p:ext uri="{BB962C8B-B14F-4D97-AF65-F5344CB8AC3E}">
        <p14:creationId xmlns:p14="http://schemas.microsoft.com/office/powerpoint/2010/main" val="4269601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FE93-9185-11EE-4FA1-156F9C58AE4A}"/>
              </a:ext>
            </a:extLst>
          </p:cNvPr>
          <p:cNvSpPr>
            <a:spLocks noGrp="1"/>
          </p:cNvSpPr>
          <p:nvPr>
            <p:ph type="title"/>
          </p:nvPr>
        </p:nvSpPr>
        <p:spPr/>
        <p:txBody>
          <a:bodyPr/>
          <a:lstStyle/>
          <a:p>
            <a:r>
              <a:rPr lang="en-US" dirty="0"/>
              <a:t>How to address 3(a)</a:t>
            </a:r>
          </a:p>
        </p:txBody>
      </p:sp>
      <p:sp>
        <p:nvSpPr>
          <p:cNvPr id="3" name="Content Placeholder 2">
            <a:extLst>
              <a:ext uri="{FF2B5EF4-FFF2-40B4-BE49-F238E27FC236}">
                <a16:creationId xmlns:a16="http://schemas.microsoft.com/office/drawing/2014/main" id="{599852C6-AB83-5DA2-E95D-0FD3C62EA6D2}"/>
              </a:ext>
            </a:extLst>
          </p:cNvPr>
          <p:cNvSpPr>
            <a:spLocks noGrp="1"/>
          </p:cNvSpPr>
          <p:nvPr>
            <p:ph idx="1"/>
          </p:nvPr>
        </p:nvSpPr>
        <p:spPr/>
        <p:txBody>
          <a:bodyPr/>
          <a:lstStyle/>
          <a:p>
            <a:r>
              <a:rPr lang="en-US" dirty="0"/>
              <a:t>First talk about the Target Area being in (or including) a disadvantaged census tract, which you determined when you selected the area</a:t>
            </a:r>
          </a:p>
          <a:p>
            <a:endParaRPr lang="en-US" dirty="0"/>
          </a:p>
          <a:p>
            <a:r>
              <a:rPr lang="en-US" dirty="0"/>
              <a:t>Then look at the EJSCREEN report for the particular Target Area and talk about the EJ indices and environmental indicators; add climate indicators from the Community Report as well</a:t>
            </a:r>
          </a:p>
        </p:txBody>
      </p:sp>
    </p:spTree>
    <p:extLst>
      <p:ext uri="{BB962C8B-B14F-4D97-AF65-F5344CB8AC3E}">
        <p14:creationId xmlns:p14="http://schemas.microsoft.com/office/powerpoint/2010/main" val="1834299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Promoting Environmental Justice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0396287"/>
              </p:ext>
            </p:extLst>
          </p:nvPr>
        </p:nvGraphicFramePr>
        <p:xfrm>
          <a:off x="628650" y="150177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rot="21205368">
            <a:off x="3202540" y="3157579"/>
            <a:ext cx="2978700"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a:ln/>
                <a:solidFill>
                  <a:schemeClr val="accent3"/>
                </a:solidFill>
                <a:effectLst/>
              </a:rPr>
              <a:t>EJ Indices</a:t>
            </a:r>
          </a:p>
        </p:txBody>
      </p:sp>
    </p:spTree>
    <p:extLst>
      <p:ext uri="{BB962C8B-B14F-4D97-AF65-F5344CB8AC3E}">
        <p14:creationId xmlns:p14="http://schemas.microsoft.com/office/powerpoint/2010/main" val="1331245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 Indices</a:t>
            </a:r>
          </a:p>
        </p:txBody>
      </p:sp>
      <p:sp>
        <p:nvSpPr>
          <p:cNvPr id="19" name="TextBox 18"/>
          <p:cNvSpPr txBox="1"/>
          <p:nvPr/>
        </p:nvSpPr>
        <p:spPr>
          <a:xfrm>
            <a:off x="828693" y="4200265"/>
            <a:ext cx="7179174" cy="1200329"/>
          </a:xfrm>
          <a:prstGeom prst="rect">
            <a:avLst/>
          </a:prstGeom>
          <a:noFill/>
        </p:spPr>
        <p:txBody>
          <a:bodyPr wrap="square" rtlCol="0">
            <a:spAutoFit/>
          </a:bodyPr>
          <a:lstStyle/>
          <a:p>
            <a:r>
              <a:rPr lang="en-US" dirty="0"/>
              <a:t>If you have a sensitive population that is NOT captured in the demographic indices (kids or elderly or persons with disabilities or veterans) then you </a:t>
            </a:r>
            <a:r>
              <a:rPr lang="en-US" u="sng" dirty="0"/>
              <a:t>have</a:t>
            </a:r>
            <a:r>
              <a:rPr lang="en-US" dirty="0"/>
              <a:t> to discuss environmental indicators separately</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1CDAF40-02BB-AA8F-2949-CB120D2D85BD}"/>
                  </a:ext>
                </a:extLst>
              </p:cNvPr>
              <p:cNvSpPr txBox="1"/>
              <p:nvPr/>
            </p:nvSpPr>
            <p:spPr>
              <a:xfrm>
                <a:off x="1011191" y="1415512"/>
                <a:ext cx="512069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𝐸𝐽</m:t>
                      </m:r>
                      <m:r>
                        <a:rPr lang="en-US" b="0" i="1" smtClean="0">
                          <a:latin typeface="Cambria Math" panose="02040503050406030204" pitchFamily="18" charset="0"/>
                        </a:rPr>
                        <m:t> </m:t>
                      </m:r>
                      <m:r>
                        <a:rPr lang="en-US" b="0" i="1" smtClean="0">
                          <a:latin typeface="Cambria Math" panose="02040503050406030204" pitchFamily="18" charset="0"/>
                        </a:rPr>
                        <m:t>𝐼𝑛𝑑𝑒𝑥</m:t>
                      </m:r>
                      <m:r>
                        <a:rPr lang="en-US" b="0" i="1" smtClean="0">
                          <a:latin typeface="Cambria Math" panose="02040503050406030204" pitchFamily="18" charset="0"/>
                        </a:rPr>
                        <m:t>=</m:t>
                      </m:r>
                      <m:r>
                        <a:rPr lang="en-US" b="0" i="1" smtClean="0">
                          <a:latin typeface="Cambria Math" panose="02040503050406030204" pitchFamily="18" charset="0"/>
                        </a:rPr>
                        <m:t>𝐸𝑛𝑣</m:t>
                      </m:r>
                      <m:r>
                        <a:rPr lang="en-US" b="0" i="1" smtClean="0">
                          <a:latin typeface="Cambria Math" panose="02040503050406030204" pitchFamily="18" charset="0"/>
                        </a:rPr>
                        <m:t>. </m:t>
                      </m:r>
                      <m:r>
                        <a:rPr lang="en-US" b="0" i="1" smtClean="0">
                          <a:latin typeface="Cambria Math" panose="02040503050406030204" pitchFamily="18" charset="0"/>
                        </a:rPr>
                        <m:t>𝐼𝑛𝑑𝑖𝑐𝑎𝑡𝑜𝑟</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𝐷𝑒𝑚𝑜𝑔𝑟𝑎𝑝h𝑖𝑐</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𝐼𝑛𝑑𝑒𝑥</m:t>
                      </m:r>
                    </m:oMath>
                  </m:oMathPara>
                </a14:m>
                <a:endParaRPr lang="en-US" dirty="0"/>
              </a:p>
            </p:txBody>
          </p:sp>
        </mc:Choice>
        <mc:Fallback xmlns="">
          <p:sp>
            <p:nvSpPr>
              <p:cNvPr id="12" name="TextBox 11">
                <a:extLst>
                  <a:ext uri="{FF2B5EF4-FFF2-40B4-BE49-F238E27FC236}">
                    <a16:creationId xmlns:a16="http://schemas.microsoft.com/office/drawing/2014/main" id="{A1CDAF40-02BB-AA8F-2949-CB120D2D85BD}"/>
                  </a:ext>
                </a:extLst>
              </p:cNvPr>
              <p:cNvSpPr txBox="1">
                <a:spLocks noRot="1" noChangeAspect="1" noMove="1" noResize="1" noEditPoints="1" noAdjustHandles="1" noChangeArrowheads="1" noChangeShapeType="1" noTextEdit="1"/>
              </p:cNvSpPr>
              <p:nvPr/>
            </p:nvSpPr>
            <p:spPr>
              <a:xfrm>
                <a:off x="1011191" y="1415512"/>
                <a:ext cx="5120697" cy="276999"/>
              </a:xfrm>
              <a:prstGeom prst="rect">
                <a:avLst/>
              </a:prstGeom>
              <a:blipFill>
                <a:blip r:embed="rId2"/>
                <a:stretch>
                  <a:fillRect l="-952" r="-476"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7097260-935F-D9CA-F97E-457A51CF7478}"/>
                  </a:ext>
                </a:extLst>
              </p:cNvPr>
              <p:cNvSpPr txBox="1"/>
              <p:nvPr/>
            </p:nvSpPr>
            <p:spPr>
              <a:xfrm>
                <a:off x="3849563" y="1972879"/>
                <a:ext cx="3763658" cy="5247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𝑃𝑒𝑜𝑝𝑙𝑒</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𝐶𝑜𝑙𝑜𝑟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𝐿𝑜𝑤</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𝐼𝑛𝑐𝑜𝑚𝑒</m:t>
                          </m:r>
                        </m:num>
                        <m:den>
                          <m:r>
                            <a:rPr lang="en-US" b="0" i="1" smtClean="0">
                              <a:latin typeface="Cambria Math" panose="02040503050406030204" pitchFamily="18" charset="0"/>
                            </a:rPr>
                            <m:t>2</m:t>
                          </m:r>
                        </m:den>
                      </m:f>
                    </m:oMath>
                  </m:oMathPara>
                </a14:m>
                <a:endParaRPr lang="en-US" dirty="0"/>
              </a:p>
            </p:txBody>
          </p:sp>
        </mc:Choice>
        <mc:Fallback xmlns="">
          <p:sp>
            <p:nvSpPr>
              <p:cNvPr id="16" name="TextBox 15">
                <a:extLst>
                  <a:ext uri="{FF2B5EF4-FFF2-40B4-BE49-F238E27FC236}">
                    <a16:creationId xmlns:a16="http://schemas.microsoft.com/office/drawing/2014/main" id="{E7097260-935F-D9CA-F97E-457A51CF7478}"/>
                  </a:ext>
                </a:extLst>
              </p:cNvPr>
              <p:cNvSpPr txBox="1">
                <a:spLocks noRot="1" noChangeAspect="1" noMove="1" noResize="1" noEditPoints="1" noAdjustHandles="1" noChangeArrowheads="1" noChangeShapeType="1" noTextEdit="1"/>
              </p:cNvSpPr>
              <p:nvPr/>
            </p:nvSpPr>
            <p:spPr>
              <a:xfrm>
                <a:off x="3849563" y="1972879"/>
                <a:ext cx="3763658" cy="52475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20B6C50-1742-005A-69FF-7FD3A64085FB}"/>
                  </a:ext>
                </a:extLst>
              </p:cNvPr>
              <p:cNvSpPr txBox="1"/>
              <p:nvPr/>
            </p:nvSpPr>
            <p:spPr>
              <a:xfrm>
                <a:off x="369447" y="2738095"/>
                <a:ext cx="80976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𝑆𝑢𝑝𝑝𝑙𝑒𝑚𝑒𝑛𝑡𝑎𝑙</m:t>
                      </m:r>
                      <m:r>
                        <a:rPr lang="en-US" b="0" i="1" smtClean="0">
                          <a:latin typeface="Cambria Math" panose="02040503050406030204" pitchFamily="18" charset="0"/>
                        </a:rPr>
                        <m:t> </m:t>
                      </m:r>
                      <m:r>
                        <a:rPr lang="en-US" b="0" i="1" smtClean="0">
                          <a:latin typeface="Cambria Math" panose="02040503050406030204" pitchFamily="18" charset="0"/>
                        </a:rPr>
                        <m:t>𝐸𝐽</m:t>
                      </m:r>
                      <m:r>
                        <a:rPr lang="en-US" b="0" i="1" smtClean="0">
                          <a:latin typeface="Cambria Math" panose="02040503050406030204" pitchFamily="18" charset="0"/>
                        </a:rPr>
                        <m:t> </m:t>
                      </m:r>
                      <m:r>
                        <a:rPr lang="en-US" b="0" i="1" smtClean="0">
                          <a:latin typeface="Cambria Math" panose="02040503050406030204" pitchFamily="18" charset="0"/>
                        </a:rPr>
                        <m:t>𝐼𝑛𝑑𝑒𝑥</m:t>
                      </m:r>
                      <m:r>
                        <a:rPr lang="en-US" b="0" i="1" smtClean="0">
                          <a:latin typeface="Cambria Math" panose="02040503050406030204" pitchFamily="18" charset="0"/>
                        </a:rPr>
                        <m:t>=</m:t>
                      </m:r>
                      <m:r>
                        <a:rPr lang="en-US" b="0" i="1" smtClean="0">
                          <a:latin typeface="Cambria Math" panose="02040503050406030204" pitchFamily="18" charset="0"/>
                        </a:rPr>
                        <m:t>𝐸𝑛𝑣</m:t>
                      </m:r>
                      <m:r>
                        <a:rPr lang="en-US" b="0" i="1" smtClean="0">
                          <a:latin typeface="Cambria Math" panose="02040503050406030204" pitchFamily="18" charset="0"/>
                        </a:rPr>
                        <m:t>. </m:t>
                      </m:r>
                      <m:r>
                        <a:rPr lang="en-US" b="0" i="1" smtClean="0">
                          <a:latin typeface="Cambria Math" panose="02040503050406030204" pitchFamily="18" charset="0"/>
                        </a:rPr>
                        <m:t>𝐼𝑛𝑑𝑖𝑐𝑎𝑡𝑜𝑟</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𝑆𝑢𝑝𝑝𝑙𝑒𝑚𝑒𝑛𝑡𝑎𝑙</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𝐷𝑒𝑚𝑜𝑔𝑟𝑎𝑝h𝑖𝑐</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𝐼𝑛𝑑𝑒𝑥</m:t>
                      </m:r>
                    </m:oMath>
                  </m:oMathPara>
                </a14:m>
                <a:endParaRPr lang="en-US" dirty="0"/>
              </a:p>
            </p:txBody>
          </p:sp>
        </mc:Choice>
        <mc:Fallback xmlns="">
          <p:sp>
            <p:nvSpPr>
              <p:cNvPr id="20" name="TextBox 19">
                <a:extLst>
                  <a:ext uri="{FF2B5EF4-FFF2-40B4-BE49-F238E27FC236}">
                    <a16:creationId xmlns:a16="http://schemas.microsoft.com/office/drawing/2014/main" id="{B20B6C50-1742-005A-69FF-7FD3A64085FB}"/>
                  </a:ext>
                </a:extLst>
              </p:cNvPr>
              <p:cNvSpPr txBox="1">
                <a:spLocks noRot="1" noChangeAspect="1" noMove="1" noResize="1" noEditPoints="1" noAdjustHandles="1" noChangeArrowheads="1" noChangeShapeType="1" noTextEdit="1"/>
              </p:cNvSpPr>
              <p:nvPr/>
            </p:nvSpPr>
            <p:spPr>
              <a:xfrm>
                <a:off x="369447" y="2738095"/>
                <a:ext cx="8097666" cy="276999"/>
              </a:xfrm>
              <a:prstGeom prst="rect">
                <a:avLst/>
              </a:prstGeom>
              <a:blipFill>
                <a:blip r:embed="rId4"/>
                <a:stretch>
                  <a:fillRect l="-452" r="-15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8260210-46B6-EAE9-9DD9-8916B3CFC50E}"/>
                  </a:ext>
                </a:extLst>
              </p:cNvPr>
              <p:cNvSpPr txBox="1"/>
              <p:nvPr/>
            </p:nvSpPr>
            <p:spPr>
              <a:xfrm>
                <a:off x="277665" y="3375084"/>
                <a:ext cx="6955089" cy="40812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 </m:t>
                          </m:r>
                          <m:r>
                            <a:rPr lang="en-US" sz="1400" b="0" i="1" smtClean="0">
                              <a:latin typeface="Cambria Math" panose="02040503050406030204" pitchFamily="18" charset="0"/>
                            </a:rPr>
                            <m:t>𝑃𝑒𝑜𝑝𝑙𝑒</m:t>
                          </m:r>
                          <m:r>
                            <a:rPr lang="en-US" sz="1400" b="0" i="1" smtClean="0">
                              <a:latin typeface="Cambria Math" panose="02040503050406030204" pitchFamily="18" charset="0"/>
                            </a:rPr>
                            <m:t> </m:t>
                          </m:r>
                          <m:r>
                            <a:rPr lang="en-US" sz="1400" b="0" i="1" smtClean="0">
                              <a:latin typeface="Cambria Math" panose="02040503050406030204" pitchFamily="18" charset="0"/>
                            </a:rPr>
                            <m:t>𝑜𝑓</m:t>
                          </m:r>
                          <m:r>
                            <a:rPr lang="en-US" sz="1400" b="0" i="1" smtClean="0">
                              <a:latin typeface="Cambria Math" panose="02040503050406030204" pitchFamily="18" charset="0"/>
                            </a:rPr>
                            <m:t> </m:t>
                          </m:r>
                          <m:r>
                            <a:rPr lang="en-US" sz="1400" b="0" i="1" smtClean="0">
                              <a:latin typeface="Cambria Math" panose="02040503050406030204" pitchFamily="18" charset="0"/>
                            </a:rPr>
                            <m:t>𝐶𝑜𝑙𝑜𝑟</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𝐿𝑜𝑤</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𝐼𝑛𝑐𝑜𝑚𝑒</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𝐿𝑖𝑚𝑖𝑡𝑒𝑑</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𝐸𝑛𝑔𝑙𝑖𝑠h</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𝐿𝑒𝑠𝑠</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𝑡h𝑎𝑛</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𝐻𝑖𝑔h𝑠𝑐h𝑜𝑜𝑙</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𝐿𝑜𝑤</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𝐿𝑖𝑓𝑒</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𝐸𝑥𝑝𝑒𝑐𝑡𝑎𝑛𝑐𝑦</m:t>
                          </m:r>
                        </m:num>
                        <m:den>
                          <m:r>
                            <a:rPr lang="en-US" sz="1400" b="0" i="1" smtClean="0">
                              <a:latin typeface="Cambria Math" panose="02040503050406030204" pitchFamily="18" charset="0"/>
                            </a:rPr>
                            <m:t>5</m:t>
                          </m:r>
                        </m:den>
                      </m:f>
                    </m:oMath>
                  </m:oMathPara>
                </a14:m>
                <a:endParaRPr lang="en-US" sz="1400" dirty="0"/>
              </a:p>
            </p:txBody>
          </p:sp>
        </mc:Choice>
        <mc:Fallback xmlns="">
          <p:sp>
            <p:nvSpPr>
              <p:cNvPr id="21" name="TextBox 20">
                <a:extLst>
                  <a:ext uri="{FF2B5EF4-FFF2-40B4-BE49-F238E27FC236}">
                    <a16:creationId xmlns:a16="http://schemas.microsoft.com/office/drawing/2014/main" id="{D8260210-46B6-EAE9-9DD9-8916B3CFC50E}"/>
                  </a:ext>
                </a:extLst>
              </p:cNvPr>
              <p:cNvSpPr txBox="1">
                <a:spLocks noRot="1" noChangeAspect="1" noMove="1" noResize="1" noEditPoints="1" noAdjustHandles="1" noChangeArrowheads="1" noChangeShapeType="1" noTextEdit="1"/>
              </p:cNvSpPr>
              <p:nvPr/>
            </p:nvSpPr>
            <p:spPr>
              <a:xfrm>
                <a:off x="277665" y="3375084"/>
                <a:ext cx="6955089" cy="408125"/>
              </a:xfrm>
              <a:prstGeom prst="rect">
                <a:avLst/>
              </a:prstGeom>
              <a:blipFill>
                <a:blip r:embed="rId5"/>
                <a:stretch>
                  <a:fillRect l="-965" t="-2985" r="-26667" b="-13433"/>
                </a:stretch>
              </a:blipFill>
            </p:spPr>
            <p:txBody>
              <a:bodyPr/>
              <a:lstStyle/>
              <a:p>
                <a:r>
                  <a:rPr lang="en-US">
                    <a:noFill/>
                  </a:rPr>
                  <a:t> </a:t>
                </a:r>
              </a:p>
            </p:txBody>
          </p:sp>
        </mc:Fallback>
      </mc:AlternateContent>
      <p:sp>
        <p:nvSpPr>
          <p:cNvPr id="22" name="Arrow: Down 21">
            <a:extLst>
              <a:ext uri="{FF2B5EF4-FFF2-40B4-BE49-F238E27FC236}">
                <a16:creationId xmlns:a16="http://schemas.microsoft.com/office/drawing/2014/main" id="{084E13C3-BAE9-09BF-F4FC-688E3E95946C}"/>
              </a:ext>
            </a:extLst>
          </p:cNvPr>
          <p:cNvSpPr/>
          <p:nvPr/>
        </p:nvSpPr>
        <p:spPr>
          <a:xfrm>
            <a:off x="4894288" y="1782460"/>
            <a:ext cx="484632" cy="13867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144BD14A-1C36-305A-1462-EA88408F19F8}"/>
              </a:ext>
            </a:extLst>
          </p:cNvPr>
          <p:cNvSpPr/>
          <p:nvPr/>
        </p:nvSpPr>
        <p:spPr>
          <a:xfrm>
            <a:off x="5889572" y="3056409"/>
            <a:ext cx="484632" cy="27699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43115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841" y="-93306"/>
            <a:ext cx="7886700" cy="1325563"/>
          </a:xfrm>
        </p:spPr>
        <p:txBody>
          <a:bodyPr/>
          <a:lstStyle/>
          <a:p>
            <a:r>
              <a:rPr lang="en-US" dirty="0"/>
              <a:t>Environmental Indicators</a:t>
            </a:r>
          </a:p>
        </p:txBody>
      </p:sp>
      <p:sp>
        <p:nvSpPr>
          <p:cNvPr id="5" name="Right Brace 4"/>
          <p:cNvSpPr/>
          <p:nvPr/>
        </p:nvSpPr>
        <p:spPr>
          <a:xfrm>
            <a:off x="2528596" y="2043403"/>
            <a:ext cx="139959" cy="15109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2668555" y="2611481"/>
            <a:ext cx="2441694" cy="369332"/>
          </a:xfrm>
          <a:prstGeom prst="rect">
            <a:avLst/>
          </a:prstGeom>
          <a:noFill/>
        </p:spPr>
        <p:txBody>
          <a:bodyPr wrap="none" rtlCol="0">
            <a:spAutoFit/>
          </a:bodyPr>
          <a:lstStyle/>
          <a:p>
            <a:r>
              <a:rPr lang="en-US" dirty="0"/>
              <a:t>Air pollution indicators</a:t>
            </a:r>
          </a:p>
        </p:txBody>
      </p:sp>
      <p:sp>
        <p:nvSpPr>
          <p:cNvPr id="7" name="Right Brace 6"/>
          <p:cNvSpPr/>
          <p:nvPr/>
        </p:nvSpPr>
        <p:spPr>
          <a:xfrm>
            <a:off x="2470841" y="4168300"/>
            <a:ext cx="69980" cy="6344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2598575" y="4144325"/>
            <a:ext cx="3775787" cy="646331"/>
          </a:xfrm>
          <a:prstGeom prst="rect">
            <a:avLst/>
          </a:prstGeom>
          <a:noFill/>
        </p:spPr>
        <p:txBody>
          <a:bodyPr wrap="square" rtlCol="0">
            <a:spAutoFit/>
          </a:bodyPr>
          <a:lstStyle/>
          <a:p>
            <a:r>
              <a:rPr lang="en-US" dirty="0"/>
              <a:t>Proximity to other pollution sources (number within 5 km)</a:t>
            </a:r>
          </a:p>
        </p:txBody>
      </p:sp>
      <p:sp>
        <p:nvSpPr>
          <p:cNvPr id="12" name="TextBox 11"/>
          <p:cNvSpPr txBox="1"/>
          <p:nvPr/>
        </p:nvSpPr>
        <p:spPr>
          <a:xfrm>
            <a:off x="2995127" y="1280748"/>
            <a:ext cx="5569414" cy="646331"/>
          </a:xfrm>
          <a:prstGeom prst="rect">
            <a:avLst/>
          </a:prstGeom>
          <a:noFill/>
        </p:spPr>
        <p:txBody>
          <a:bodyPr wrap="square" rtlCol="0">
            <a:spAutoFit/>
          </a:bodyPr>
          <a:lstStyle/>
          <a:p>
            <a:r>
              <a:rPr lang="en-US" dirty="0"/>
              <a:t>Definitions: </a:t>
            </a:r>
            <a:r>
              <a:rPr lang="en-US" dirty="0">
                <a:hlinkClick r:id="rId2"/>
              </a:rPr>
              <a:t>https://www.epa.gov/ejscreen/ejscreen-map-descriptions#category-environmental</a:t>
            </a:r>
            <a:r>
              <a:rPr lang="en-US" dirty="0"/>
              <a:t> </a:t>
            </a:r>
          </a:p>
        </p:txBody>
      </p:sp>
      <p:sp>
        <p:nvSpPr>
          <p:cNvPr id="13" name="TextBox 12"/>
          <p:cNvSpPr txBox="1"/>
          <p:nvPr/>
        </p:nvSpPr>
        <p:spPr>
          <a:xfrm>
            <a:off x="2598574" y="4802782"/>
            <a:ext cx="3775787" cy="369332"/>
          </a:xfrm>
          <a:prstGeom prst="rect">
            <a:avLst/>
          </a:prstGeom>
          <a:noFill/>
        </p:spPr>
        <p:txBody>
          <a:bodyPr wrap="square" rtlCol="0">
            <a:spAutoFit/>
          </a:bodyPr>
          <a:lstStyle/>
          <a:p>
            <a:r>
              <a:rPr lang="en-US" dirty="0"/>
              <a:t>Within 1500 </a:t>
            </a:r>
            <a:r>
              <a:rPr lang="en-US" dirty="0" err="1"/>
              <a:t>ft</a:t>
            </a:r>
            <a:endParaRPr lang="en-US" dirty="0"/>
          </a:p>
        </p:txBody>
      </p:sp>
      <p:sp>
        <p:nvSpPr>
          <p:cNvPr id="14" name="Rectangle 13"/>
          <p:cNvSpPr/>
          <p:nvPr/>
        </p:nvSpPr>
        <p:spPr>
          <a:xfrm>
            <a:off x="2579515" y="5079781"/>
            <a:ext cx="4476610" cy="369332"/>
          </a:xfrm>
          <a:prstGeom prst="rect">
            <a:avLst/>
          </a:prstGeom>
        </p:spPr>
        <p:txBody>
          <a:bodyPr wrap="none">
            <a:spAutoFit/>
          </a:bodyPr>
          <a:lstStyle/>
          <a:p>
            <a:r>
              <a:rPr lang="en-US" dirty="0"/>
              <a:t>Stream Proximity and Toxic Concentration</a:t>
            </a:r>
          </a:p>
        </p:txBody>
      </p:sp>
      <p:sp>
        <p:nvSpPr>
          <p:cNvPr id="15" name="TextBox 14"/>
          <p:cNvSpPr txBox="1"/>
          <p:nvPr/>
        </p:nvSpPr>
        <p:spPr>
          <a:xfrm>
            <a:off x="2598575" y="3774993"/>
            <a:ext cx="2249334" cy="369332"/>
          </a:xfrm>
          <a:prstGeom prst="rect">
            <a:avLst/>
          </a:prstGeom>
          <a:noFill/>
        </p:spPr>
        <p:txBody>
          <a:bodyPr wrap="none" rtlCol="0">
            <a:spAutoFit/>
          </a:bodyPr>
          <a:lstStyle/>
          <a:p>
            <a:r>
              <a:rPr lang="en-US" dirty="0"/>
              <a:t>% pre-1960 housing</a:t>
            </a:r>
          </a:p>
        </p:txBody>
      </p:sp>
      <p:sp>
        <p:nvSpPr>
          <p:cNvPr id="17" name="Rectangle 16"/>
          <p:cNvSpPr/>
          <p:nvPr/>
        </p:nvSpPr>
        <p:spPr>
          <a:xfrm>
            <a:off x="2598574" y="3465025"/>
            <a:ext cx="4318490" cy="369332"/>
          </a:xfrm>
          <a:prstGeom prst="rect">
            <a:avLst/>
          </a:prstGeom>
        </p:spPr>
        <p:txBody>
          <a:bodyPr wrap="none">
            <a:spAutoFit/>
          </a:bodyPr>
          <a:lstStyle/>
          <a:p>
            <a:r>
              <a:rPr lang="en-US" dirty="0"/>
              <a:t>Average annual daily traffic within 500 m</a:t>
            </a:r>
          </a:p>
        </p:txBody>
      </p:sp>
      <p:pic>
        <p:nvPicPr>
          <p:cNvPr id="18" name="Content Placeholder 17">
            <a:extLst>
              <a:ext uri="{FF2B5EF4-FFF2-40B4-BE49-F238E27FC236}">
                <a16:creationId xmlns:a16="http://schemas.microsoft.com/office/drawing/2014/main" id="{F0BCB7B1-A3AF-B030-6A67-D820B489F074}"/>
              </a:ext>
            </a:extLst>
          </p:cNvPr>
          <p:cNvPicPr>
            <a:picLocks noGrp="1" noChangeAspect="1"/>
          </p:cNvPicPr>
          <p:nvPr>
            <p:ph idx="1"/>
          </p:nvPr>
        </p:nvPicPr>
        <p:blipFill>
          <a:blip r:embed="rId3"/>
          <a:stretch>
            <a:fillRect/>
          </a:stretch>
        </p:blipFill>
        <p:spPr>
          <a:xfrm>
            <a:off x="68885" y="1024731"/>
            <a:ext cx="2389732" cy="4351338"/>
          </a:xfrm>
        </p:spPr>
      </p:pic>
    </p:spTree>
    <p:extLst>
      <p:ext uri="{BB962C8B-B14F-4D97-AF65-F5344CB8AC3E}">
        <p14:creationId xmlns:p14="http://schemas.microsoft.com/office/powerpoint/2010/main" val="3098274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93158" y="-184620"/>
            <a:ext cx="8522143" cy="1325563"/>
          </a:xfrm>
        </p:spPr>
        <p:txBody>
          <a:bodyPr>
            <a:normAutofit/>
          </a:bodyPr>
          <a:lstStyle/>
          <a:p>
            <a:r>
              <a:rPr lang="en-US" sz="3200" dirty="0"/>
              <a:t>Evaluating Environmental Indicators – Caribou, ME</a:t>
            </a:r>
          </a:p>
        </p:txBody>
      </p:sp>
      <p:graphicFrame>
        <p:nvGraphicFramePr>
          <p:cNvPr id="5" name="Table 4">
            <a:extLst>
              <a:ext uri="{FF2B5EF4-FFF2-40B4-BE49-F238E27FC236}">
                <a16:creationId xmlns:a16="http://schemas.microsoft.com/office/drawing/2014/main" id="{7BA22D05-F8CB-F11D-7FE9-537358019E2B}"/>
              </a:ext>
            </a:extLst>
          </p:cNvPr>
          <p:cNvGraphicFramePr>
            <a:graphicFrameLocks noGrp="1"/>
          </p:cNvGraphicFramePr>
          <p:nvPr>
            <p:extLst>
              <p:ext uri="{D42A27DB-BD31-4B8C-83A1-F6EECF244321}">
                <p14:modId xmlns:p14="http://schemas.microsoft.com/office/powerpoint/2010/main" val="1624325639"/>
              </p:ext>
            </p:extLst>
          </p:nvPr>
        </p:nvGraphicFramePr>
        <p:xfrm>
          <a:off x="435079" y="929660"/>
          <a:ext cx="8133735" cy="4673984"/>
        </p:xfrm>
        <a:graphic>
          <a:graphicData uri="http://schemas.openxmlformats.org/drawingml/2006/table">
            <a:tbl>
              <a:tblPr>
                <a:tableStyleId>{0E3FDE45-AF77-4B5C-9715-49D594BDF05E}</a:tableStyleId>
              </a:tblPr>
              <a:tblGrid>
                <a:gridCol w="951269">
                  <a:extLst>
                    <a:ext uri="{9D8B030D-6E8A-4147-A177-3AD203B41FA5}">
                      <a16:colId xmlns:a16="http://schemas.microsoft.com/office/drawing/2014/main" val="1456603547"/>
                    </a:ext>
                  </a:extLst>
                </a:gridCol>
                <a:gridCol w="2977626">
                  <a:extLst>
                    <a:ext uri="{9D8B030D-6E8A-4147-A177-3AD203B41FA5}">
                      <a16:colId xmlns:a16="http://schemas.microsoft.com/office/drawing/2014/main" val="1306537757"/>
                    </a:ext>
                  </a:extLst>
                </a:gridCol>
                <a:gridCol w="840968">
                  <a:extLst>
                    <a:ext uri="{9D8B030D-6E8A-4147-A177-3AD203B41FA5}">
                      <a16:colId xmlns:a16="http://schemas.microsoft.com/office/drawing/2014/main" val="143660714"/>
                    </a:ext>
                  </a:extLst>
                </a:gridCol>
                <a:gridCol w="840968">
                  <a:extLst>
                    <a:ext uri="{9D8B030D-6E8A-4147-A177-3AD203B41FA5}">
                      <a16:colId xmlns:a16="http://schemas.microsoft.com/office/drawing/2014/main" val="4043577720"/>
                    </a:ext>
                  </a:extLst>
                </a:gridCol>
                <a:gridCol w="840968">
                  <a:extLst>
                    <a:ext uri="{9D8B030D-6E8A-4147-A177-3AD203B41FA5}">
                      <a16:colId xmlns:a16="http://schemas.microsoft.com/office/drawing/2014/main" val="968441992"/>
                    </a:ext>
                  </a:extLst>
                </a:gridCol>
                <a:gridCol w="840968">
                  <a:extLst>
                    <a:ext uri="{9D8B030D-6E8A-4147-A177-3AD203B41FA5}">
                      <a16:colId xmlns:a16="http://schemas.microsoft.com/office/drawing/2014/main" val="2159049395"/>
                    </a:ext>
                  </a:extLst>
                </a:gridCol>
                <a:gridCol w="840968">
                  <a:extLst>
                    <a:ext uri="{9D8B030D-6E8A-4147-A177-3AD203B41FA5}">
                      <a16:colId xmlns:a16="http://schemas.microsoft.com/office/drawing/2014/main" val="1798002525"/>
                    </a:ext>
                  </a:extLst>
                </a:gridCol>
              </a:tblGrid>
              <a:tr h="322651">
                <a:tc>
                  <a:txBody>
                    <a:bodyPr/>
                    <a:lstStyle/>
                    <a:p>
                      <a:pPr algn="l" fontAlgn="b"/>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100" b="0" u="none" strike="noStrike" dirty="0">
                          <a:solidFill>
                            <a:srgbClr val="000000"/>
                          </a:solidFill>
                          <a:effectLst/>
                        </a:rPr>
                        <a:t>Value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State Avg.</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dirty="0">
                          <a:solidFill>
                            <a:srgbClr val="000000"/>
                          </a:solidFill>
                          <a:effectLst/>
                        </a:rPr>
                        <a:t>%</a:t>
                      </a:r>
                      <a:r>
                        <a:rPr lang="en-US" sz="1100" b="0" u="none" strike="noStrike" dirty="0" err="1">
                          <a:solidFill>
                            <a:srgbClr val="000000"/>
                          </a:solidFill>
                          <a:effectLst/>
                        </a:rPr>
                        <a:t>ile</a:t>
                      </a:r>
                      <a:r>
                        <a:rPr lang="en-US" sz="1100" b="0" u="none" strike="noStrike" dirty="0">
                          <a:solidFill>
                            <a:srgbClr val="000000"/>
                          </a:solidFill>
                          <a:effectLst/>
                        </a:rPr>
                        <a:t> in State</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2">
                        <a:lumMod val="20000"/>
                        <a:lumOff val="80000"/>
                      </a:schemeClr>
                    </a:solidFill>
                  </a:tcPr>
                </a:tc>
                <a:tc>
                  <a:txBody>
                    <a:bodyPr/>
                    <a:lstStyle/>
                    <a:p>
                      <a:pPr algn="ctr" fontAlgn="b"/>
                      <a:r>
                        <a:rPr lang="en-US" sz="1100" b="0" u="none" strike="noStrike" dirty="0">
                          <a:solidFill>
                            <a:srgbClr val="000000"/>
                          </a:solidFill>
                          <a:effectLst/>
                        </a:rPr>
                        <a:t>USA Avg.</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100" b="0" u="none" strike="noStrike" dirty="0">
                          <a:solidFill>
                            <a:srgbClr val="000000"/>
                          </a:solidFill>
                          <a:effectLst/>
                        </a:rPr>
                        <a:t>%</a:t>
                      </a:r>
                      <a:r>
                        <a:rPr lang="en-US" sz="1100" b="0" u="none" strike="noStrike" dirty="0" err="1">
                          <a:solidFill>
                            <a:srgbClr val="000000"/>
                          </a:solidFill>
                          <a:effectLst/>
                        </a:rPr>
                        <a:t>ile</a:t>
                      </a:r>
                      <a:r>
                        <a:rPr lang="en-US" sz="1100" b="0" u="none" strike="noStrike" dirty="0">
                          <a:solidFill>
                            <a:srgbClr val="000000"/>
                          </a:solidFill>
                          <a:effectLst/>
                        </a:rPr>
                        <a:t> in USA</a:t>
                      </a:r>
                      <a:endParaRPr lang="en-US" sz="1100" b="0" i="0" u="none" strike="noStrike" dirty="0">
                        <a:solidFill>
                          <a:srgbClr val="000000"/>
                        </a:solidFill>
                        <a:effectLst/>
                        <a:latin typeface="Calibri" panose="020F0502020204030204" pitchFamily="34" charset="0"/>
                      </a:endParaRPr>
                    </a:p>
                  </a:txBody>
                  <a:tcPr marL="9525" marR="9525" marT="9525" marB="0" anchor="b">
                    <a:solidFill>
                      <a:schemeClr val="accent2">
                        <a:lumMod val="60000"/>
                        <a:lumOff val="40000"/>
                      </a:schemeClr>
                    </a:solidFill>
                  </a:tcPr>
                </a:tc>
                <a:extLst>
                  <a:ext uri="{0D108BD9-81ED-4DB2-BD59-A6C34878D82A}">
                    <a16:rowId xmlns:a16="http://schemas.microsoft.com/office/drawing/2014/main" val="2366072368"/>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dirty="0">
                          <a:effectLst/>
                        </a:rPr>
                        <a:t>Particulate Matter (PM 2.5 in ug/m3)</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4.71</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5.59</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27</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8.08</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2</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1284664525"/>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dirty="0">
                          <a:effectLst/>
                        </a:rPr>
                        <a:t>Ozone (ppb)</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48.2</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52.8</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a:effectLst/>
                        </a:rPr>
                        <a:t>61.6</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1</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3532209755"/>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Diesel PM (ug/m3)</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0.034</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0.0745</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20</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0.261</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&lt;50th</a:t>
                      </a:r>
                      <a:endParaRPr lang="en-US" sz="1000" b="0" i="0" u="none" strike="noStrike">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4054435783"/>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Air Toxics Cancer Risk (risk per MM)</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10</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17</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a:effectLst/>
                        </a:rPr>
                        <a:t>25</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&lt;50th</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3867510269"/>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Air Toxics Respiratory Hazard Index</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0.1</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0.18</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0.31</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&lt;50th</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351531085"/>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Toxic Releases to Air</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44</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370</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47</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4600</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16</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1117266347"/>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Traffic Proximity and Volume (daily traffic count/distance to road)</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14</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66</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b="1" u="none" strike="noStrike" dirty="0">
                          <a:solidFill>
                            <a:srgbClr val="00B050"/>
                          </a:solidFill>
                          <a:effectLst/>
                        </a:rPr>
                        <a:t>55</a:t>
                      </a:r>
                      <a:endParaRPr lang="en-US" sz="1000" b="1" i="0" u="none" strike="noStrike" dirty="0">
                        <a:solidFill>
                          <a:srgbClr val="00B05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210</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20</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2270723722"/>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Lead Paint Indicator (% pre-1960s housing)</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0.5</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0.37</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b="1" u="none" strike="noStrike" dirty="0">
                          <a:solidFill>
                            <a:srgbClr val="FF9900"/>
                          </a:solidFill>
                          <a:effectLst/>
                        </a:rPr>
                        <a:t>76</a:t>
                      </a:r>
                      <a:endParaRPr lang="en-US" sz="1000" b="1" i="0" u="none" strike="noStrike" dirty="0">
                        <a:solidFill>
                          <a:srgbClr val="FF99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0.3</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b="1" u="none" strike="noStrike" dirty="0">
                          <a:solidFill>
                            <a:srgbClr val="FF9900"/>
                          </a:solidFill>
                          <a:effectLst/>
                        </a:rPr>
                        <a:t>73</a:t>
                      </a:r>
                      <a:endParaRPr lang="en-US" sz="1000" b="1" i="0" u="none" strike="noStrike" dirty="0">
                        <a:solidFill>
                          <a:srgbClr val="FF99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3280209012"/>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Superfund Proximity (site count/km distance)</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0.064</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0.071</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b="1" u="none" strike="noStrike" dirty="0">
                          <a:solidFill>
                            <a:srgbClr val="FF9900"/>
                          </a:solidFill>
                          <a:effectLst/>
                        </a:rPr>
                        <a:t>70</a:t>
                      </a:r>
                      <a:endParaRPr lang="en-US" sz="1000" b="1" i="0" u="none" strike="noStrike" dirty="0">
                        <a:solidFill>
                          <a:srgbClr val="FF99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0.13</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b="1" u="none" strike="noStrike" dirty="0">
                          <a:solidFill>
                            <a:srgbClr val="FF9900"/>
                          </a:solidFill>
                          <a:effectLst/>
                        </a:rPr>
                        <a:t>51</a:t>
                      </a:r>
                      <a:endParaRPr lang="en-US" sz="1000" b="1" i="0" u="none" strike="noStrike" dirty="0">
                        <a:solidFill>
                          <a:srgbClr val="FF99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1240931763"/>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RMP Proximity (facility count/km distance)</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0.079</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0.21</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b="1" u="none" strike="noStrike" dirty="0">
                          <a:solidFill>
                            <a:srgbClr val="00B050"/>
                          </a:solidFill>
                          <a:effectLst/>
                        </a:rPr>
                        <a:t>56</a:t>
                      </a:r>
                      <a:endParaRPr lang="en-US" sz="1000" b="1" i="0" u="none" strike="noStrike" dirty="0">
                        <a:solidFill>
                          <a:srgbClr val="00B05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0.43</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21</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3274415731"/>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Hazardous Waste Proximity (facility count/km distance)</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0.069</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1.1</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27</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a:effectLst/>
                        </a:rPr>
                        <a:t>1.9</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14</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2933246529"/>
                  </a:ext>
                </a:extLst>
              </a:tr>
              <a:tr h="32265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Underground Storage Tank Indicator</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0.22</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0.68</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b="1" u="none" strike="noStrike" dirty="0">
                          <a:solidFill>
                            <a:srgbClr val="00B050"/>
                          </a:solidFill>
                          <a:effectLst/>
                        </a:rPr>
                        <a:t>61</a:t>
                      </a:r>
                      <a:endParaRPr lang="en-US" sz="1000" b="1" i="0" u="none" strike="noStrike" dirty="0">
                        <a:solidFill>
                          <a:srgbClr val="00B05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a:effectLst/>
                        </a:rPr>
                        <a:t>3.9</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32</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242380516"/>
                  </a:ext>
                </a:extLst>
              </a:tr>
              <a:tr h="479521">
                <a:tc>
                  <a:txBody>
                    <a:bodyPr/>
                    <a:lstStyle/>
                    <a:p>
                      <a:pPr algn="l" fontAlgn="b"/>
                      <a:r>
                        <a:rPr lang="en-US" sz="1000" u="none" strike="noStrike">
                          <a:effectLst/>
                        </a:rPr>
                        <a:t>Environmental</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l" fontAlgn="b"/>
                      <a:r>
                        <a:rPr lang="en-US" sz="1000" u="none" strike="noStrike">
                          <a:effectLst/>
                        </a:rPr>
                        <a:t>Wastewater Discharge Indicators (toxicity-weighted concentration/m distance)</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a:effectLst/>
                        </a:rPr>
                        <a:t>0.00029</a:t>
                      </a:r>
                      <a:endParaRPr lang="en-US" sz="1000" b="0" i="0" u="none" strike="noStrike">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0.002</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b="1" u="none" strike="noStrike" dirty="0">
                          <a:solidFill>
                            <a:srgbClr val="00B050"/>
                          </a:solidFill>
                          <a:effectLst/>
                        </a:rPr>
                        <a:t>69</a:t>
                      </a:r>
                      <a:endParaRPr lang="en-US" sz="1000" b="1" i="0" u="none" strike="noStrike" dirty="0">
                        <a:solidFill>
                          <a:srgbClr val="00B050"/>
                        </a:solidFill>
                        <a:effectLst/>
                        <a:latin typeface="Calibri" panose="020F0502020204030204" pitchFamily="34" charset="0"/>
                      </a:endParaRPr>
                    </a:p>
                  </a:txBody>
                  <a:tcPr marL="8913" marR="8913" marT="8913" marB="0" anchor="b">
                    <a:solidFill>
                      <a:schemeClr val="accent2">
                        <a:lumMod val="20000"/>
                        <a:lumOff val="80000"/>
                      </a:schemeClr>
                    </a:solidFill>
                  </a:tcPr>
                </a:tc>
                <a:tc>
                  <a:txBody>
                    <a:bodyPr/>
                    <a:lstStyle/>
                    <a:p>
                      <a:pPr algn="ctr" fontAlgn="b"/>
                      <a:r>
                        <a:rPr lang="en-US" sz="1000" u="none" strike="noStrike" dirty="0">
                          <a:effectLst/>
                        </a:rPr>
                        <a:t>22</a:t>
                      </a:r>
                      <a:endParaRPr lang="en-US" sz="1000" b="0" i="0" u="none" strike="noStrike" dirty="0">
                        <a:solidFill>
                          <a:srgbClr val="000000"/>
                        </a:solidFill>
                        <a:effectLst/>
                        <a:latin typeface="Calibri" panose="020F0502020204030204" pitchFamily="34" charset="0"/>
                      </a:endParaRPr>
                    </a:p>
                  </a:txBody>
                  <a:tcPr marL="8913" marR="8913" marT="8913" marB="0" anchor="b"/>
                </a:tc>
                <a:tc>
                  <a:txBody>
                    <a:bodyPr/>
                    <a:lstStyle/>
                    <a:p>
                      <a:pPr algn="ctr" fontAlgn="b"/>
                      <a:r>
                        <a:rPr lang="en-US" sz="1000" u="none" strike="noStrike" dirty="0">
                          <a:effectLst/>
                        </a:rPr>
                        <a:t>38</a:t>
                      </a:r>
                      <a:endParaRPr lang="en-US" sz="1000" b="0" i="0" u="none" strike="noStrike" dirty="0">
                        <a:solidFill>
                          <a:srgbClr val="000000"/>
                        </a:solidFill>
                        <a:effectLst/>
                        <a:latin typeface="Calibri" panose="020F0502020204030204" pitchFamily="34" charset="0"/>
                      </a:endParaRPr>
                    </a:p>
                  </a:txBody>
                  <a:tcPr marL="8913" marR="8913" marT="8913" marB="0" anchor="b">
                    <a:solidFill>
                      <a:schemeClr val="accent2">
                        <a:lumMod val="60000"/>
                        <a:lumOff val="40000"/>
                      </a:schemeClr>
                    </a:solidFill>
                  </a:tcPr>
                </a:tc>
                <a:extLst>
                  <a:ext uri="{0D108BD9-81ED-4DB2-BD59-A6C34878D82A}">
                    <a16:rowId xmlns:a16="http://schemas.microsoft.com/office/drawing/2014/main" val="4086703576"/>
                  </a:ext>
                </a:extLst>
              </a:tr>
            </a:tbl>
          </a:graphicData>
        </a:graphic>
      </p:graphicFrame>
    </p:spTree>
    <p:extLst>
      <p:ext uri="{BB962C8B-B14F-4D97-AF65-F5344CB8AC3E}">
        <p14:creationId xmlns:p14="http://schemas.microsoft.com/office/powerpoint/2010/main" val="5608335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158" y="-184620"/>
            <a:ext cx="8799223" cy="1325563"/>
          </a:xfrm>
        </p:spPr>
        <p:txBody>
          <a:bodyPr>
            <a:normAutofit/>
          </a:bodyPr>
          <a:lstStyle/>
          <a:p>
            <a:r>
              <a:rPr lang="en-US" sz="3200" dirty="0"/>
              <a:t>EJ Indices versus Env  Indicators – Caribou, ME</a:t>
            </a:r>
          </a:p>
        </p:txBody>
      </p:sp>
      <p:graphicFrame>
        <p:nvGraphicFramePr>
          <p:cNvPr id="3" name="Table 2">
            <a:extLst>
              <a:ext uri="{FF2B5EF4-FFF2-40B4-BE49-F238E27FC236}">
                <a16:creationId xmlns:a16="http://schemas.microsoft.com/office/drawing/2014/main" id="{E10BE31A-D259-5987-5F2B-1D36BE5F64DA}"/>
              </a:ext>
            </a:extLst>
          </p:cNvPr>
          <p:cNvGraphicFramePr>
            <a:graphicFrameLocks noGrp="1"/>
          </p:cNvGraphicFramePr>
          <p:nvPr>
            <p:extLst>
              <p:ext uri="{D42A27DB-BD31-4B8C-83A1-F6EECF244321}">
                <p14:modId xmlns:p14="http://schemas.microsoft.com/office/powerpoint/2010/main" val="3123147106"/>
              </p:ext>
            </p:extLst>
          </p:nvPr>
        </p:nvGraphicFramePr>
        <p:xfrm>
          <a:off x="293158" y="1061884"/>
          <a:ext cx="8437888" cy="4984291"/>
        </p:xfrm>
        <a:graphic>
          <a:graphicData uri="http://schemas.openxmlformats.org/drawingml/2006/table">
            <a:tbl>
              <a:tblPr>
                <a:tableStyleId>{0E3FDE45-AF77-4B5C-9715-49D594BDF05E}</a:tableStyleId>
              </a:tblPr>
              <a:tblGrid>
                <a:gridCol w="4038500">
                  <a:extLst>
                    <a:ext uri="{9D8B030D-6E8A-4147-A177-3AD203B41FA5}">
                      <a16:colId xmlns:a16="http://schemas.microsoft.com/office/drawing/2014/main" val="2905324702"/>
                    </a:ext>
                  </a:extLst>
                </a:gridCol>
                <a:gridCol w="1099847">
                  <a:extLst>
                    <a:ext uri="{9D8B030D-6E8A-4147-A177-3AD203B41FA5}">
                      <a16:colId xmlns:a16="http://schemas.microsoft.com/office/drawing/2014/main" val="3356953719"/>
                    </a:ext>
                  </a:extLst>
                </a:gridCol>
                <a:gridCol w="1099847">
                  <a:extLst>
                    <a:ext uri="{9D8B030D-6E8A-4147-A177-3AD203B41FA5}">
                      <a16:colId xmlns:a16="http://schemas.microsoft.com/office/drawing/2014/main" val="2162261229"/>
                    </a:ext>
                  </a:extLst>
                </a:gridCol>
                <a:gridCol w="1099847">
                  <a:extLst>
                    <a:ext uri="{9D8B030D-6E8A-4147-A177-3AD203B41FA5}">
                      <a16:colId xmlns:a16="http://schemas.microsoft.com/office/drawing/2014/main" val="2673712738"/>
                    </a:ext>
                  </a:extLst>
                </a:gridCol>
                <a:gridCol w="1099847">
                  <a:extLst>
                    <a:ext uri="{9D8B030D-6E8A-4147-A177-3AD203B41FA5}">
                      <a16:colId xmlns:a16="http://schemas.microsoft.com/office/drawing/2014/main" val="2162992220"/>
                    </a:ext>
                  </a:extLst>
                </a:gridCol>
              </a:tblGrid>
              <a:tr h="1120877">
                <a:tc>
                  <a:txBody>
                    <a:bodyPr/>
                    <a:lstStyle/>
                    <a:p>
                      <a:pPr algn="l" fontAlgn="b"/>
                      <a:endParaRPr lang="en-US" sz="1400" b="0" i="0" u="none" strike="noStrike" dirty="0">
                        <a:solidFill>
                          <a:srgbClr val="000000"/>
                        </a:solidFill>
                        <a:effectLst/>
                        <a:latin typeface="+mn-lt"/>
                      </a:endParaRPr>
                    </a:p>
                  </a:txBody>
                  <a:tcPr marL="9525" marR="9525" marT="9525" marB="0" anchor="b"/>
                </a:tc>
                <a:tc gridSpan="2">
                  <a:txBody>
                    <a:bodyPr/>
                    <a:lstStyle/>
                    <a:p>
                      <a:pPr algn="ctr" fontAlgn="b"/>
                      <a:r>
                        <a:rPr lang="en-US" sz="1800" b="0" i="0" u="none" strike="noStrike" dirty="0">
                          <a:solidFill>
                            <a:srgbClr val="000000"/>
                          </a:solidFill>
                          <a:effectLst/>
                          <a:latin typeface="+mn-lt"/>
                        </a:rPr>
                        <a:t>EJ Indices – consider demographics and pollution </a:t>
                      </a:r>
                    </a:p>
                  </a:txBody>
                  <a:tcPr marL="9525" marR="9525" marT="9525" marB="0" anchor="ct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gridSpan="2">
                  <a:txBody>
                    <a:bodyPr/>
                    <a:lstStyle/>
                    <a:p>
                      <a:pPr algn="ctr" fontAlgn="b"/>
                      <a:r>
                        <a:rPr lang="en-US" sz="1600" b="0" i="0" u="none" strike="noStrike" dirty="0">
                          <a:solidFill>
                            <a:srgbClr val="000000"/>
                          </a:solidFill>
                          <a:effectLst/>
                          <a:latin typeface="+mn-lt"/>
                        </a:rPr>
                        <a:t>EJ Indicators – consider only pollution sources</a:t>
                      </a:r>
                    </a:p>
                  </a:txBody>
                  <a:tcPr marL="9525" marR="9525" marT="9525" marB="0" anchor="ctr"/>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52196925"/>
                  </a:ext>
                </a:extLst>
              </a:tr>
              <a:tr h="425610">
                <a:tc>
                  <a:txBody>
                    <a:bodyPr/>
                    <a:lstStyle/>
                    <a:p>
                      <a:pPr algn="l" fontAlgn="b"/>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a:t>
                      </a:r>
                      <a:r>
                        <a:rPr lang="en-US" sz="1400" u="none" strike="noStrike" dirty="0" err="1">
                          <a:effectLst/>
                          <a:latin typeface="+mn-lt"/>
                        </a:rPr>
                        <a:t>ile</a:t>
                      </a:r>
                      <a:r>
                        <a:rPr lang="en-US" sz="1400" u="none" strike="noStrike" dirty="0">
                          <a:effectLst/>
                          <a:latin typeface="+mn-lt"/>
                        </a:rPr>
                        <a:t> in State</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a:t>
                      </a:r>
                      <a:r>
                        <a:rPr lang="en-US" sz="1400" u="none" strike="noStrike" dirty="0" err="1">
                          <a:effectLst/>
                          <a:latin typeface="+mn-lt"/>
                        </a:rPr>
                        <a:t>ile</a:t>
                      </a:r>
                      <a:r>
                        <a:rPr lang="en-US" sz="1400" u="none" strike="noStrike" dirty="0">
                          <a:effectLst/>
                          <a:latin typeface="+mn-lt"/>
                        </a:rPr>
                        <a:t> in USA</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a:t>
                      </a:r>
                      <a:r>
                        <a:rPr lang="en-US" sz="1400" u="none" strike="noStrike" dirty="0" err="1">
                          <a:effectLst/>
                          <a:latin typeface="+mn-lt"/>
                        </a:rPr>
                        <a:t>ile</a:t>
                      </a:r>
                      <a:r>
                        <a:rPr lang="en-US" sz="1400" u="none" strike="noStrike" dirty="0">
                          <a:effectLst/>
                          <a:latin typeface="+mn-lt"/>
                        </a:rPr>
                        <a:t> in State</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a:t>
                      </a:r>
                      <a:r>
                        <a:rPr lang="en-US" sz="1400" u="none" strike="noStrike" dirty="0" err="1">
                          <a:effectLst/>
                          <a:latin typeface="+mn-lt"/>
                        </a:rPr>
                        <a:t>ile</a:t>
                      </a:r>
                      <a:r>
                        <a:rPr lang="en-US" sz="1400" u="none" strike="noStrike" dirty="0">
                          <a:effectLst/>
                          <a:latin typeface="+mn-lt"/>
                        </a:rPr>
                        <a:t> in USA</a:t>
                      </a:r>
                      <a:endParaRPr lang="en-US" sz="14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366043894"/>
                  </a:ext>
                </a:extLst>
              </a:tr>
              <a:tr h="235144">
                <a:tc>
                  <a:txBody>
                    <a:bodyPr/>
                    <a:lstStyle/>
                    <a:p>
                      <a:pPr algn="l" fontAlgn="b"/>
                      <a:r>
                        <a:rPr lang="en-US" sz="1400" u="none" strike="noStrike">
                          <a:effectLst/>
                          <a:latin typeface="+mn-lt"/>
                        </a:rPr>
                        <a:t>EJ Index for Particulate Matter 2.5</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60</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5</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27</a:t>
                      </a:r>
                      <a:endParaRPr lang="en-US" sz="1400" b="0" i="0" u="none" strike="noStrike" dirty="0">
                        <a:solidFill>
                          <a:srgbClr val="000000"/>
                        </a:solidFill>
                        <a:effectLst/>
                        <a:latin typeface="+mn-lt"/>
                      </a:endParaRPr>
                    </a:p>
                  </a:txBody>
                  <a:tcPr marL="8913" marR="8913" marT="8913" marB="0" anchor="b"/>
                </a:tc>
                <a:tc>
                  <a:txBody>
                    <a:bodyPr/>
                    <a:lstStyle/>
                    <a:p>
                      <a:pPr algn="ctr" fontAlgn="b"/>
                      <a:r>
                        <a:rPr lang="en-US" sz="1400" u="none" strike="noStrike" dirty="0">
                          <a:effectLst/>
                          <a:latin typeface="+mn-lt"/>
                        </a:rPr>
                        <a:t>2</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11983262"/>
                  </a:ext>
                </a:extLst>
              </a:tr>
              <a:tr h="235144">
                <a:tc>
                  <a:txBody>
                    <a:bodyPr/>
                    <a:lstStyle/>
                    <a:p>
                      <a:pPr algn="l" fontAlgn="b"/>
                      <a:r>
                        <a:rPr lang="en-US" sz="1400" u="none" strike="noStrike">
                          <a:effectLst/>
                          <a:latin typeface="+mn-lt"/>
                        </a:rPr>
                        <a:t>EJ Index for Ozone</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2</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2</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1</a:t>
                      </a:r>
                      <a:endParaRPr lang="en-US" sz="1400" b="0" i="0" u="none" strike="noStrike" dirty="0">
                        <a:solidFill>
                          <a:srgbClr val="000000"/>
                        </a:solidFill>
                        <a:effectLst/>
                        <a:latin typeface="+mn-lt"/>
                      </a:endParaRPr>
                    </a:p>
                  </a:txBody>
                  <a:tcPr marL="8913" marR="8913" marT="8913" marB="0" anchor="b"/>
                </a:tc>
                <a:tc>
                  <a:txBody>
                    <a:bodyPr/>
                    <a:lstStyle/>
                    <a:p>
                      <a:pPr algn="ctr" fontAlgn="b"/>
                      <a:r>
                        <a:rPr lang="en-US" sz="1400" u="none" strike="noStrike" dirty="0">
                          <a:effectLst/>
                          <a:latin typeface="+mn-lt"/>
                        </a:rPr>
                        <a:t>1</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3660462402"/>
                  </a:ext>
                </a:extLst>
              </a:tr>
              <a:tr h="425610">
                <a:tc>
                  <a:txBody>
                    <a:bodyPr/>
                    <a:lstStyle/>
                    <a:p>
                      <a:pPr algn="l" fontAlgn="b"/>
                      <a:r>
                        <a:rPr lang="da-DK" sz="1400" u="none" strike="noStrike">
                          <a:effectLst/>
                          <a:latin typeface="+mn-lt"/>
                        </a:rPr>
                        <a:t>EJ Index for Diesel Particulate Matter</a:t>
                      </a:r>
                      <a:endParaRPr lang="da-DK"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49</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4</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20</a:t>
                      </a:r>
                      <a:endParaRPr lang="en-US" sz="1400" b="0" i="0" u="none" strike="noStrike" dirty="0">
                        <a:solidFill>
                          <a:srgbClr val="000000"/>
                        </a:solidFill>
                        <a:effectLst/>
                        <a:latin typeface="+mn-lt"/>
                      </a:endParaRPr>
                    </a:p>
                  </a:txBody>
                  <a:tcPr marL="8913" marR="8913" marT="8913" marB="0" anchor="b"/>
                </a:tc>
                <a:tc>
                  <a:txBody>
                    <a:bodyPr/>
                    <a:lstStyle/>
                    <a:p>
                      <a:pPr algn="ctr" fontAlgn="b"/>
                      <a:r>
                        <a:rPr lang="en-US" sz="1400" u="none" strike="noStrike">
                          <a:effectLst/>
                          <a:latin typeface="+mn-lt"/>
                        </a:rPr>
                        <a:t>&lt;50th</a:t>
                      </a:r>
                      <a:endParaRPr lang="en-US" sz="1400" b="0" i="0" u="none" strike="noStrike">
                        <a:solidFill>
                          <a:srgbClr val="000000"/>
                        </a:solidFill>
                        <a:effectLst/>
                        <a:latin typeface="+mn-lt"/>
                      </a:endParaRPr>
                    </a:p>
                  </a:txBody>
                  <a:tcPr marL="8913" marR="8913" marT="8913" marB="0" anchor="b"/>
                </a:tc>
                <a:extLst>
                  <a:ext uri="{0D108BD9-81ED-4DB2-BD59-A6C34878D82A}">
                    <a16:rowId xmlns:a16="http://schemas.microsoft.com/office/drawing/2014/main" val="868791116"/>
                  </a:ext>
                </a:extLst>
              </a:tr>
              <a:tr h="235144">
                <a:tc>
                  <a:txBody>
                    <a:bodyPr/>
                    <a:lstStyle/>
                    <a:p>
                      <a:pPr algn="l" fontAlgn="b"/>
                      <a:r>
                        <a:rPr lang="en-US" sz="1400" u="none" strike="noStrike">
                          <a:effectLst/>
                          <a:latin typeface="+mn-lt"/>
                        </a:rPr>
                        <a:t>EJ Index for Air Toxics Cancer Risk</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0</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6</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0</a:t>
                      </a:r>
                      <a:endParaRPr lang="en-US" sz="1400" b="0" i="0" u="none" strike="noStrike" dirty="0">
                        <a:solidFill>
                          <a:srgbClr val="000000"/>
                        </a:solidFill>
                        <a:effectLst/>
                        <a:latin typeface="+mn-lt"/>
                      </a:endParaRPr>
                    </a:p>
                  </a:txBody>
                  <a:tcPr marL="8913" marR="8913" marT="8913" marB="0" anchor="b"/>
                </a:tc>
                <a:tc>
                  <a:txBody>
                    <a:bodyPr/>
                    <a:lstStyle/>
                    <a:p>
                      <a:pPr algn="ctr" fontAlgn="b"/>
                      <a:r>
                        <a:rPr lang="en-US" sz="1400" u="none" strike="noStrike" dirty="0">
                          <a:effectLst/>
                          <a:latin typeface="+mn-lt"/>
                        </a:rPr>
                        <a:t>&lt;50th</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950776128"/>
                  </a:ext>
                </a:extLst>
              </a:tr>
              <a:tr h="425610">
                <a:tc>
                  <a:txBody>
                    <a:bodyPr/>
                    <a:lstStyle/>
                    <a:p>
                      <a:pPr algn="l" fontAlgn="b"/>
                      <a:r>
                        <a:rPr lang="en-US" sz="1400" u="none" strike="noStrike">
                          <a:effectLst/>
                          <a:latin typeface="+mn-lt"/>
                        </a:rPr>
                        <a:t>EJ Index for Air Toxics Respiratory HI</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0</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a:effectLst/>
                          <a:latin typeface="+mn-lt"/>
                        </a:rPr>
                        <a:t>5</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0</a:t>
                      </a:r>
                      <a:endParaRPr lang="en-US" sz="1400" b="0" i="0" u="none" strike="noStrike" dirty="0">
                        <a:solidFill>
                          <a:srgbClr val="000000"/>
                        </a:solidFill>
                        <a:effectLst/>
                        <a:latin typeface="+mn-lt"/>
                      </a:endParaRPr>
                    </a:p>
                  </a:txBody>
                  <a:tcPr marL="8913" marR="8913" marT="8913" marB="0" anchor="b"/>
                </a:tc>
                <a:tc>
                  <a:txBody>
                    <a:bodyPr/>
                    <a:lstStyle/>
                    <a:p>
                      <a:pPr algn="ctr" fontAlgn="b"/>
                      <a:r>
                        <a:rPr lang="en-US" sz="1400" u="none" strike="noStrike" dirty="0">
                          <a:effectLst/>
                          <a:latin typeface="+mn-lt"/>
                        </a:rPr>
                        <a:t>&lt;50th</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308732286"/>
                  </a:ext>
                </a:extLst>
              </a:tr>
              <a:tr h="235144">
                <a:tc>
                  <a:txBody>
                    <a:bodyPr/>
                    <a:lstStyle/>
                    <a:p>
                      <a:pPr algn="l" fontAlgn="b"/>
                      <a:r>
                        <a:rPr lang="en-US" sz="1400" u="none" strike="noStrike">
                          <a:effectLst/>
                          <a:latin typeface="+mn-lt"/>
                        </a:rPr>
                        <a:t>EJ Index for Toxic Releases to Air</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78</a:t>
                      </a:r>
                      <a:endParaRPr lang="en-US" sz="1400" b="1" i="0" u="none" strike="noStrike" dirty="0">
                        <a:solidFill>
                          <a:srgbClr val="FF9900"/>
                        </a:solidFill>
                        <a:effectLst/>
                        <a:latin typeface="+mn-lt"/>
                      </a:endParaRPr>
                    </a:p>
                  </a:txBody>
                  <a:tcPr marL="9525" marR="9525" marT="9525" marB="0" anchor="b"/>
                </a:tc>
                <a:tc>
                  <a:txBody>
                    <a:bodyPr/>
                    <a:lstStyle/>
                    <a:p>
                      <a:pPr algn="ctr" fontAlgn="b"/>
                      <a:r>
                        <a:rPr lang="en-US" sz="1400" u="none" strike="noStrike">
                          <a:effectLst/>
                          <a:latin typeface="+mn-lt"/>
                        </a:rPr>
                        <a:t>25</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47</a:t>
                      </a:r>
                      <a:endParaRPr lang="en-US" sz="1400" b="0" i="0" u="none" strike="noStrike" dirty="0">
                        <a:solidFill>
                          <a:srgbClr val="000000"/>
                        </a:solidFill>
                        <a:effectLst/>
                        <a:latin typeface="+mn-lt"/>
                      </a:endParaRPr>
                    </a:p>
                  </a:txBody>
                  <a:tcPr marL="8913" marR="8913" marT="8913" marB="0" anchor="b"/>
                </a:tc>
                <a:tc>
                  <a:txBody>
                    <a:bodyPr/>
                    <a:lstStyle/>
                    <a:p>
                      <a:pPr algn="ctr" fontAlgn="b"/>
                      <a:r>
                        <a:rPr lang="en-US" sz="1400" u="none" strike="noStrike" dirty="0">
                          <a:effectLst/>
                          <a:latin typeface="+mn-lt"/>
                        </a:rPr>
                        <a:t>16</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2400849829"/>
                  </a:ext>
                </a:extLst>
              </a:tr>
              <a:tr h="235144">
                <a:tc>
                  <a:txBody>
                    <a:bodyPr/>
                    <a:lstStyle/>
                    <a:p>
                      <a:pPr algn="l" fontAlgn="b"/>
                      <a:r>
                        <a:rPr lang="en-US" sz="1400" u="none" strike="noStrike">
                          <a:effectLst/>
                          <a:latin typeface="+mn-lt"/>
                        </a:rPr>
                        <a:t>EJ Index for Traffic Proximity</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81</a:t>
                      </a:r>
                      <a:endParaRPr lang="en-US" sz="1400" b="1" i="0" u="none" strike="noStrike" dirty="0">
                        <a:solidFill>
                          <a:srgbClr val="FF9900"/>
                        </a:solidFill>
                        <a:effectLst/>
                        <a:latin typeface="+mn-lt"/>
                      </a:endParaRPr>
                    </a:p>
                  </a:txBody>
                  <a:tcPr marL="9525" marR="9525" marT="9525" marB="0" anchor="b"/>
                </a:tc>
                <a:tc>
                  <a:txBody>
                    <a:bodyPr/>
                    <a:lstStyle/>
                    <a:p>
                      <a:pPr algn="ctr" fontAlgn="b"/>
                      <a:r>
                        <a:rPr lang="en-US" sz="1400" u="none" strike="noStrike" dirty="0">
                          <a:effectLst/>
                          <a:latin typeface="+mn-lt"/>
                        </a:rPr>
                        <a:t>31</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00B050"/>
                          </a:solidFill>
                          <a:effectLst/>
                          <a:latin typeface="+mn-lt"/>
                        </a:rPr>
                        <a:t>55</a:t>
                      </a:r>
                      <a:endParaRPr lang="en-US" sz="1400" b="1" i="0" u="none" strike="noStrike" dirty="0">
                        <a:solidFill>
                          <a:srgbClr val="00B050"/>
                        </a:solidFill>
                        <a:effectLst/>
                        <a:latin typeface="+mn-lt"/>
                      </a:endParaRPr>
                    </a:p>
                  </a:txBody>
                  <a:tcPr marL="8913" marR="8913" marT="8913" marB="0" anchor="b"/>
                </a:tc>
                <a:tc>
                  <a:txBody>
                    <a:bodyPr/>
                    <a:lstStyle/>
                    <a:p>
                      <a:pPr algn="ctr" fontAlgn="b"/>
                      <a:r>
                        <a:rPr lang="en-US" sz="1400" u="none" strike="noStrike" dirty="0">
                          <a:effectLst/>
                          <a:latin typeface="+mn-lt"/>
                        </a:rPr>
                        <a:t>20</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3660146900"/>
                  </a:ext>
                </a:extLst>
              </a:tr>
              <a:tr h="235144">
                <a:tc>
                  <a:txBody>
                    <a:bodyPr/>
                    <a:lstStyle/>
                    <a:p>
                      <a:pPr algn="l" fontAlgn="b"/>
                      <a:r>
                        <a:rPr lang="en-US" sz="1400" u="none" strike="noStrike">
                          <a:effectLst/>
                          <a:latin typeface="+mn-lt"/>
                        </a:rPr>
                        <a:t>EJ Index for Lead Paint</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89</a:t>
                      </a:r>
                      <a:endParaRPr lang="en-US" sz="1400" b="1" i="0" u="none" strike="noStrike" dirty="0">
                        <a:solidFill>
                          <a:srgbClr val="FF99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71</a:t>
                      </a:r>
                      <a:endParaRPr lang="en-US" sz="1400" b="1" i="0" u="none" strike="noStrike" dirty="0">
                        <a:solidFill>
                          <a:srgbClr val="FF99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76</a:t>
                      </a:r>
                      <a:endParaRPr lang="en-US" sz="1400" b="1" i="0" u="none" strike="noStrike" dirty="0">
                        <a:solidFill>
                          <a:srgbClr val="FF9900"/>
                        </a:solidFill>
                        <a:effectLst/>
                        <a:latin typeface="+mn-lt"/>
                      </a:endParaRPr>
                    </a:p>
                  </a:txBody>
                  <a:tcPr marL="8913" marR="8913" marT="8913" marB="0" anchor="b"/>
                </a:tc>
                <a:tc>
                  <a:txBody>
                    <a:bodyPr/>
                    <a:lstStyle/>
                    <a:p>
                      <a:pPr algn="ctr" fontAlgn="b"/>
                      <a:r>
                        <a:rPr lang="en-US" sz="1400" b="1" u="none" strike="noStrike" dirty="0">
                          <a:solidFill>
                            <a:srgbClr val="FF9900"/>
                          </a:solidFill>
                          <a:effectLst/>
                          <a:latin typeface="+mn-lt"/>
                        </a:rPr>
                        <a:t>73</a:t>
                      </a:r>
                      <a:endParaRPr lang="en-US" sz="1400" b="1" i="0" u="none" strike="noStrike" dirty="0">
                        <a:solidFill>
                          <a:srgbClr val="FF9900"/>
                        </a:solidFill>
                        <a:effectLst/>
                        <a:latin typeface="+mn-lt"/>
                      </a:endParaRPr>
                    </a:p>
                  </a:txBody>
                  <a:tcPr marL="8913" marR="8913" marT="8913" marB="0" anchor="b"/>
                </a:tc>
                <a:extLst>
                  <a:ext uri="{0D108BD9-81ED-4DB2-BD59-A6C34878D82A}">
                    <a16:rowId xmlns:a16="http://schemas.microsoft.com/office/drawing/2014/main" val="84384625"/>
                  </a:ext>
                </a:extLst>
              </a:tr>
              <a:tr h="235144">
                <a:tc>
                  <a:txBody>
                    <a:bodyPr/>
                    <a:lstStyle/>
                    <a:p>
                      <a:pPr algn="l" fontAlgn="b"/>
                      <a:r>
                        <a:rPr lang="en-US" sz="1400" u="none" strike="noStrike">
                          <a:effectLst/>
                          <a:latin typeface="+mn-lt"/>
                        </a:rPr>
                        <a:t>EJ Index for Superfund Proximity</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93</a:t>
                      </a:r>
                      <a:endParaRPr lang="en-US" sz="1400" b="1" i="0" u="none" strike="noStrike" dirty="0">
                        <a:solidFill>
                          <a:srgbClr val="FF9900"/>
                        </a:solidFill>
                        <a:effectLst/>
                        <a:latin typeface="+mn-lt"/>
                      </a:endParaRPr>
                    </a:p>
                  </a:txBody>
                  <a:tcPr marL="9525" marR="9525" marT="9525" marB="0" anchor="b"/>
                </a:tc>
                <a:tc>
                  <a:txBody>
                    <a:bodyPr/>
                    <a:lstStyle/>
                    <a:p>
                      <a:pPr algn="ctr" fontAlgn="b"/>
                      <a:r>
                        <a:rPr lang="en-US" sz="1400" b="1" u="none" strike="noStrike" dirty="0">
                          <a:solidFill>
                            <a:srgbClr val="00B050"/>
                          </a:solidFill>
                          <a:effectLst/>
                          <a:latin typeface="+mn-lt"/>
                        </a:rPr>
                        <a:t>59</a:t>
                      </a:r>
                      <a:endParaRPr lang="en-US" sz="1400" b="1" i="0" u="none" strike="noStrike" dirty="0">
                        <a:solidFill>
                          <a:srgbClr val="00B05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70</a:t>
                      </a:r>
                      <a:endParaRPr lang="en-US" sz="1400" b="1" i="0" u="none" strike="noStrike" dirty="0">
                        <a:solidFill>
                          <a:srgbClr val="FF9900"/>
                        </a:solidFill>
                        <a:effectLst/>
                        <a:latin typeface="+mn-lt"/>
                      </a:endParaRPr>
                    </a:p>
                  </a:txBody>
                  <a:tcPr marL="8913" marR="8913" marT="8913" marB="0" anchor="b"/>
                </a:tc>
                <a:tc>
                  <a:txBody>
                    <a:bodyPr/>
                    <a:lstStyle/>
                    <a:p>
                      <a:pPr algn="ctr" fontAlgn="b"/>
                      <a:r>
                        <a:rPr lang="en-US" sz="1400" b="1" u="none" strike="noStrike" dirty="0">
                          <a:solidFill>
                            <a:srgbClr val="FF9900"/>
                          </a:solidFill>
                          <a:effectLst/>
                          <a:latin typeface="+mn-lt"/>
                        </a:rPr>
                        <a:t>51</a:t>
                      </a:r>
                      <a:endParaRPr lang="en-US" sz="1400" b="1" i="0" u="none" strike="noStrike" dirty="0">
                        <a:solidFill>
                          <a:srgbClr val="FF9900"/>
                        </a:solidFill>
                        <a:effectLst/>
                        <a:latin typeface="+mn-lt"/>
                      </a:endParaRPr>
                    </a:p>
                  </a:txBody>
                  <a:tcPr marL="8913" marR="8913" marT="8913" marB="0" anchor="b"/>
                </a:tc>
                <a:extLst>
                  <a:ext uri="{0D108BD9-81ED-4DB2-BD59-A6C34878D82A}">
                    <a16:rowId xmlns:a16="http://schemas.microsoft.com/office/drawing/2014/main" val="486869283"/>
                  </a:ext>
                </a:extLst>
              </a:tr>
              <a:tr h="235144">
                <a:tc>
                  <a:txBody>
                    <a:bodyPr/>
                    <a:lstStyle/>
                    <a:p>
                      <a:pPr algn="l" fontAlgn="b"/>
                      <a:r>
                        <a:rPr lang="en-US" sz="1400" u="none" strike="noStrike">
                          <a:effectLst/>
                          <a:latin typeface="+mn-lt"/>
                        </a:rPr>
                        <a:t>EJ Index for RMP Facility Proximity</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84</a:t>
                      </a:r>
                      <a:endParaRPr lang="en-US" sz="1400" b="1" i="0" u="none" strike="noStrike" dirty="0">
                        <a:solidFill>
                          <a:srgbClr val="FF9900"/>
                        </a:solidFill>
                        <a:effectLst/>
                        <a:latin typeface="+mn-lt"/>
                      </a:endParaRPr>
                    </a:p>
                  </a:txBody>
                  <a:tcPr marL="9525" marR="9525" marT="9525" marB="0" anchor="b"/>
                </a:tc>
                <a:tc>
                  <a:txBody>
                    <a:bodyPr/>
                    <a:lstStyle/>
                    <a:p>
                      <a:pPr algn="ctr" fontAlgn="b"/>
                      <a:r>
                        <a:rPr lang="en-US" sz="1400" u="none" strike="noStrike">
                          <a:effectLst/>
                          <a:latin typeface="+mn-lt"/>
                        </a:rPr>
                        <a:t>32</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00B050"/>
                          </a:solidFill>
                          <a:effectLst/>
                          <a:latin typeface="+mn-lt"/>
                        </a:rPr>
                        <a:t>56</a:t>
                      </a:r>
                      <a:endParaRPr lang="en-US" sz="1400" b="1" i="0" u="none" strike="noStrike" dirty="0">
                        <a:solidFill>
                          <a:srgbClr val="00B050"/>
                        </a:solidFill>
                        <a:effectLst/>
                        <a:latin typeface="+mn-lt"/>
                      </a:endParaRPr>
                    </a:p>
                  </a:txBody>
                  <a:tcPr marL="8913" marR="8913" marT="8913" marB="0" anchor="b"/>
                </a:tc>
                <a:tc>
                  <a:txBody>
                    <a:bodyPr/>
                    <a:lstStyle/>
                    <a:p>
                      <a:pPr algn="ctr" fontAlgn="b"/>
                      <a:r>
                        <a:rPr lang="en-US" sz="1400" u="none" strike="noStrike" dirty="0">
                          <a:effectLst/>
                          <a:latin typeface="+mn-lt"/>
                        </a:rPr>
                        <a:t>21</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2996362281"/>
                  </a:ext>
                </a:extLst>
              </a:tr>
              <a:tr h="235144">
                <a:tc>
                  <a:txBody>
                    <a:bodyPr/>
                    <a:lstStyle/>
                    <a:p>
                      <a:pPr algn="l" fontAlgn="b"/>
                      <a:r>
                        <a:rPr lang="en-US" sz="1400" u="none" strike="noStrike">
                          <a:effectLst/>
                          <a:latin typeface="+mn-lt"/>
                        </a:rPr>
                        <a:t>EJ Index for Hazardous Waste Proximity</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00B050"/>
                          </a:solidFill>
                          <a:effectLst/>
                          <a:latin typeface="+mn-lt"/>
                        </a:rPr>
                        <a:t>60</a:t>
                      </a:r>
                      <a:endParaRPr lang="en-US" sz="1400" b="1" i="0" u="none" strike="noStrike" dirty="0">
                        <a:solidFill>
                          <a:srgbClr val="00B050"/>
                        </a:solidFill>
                        <a:effectLst/>
                        <a:latin typeface="+mn-lt"/>
                      </a:endParaRPr>
                    </a:p>
                  </a:txBody>
                  <a:tcPr marL="9525" marR="9525" marT="9525" marB="0" anchor="b"/>
                </a:tc>
                <a:tc>
                  <a:txBody>
                    <a:bodyPr/>
                    <a:lstStyle/>
                    <a:p>
                      <a:pPr algn="ctr" fontAlgn="b"/>
                      <a:r>
                        <a:rPr lang="en-US" sz="1400" u="none" strike="noStrike">
                          <a:effectLst/>
                          <a:latin typeface="+mn-lt"/>
                        </a:rPr>
                        <a:t>24</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u="none" strike="noStrike" dirty="0">
                          <a:effectLst/>
                          <a:latin typeface="+mn-lt"/>
                        </a:rPr>
                        <a:t>27</a:t>
                      </a:r>
                      <a:endParaRPr lang="en-US" sz="1400" b="0" i="0" u="none" strike="noStrike" dirty="0">
                        <a:solidFill>
                          <a:srgbClr val="000000"/>
                        </a:solidFill>
                        <a:effectLst/>
                        <a:latin typeface="+mn-lt"/>
                      </a:endParaRPr>
                    </a:p>
                  </a:txBody>
                  <a:tcPr marL="8913" marR="8913" marT="8913" marB="0" anchor="b"/>
                </a:tc>
                <a:tc>
                  <a:txBody>
                    <a:bodyPr/>
                    <a:lstStyle/>
                    <a:p>
                      <a:pPr algn="ctr" fontAlgn="b"/>
                      <a:r>
                        <a:rPr lang="en-US" sz="1400" u="none" strike="noStrike" dirty="0">
                          <a:effectLst/>
                          <a:latin typeface="+mn-lt"/>
                        </a:rPr>
                        <a:t>14</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2000853416"/>
                  </a:ext>
                </a:extLst>
              </a:tr>
              <a:tr h="235144">
                <a:tc>
                  <a:txBody>
                    <a:bodyPr/>
                    <a:lstStyle/>
                    <a:p>
                      <a:pPr algn="l" fontAlgn="b"/>
                      <a:r>
                        <a:rPr lang="en-US" sz="1400" u="none" strike="noStrike">
                          <a:effectLst/>
                          <a:latin typeface="+mn-lt"/>
                        </a:rPr>
                        <a:t>EJ Index for Underground Storage Tanks</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84</a:t>
                      </a:r>
                      <a:endParaRPr lang="en-US" sz="1400" b="1" i="0" u="none" strike="noStrike" dirty="0">
                        <a:solidFill>
                          <a:srgbClr val="FF9900"/>
                        </a:solidFill>
                        <a:effectLst/>
                        <a:latin typeface="+mn-lt"/>
                      </a:endParaRPr>
                    </a:p>
                  </a:txBody>
                  <a:tcPr marL="9525" marR="9525" marT="9525" marB="0" anchor="b"/>
                </a:tc>
                <a:tc>
                  <a:txBody>
                    <a:bodyPr/>
                    <a:lstStyle/>
                    <a:p>
                      <a:pPr algn="ctr" fontAlgn="b"/>
                      <a:r>
                        <a:rPr lang="en-US" sz="1400" u="none" strike="noStrike">
                          <a:effectLst/>
                          <a:latin typeface="+mn-lt"/>
                        </a:rPr>
                        <a:t>47</a:t>
                      </a:r>
                      <a:endParaRPr lang="en-US" sz="1400" b="0" i="0" u="none" strike="noStrike">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00B050"/>
                          </a:solidFill>
                          <a:effectLst/>
                          <a:latin typeface="+mn-lt"/>
                        </a:rPr>
                        <a:t>61</a:t>
                      </a:r>
                      <a:endParaRPr lang="en-US" sz="1400" b="1" i="0" u="none" strike="noStrike" dirty="0">
                        <a:solidFill>
                          <a:srgbClr val="00B050"/>
                        </a:solidFill>
                        <a:effectLst/>
                        <a:latin typeface="+mn-lt"/>
                      </a:endParaRPr>
                    </a:p>
                  </a:txBody>
                  <a:tcPr marL="8913" marR="8913" marT="8913" marB="0" anchor="b"/>
                </a:tc>
                <a:tc>
                  <a:txBody>
                    <a:bodyPr/>
                    <a:lstStyle/>
                    <a:p>
                      <a:pPr algn="ctr" fontAlgn="b"/>
                      <a:r>
                        <a:rPr lang="en-US" sz="1400" u="none" strike="noStrike" dirty="0">
                          <a:effectLst/>
                          <a:latin typeface="+mn-lt"/>
                        </a:rPr>
                        <a:t>32</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3645428962"/>
                  </a:ext>
                </a:extLst>
              </a:tr>
              <a:tr h="235144">
                <a:tc>
                  <a:txBody>
                    <a:bodyPr/>
                    <a:lstStyle/>
                    <a:p>
                      <a:pPr algn="l" fontAlgn="b"/>
                      <a:r>
                        <a:rPr lang="en-US" sz="1400" u="none" strike="noStrike" dirty="0">
                          <a:effectLst/>
                          <a:latin typeface="+mn-lt"/>
                        </a:rPr>
                        <a:t>EJ Index for Wastewater Discharge</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FF9900"/>
                          </a:solidFill>
                          <a:effectLst/>
                          <a:latin typeface="+mn-lt"/>
                        </a:rPr>
                        <a:t>89</a:t>
                      </a:r>
                      <a:endParaRPr lang="en-US" sz="1400" b="1" i="0" u="none" strike="noStrike" dirty="0">
                        <a:solidFill>
                          <a:srgbClr val="FF9900"/>
                        </a:solidFill>
                        <a:effectLst/>
                        <a:latin typeface="+mn-lt"/>
                      </a:endParaRPr>
                    </a:p>
                  </a:txBody>
                  <a:tcPr marL="9525" marR="9525" marT="9525" marB="0" anchor="b"/>
                </a:tc>
                <a:tc>
                  <a:txBody>
                    <a:bodyPr/>
                    <a:lstStyle/>
                    <a:p>
                      <a:pPr algn="ctr" fontAlgn="b"/>
                      <a:r>
                        <a:rPr lang="en-US" sz="1400" u="none" strike="noStrike" dirty="0">
                          <a:effectLst/>
                          <a:latin typeface="+mn-lt"/>
                        </a:rPr>
                        <a:t>47</a:t>
                      </a:r>
                      <a:endParaRPr lang="en-US" sz="1400" b="0" i="0" u="none" strike="noStrike" dirty="0">
                        <a:solidFill>
                          <a:srgbClr val="000000"/>
                        </a:solidFill>
                        <a:effectLst/>
                        <a:latin typeface="+mn-lt"/>
                      </a:endParaRPr>
                    </a:p>
                  </a:txBody>
                  <a:tcPr marL="9525" marR="9525" marT="9525" marB="0" anchor="b"/>
                </a:tc>
                <a:tc>
                  <a:txBody>
                    <a:bodyPr/>
                    <a:lstStyle/>
                    <a:p>
                      <a:pPr algn="ctr" fontAlgn="b"/>
                      <a:r>
                        <a:rPr lang="en-US" sz="1400" b="1" u="none" strike="noStrike" dirty="0">
                          <a:solidFill>
                            <a:srgbClr val="00B050"/>
                          </a:solidFill>
                          <a:effectLst/>
                          <a:latin typeface="+mn-lt"/>
                        </a:rPr>
                        <a:t>69</a:t>
                      </a:r>
                      <a:endParaRPr lang="en-US" sz="1400" b="1" i="0" u="none" strike="noStrike" dirty="0">
                        <a:solidFill>
                          <a:srgbClr val="00B050"/>
                        </a:solidFill>
                        <a:effectLst/>
                        <a:latin typeface="+mn-lt"/>
                      </a:endParaRPr>
                    </a:p>
                  </a:txBody>
                  <a:tcPr marL="8913" marR="8913" marT="8913" marB="0" anchor="b"/>
                </a:tc>
                <a:tc>
                  <a:txBody>
                    <a:bodyPr/>
                    <a:lstStyle/>
                    <a:p>
                      <a:pPr algn="ctr" fontAlgn="b"/>
                      <a:r>
                        <a:rPr lang="en-US" sz="1400" u="none" strike="noStrike" dirty="0">
                          <a:effectLst/>
                          <a:latin typeface="+mn-lt"/>
                        </a:rPr>
                        <a:t>38</a:t>
                      </a:r>
                      <a:endParaRPr lang="en-US" sz="1400" b="0" i="0" u="none" strike="noStrike" dirty="0">
                        <a:solidFill>
                          <a:srgbClr val="000000"/>
                        </a:solidFill>
                        <a:effectLst/>
                        <a:latin typeface="+mn-lt"/>
                      </a:endParaRPr>
                    </a:p>
                  </a:txBody>
                  <a:tcPr marL="8913" marR="8913" marT="8913" marB="0" anchor="b"/>
                </a:tc>
                <a:extLst>
                  <a:ext uri="{0D108BD9-81ED-4DB2-BD59-A6C34878D82A}">
                    <a16:rowId xmlns:a16="http://schemas.microsoft.com/office/drawing/2014/main" val="1805287934"/>
                  </a:ext>
                </a:extLst>
              </a:tr>
            </a:tbl>
          </a:graphicData>
        </a:graphic>
      </p:graphicFrame>
    </p:spTree>
    <p:extLst>
      <p:ext uri="{BB962C8B-B14F-4D97-AF65-F5344CB8AC3E}">
        <p14:creationId xmlns:p14="http://schemas.microsoft.com/office/powerpoint/2010/main" val="4142918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158" y="-184620"/>
            <a:ext cx="8799223" cy="1325563"/>
          </a:xfrm>
        </p:spPr>
        <p:txBody>
          <a:bodyPr>
            <a:normAutofit/>
          </a:bodyPr>
          <a:lstStyle/>
          <a:p>
            <a:r>
              <a:rPr lang="en-US" sz="3200" dirty="0"/>
              <a:t>Potential EJ Narrative</a:t>
            </a:r>
            <a:r>
              <a:rPr lang="en-US" sz="3200" i="1" dirty="0"/>
              <a:t> </a:t>
            </a:r>
            <a:r>
              <a:rPr lang="en-US" sz="3200" dirty="0"/>
              <a:t>– Caribou, ME</a:t>
            </a:r>
          </a:p>
        </p:txBody>
      </p:sp>
      <p:sp>
        <p:nvSpPr>
          <p:cNvPr id="4" name="Content Placeholder 2">
            <a:extLst>
              <a:ext uri="{FF2B5EF4-FFF2-40B4-BE49-F238E27FC236}">
                <a16:creationId xmlns:a16="http://schemas.microsoft.com/office/drawing/2014/main" id="{C7CC37EB-DF17-7AD9-7660-970D6678199E}"/>
              </a:ext>
            </a:extLst>
          </p:cNvPr>
          <p:cNvSpPr>
            <a:spLocks noGrp="1"/>
          </p:cNvSpPr>
          <p:nvPr>
            <p:ph idx="1"/>
          </p:nvPr>
        </p:nvSpPr>
        <p:spPr>
          <a:xfrm>
            <a:off x="788134" y="1140943"/>
            <a:ext cx="7567732" cy="4351338"/>
          </a:xfrm>
        </p:spPr>
        <p:txBody>
          <a:bodyPr>
            <a:normAutofit fontScale="77500" lnSpcReduction="20000"/>
          </a:bodyPr>
          <a:lstStyle/>
          <a:p>
            <a:pPr marL="0" indent="0">
              <a:buNone/>
            </a:pPr>
            <a:r>
              <a:rPr lang="en-US" i="1" dirty="0"/>
              <a:t>The Target Area (Census Tract 9514) is within a Disadvantaged Census Tract. </a:t>
            </a:r>
          </a:p>
          <a:p>
            <a:pPr marL="0" indent="0">
              <a:buNone/>
            </a:pPr>
            <a:r>
              <a:rPr lang="en-US" i="1" dirty="0"/>
              <a:t>There is a high percentage of children, the elderly and low-income people in the area surrounding the site. The percentages of sensitive populations such as people with disabilities and veterans are also higher than the national average.</a:t>
            </a:r>
          </a:p>
          <a:p>
            <a:pPr marL="0" indent="0">
              <a:buNone/>
            </a:pPr>
            <a:r>
              <a:rPr lang="en-US" i="1" dirty="0"/>
              <a:t>These populations live in old housing that increases likelihood of exposure to Pb paint, with the Pb indicator at the 73</a:t>
            </a:r>
            <a:r>
              <a:rPr lang="en-US" i="1" baseline="30000" dirty="0"/>
              <a:t>rd</a:t>
            </a:r>
            <a:r>
              <a:rPr lang="en-US" i="1" dirty="0"/>
              <a:t> percentile nationally.</a:t>
            </a:r>
          </a:p>
          <a:p>
            <a:pPr marL="0" indent="0">
              <a:buNone/>
            </a:pPr>
            <a:r>
              <a:rPr lang="en-US" i="1" dirty="0"/>
              <a:t>The proximity to Superfund sites and other sources of pollution (hazardous waste, USTs)  also exceed the state average, which is unusual given the rural character of the region. This is reflected in higher than 80</a:t>
            </a:r>
            <a:r>
              <a:rPr lang="en-US" i="1" baseline="30000" dirty="0"/>
              <a:t>th</a:t>
            </a:r>
            <a:r>
              <a:rPr lang="en-US" i="1" dirty="0"/>
              <a:t> state percentiles in six EJ Indices, all of which also exceed the national average.</a:t>
            </a:r>
          </a:p>
        </p:txBody>
      </p:sp>
    </p:spTree>
    <p:extLst>
      <p:ext uri="{BB962C8B-B14F-4D97-AF65-F5344CB8AC3E}">
        <p14:creationId xmlns:p14="http://schemas.microsoft.com/office/powerpoint/2010/main" val="2860082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Evaluating EJ Indices – Chittenden RPC, VT</a:t>
            </a:r>
          </a:p>
        </p:txBody>
      </p:sp>
      <p:graphicFrame>
        <p:nvGraphicFramePr>
          <p:cNvPr id="5" name="Content Placeholder 4">
            <a:extLst>
              <a:ext uri="{FF2B5EF4-FFF2-40B4-BE49-F238E27FC236}">
                <a16:creationId xmlns:a16="http://schemas.microsoft.com/office/drawing/2014/main" id="{9C687CE1-FCFF-3224-35E5-CC2FFB273B7E}"/>
              </a:ext>
            </a:extLst>
          </p:cNvPr>
          <p:cNvGraphicFramePr>
            <a:graphicFrameLocks noGrp="1"/>
          </p:cNvGraphicFramePr>
          <p:nvPr>
            <p:ph idx="1"/>
            <p:extLst>
              <p:ext uri="{D42A27DB-BD31-4B8C-83A1-F6EECF244321}">
                <p14:modId xmlns:p14="http://schemas.microsoft.com/office/powerpoint/2010/main" val="862886371"/>
              </p:ext>
            </p:extLst>
          </p:nvPr>
        </p:nvGraphicFramePr>
        <p:xfrm>
          <a:off x="752178" y="1140864"/>
          <a:ext cx="7462672" cy="4695120"/>
        </p:xfrm>
        <a:graphic>
          <a:graphicData uri="http://schemas.openxmlformats.org/drawingml/2006/table">
            <a:tbl>
              <a:tblPr>
                <a:tableStyleId>{C083E6E3-FA7D-4D7B-A595-EF9225AFEA82}</a:tableStyleId>
              </a:tblPr>
              <a:tblGrid>
                <a:gridCol w="3198288">
                  <a:extLst>
                    <a:ext uri="{9D8B030D-6E8A-4147-A177-3AD203B41FA5}">
                      <a16:colId xmlns:a16="http://schemas.microsoft.com/office/drawing/2014/main" val="922135354"/>
                    </a:ext>
                  </a:extLst>
                </a:gridCol>
                <a:gridCol w="1066096">
                  <a:extLst>
                    <a:ext uri="{9D8B030D-6E8A-4147-A177-3AD203B41FA5}">
                      <a16:colId xmlns:a16="http://schemas.microsoft.com/office/drawing/2014/main" val="3602148553"/>
                    </a:ext>
                  </a:extLst>
                </a:gridCol>
                <a:gridCol w="1066096">
                  <a:extLst>
                    <a:ext uri="{9D8B030D-6E8A-4147-A177-3AD203B41FA5}">
                      <a16:colId xmlns:a16="http://schemas.microsoft.com/office/drawing/2014/main" val="91946232"/>
                    </a:ext>
                  </a:extLst>
                </a:gridCol>
                <a:gridCol w="1066096">
                  <a:extLst>
                    <a:ext uri="{9D8B030D-6E8A-4147-A177-3AD203B41FA5}">
                      <a16:colId xmlns:a16="http://schemas.microsoft.com/office/drawing/2014/main" val="326475182"/>
                    </a:ext>
                  </a:extLst>
                </a:gridCol>
                <a:gridCol w="1066096">
                  <a:extLst>
                    <a:ext uri="{9D8B030D-6E8A-4147-A177-3AD203B41FA5}">
                      <a16:colId xmlns:a16="http://schemas.microsoft.com/office/drawing/2014/main" val="3758398949"/>
                    </a:ext>
                  </a:extLst>
                </a:gridCol>
              </a:tblGrid>
              <a:tr h="343777">
                <a:tc>
                  <a:txBody>
                    <a:bodyPr/>
                    <a:lstStyle/>
                    <a:p>
                      <a:pPr algn="l" fontAlgn="b"/>
                      <a:endParaRPr lang="en-US" sz="1100" b="0" i="0" u="none" strike="noStrike" dirty="0">
                        <a:solidFill>
                          <a:srgbClr val="000000"/>
                        </a:solidFill>
                        <a:effectLst/>
                        <a:latin typeface="Calibri" panose="020F0502020204030204" pitchFamily="34" charset="0"/>
                      </a:endParaRPr>
                    </a:p>
                  </a:txBody>
                  <a:tcPr marL="9497" marR="9497" marT="9497" marB="0" anchor="b"/>
                </a:tc>
                <a:tc gridSpan="2">
                  <a:txBody>
                    <a:bodyPr/>
                    <a:lstStyle/>
                    <a:p>
                      <a:pPr algn="ctr" fontAlgn="b"/>
                      <a:r>
                        <a:rPr lang="en-US" sz="1100" b="0" u="none" strike="noStrike" dirty="0">
                          <a:solidFill>
                            <a:srgbClr val="000000"/>
                          </a:solidFill>
                          <a:effectLst/>
                        </a:rPr>
                        <a:t>Burlington CS10 , VT</a:t>
                      </a:r>
                      <a:endParaRPr lang="en-US" sz="1100" b="0" i="0" u="none" strike="noStrike" dirty="0">
                        <a:solidFill>
                          <a:srgbClr val="000000"/>
                        </a:solidFill>
                        <a:effectLst/>
                        <a:latin typeface="Calibri" panose="020F0502020204030204" pitchFamily="34" charset="0"/>
                      </a:endParaRPr>
                    </a:p>
                  </a:txBody>
                  <a:tcPr marL="9497" marR="9497" marT="9497" marB="0" anchor="b"/>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497" marR="9497" marT="9497" marB="0" anchor="b"/>
                </a:tc>
                <a:tc gridSpan="2">
                  <a:txBody>
                    <a:bodyPr/>
                    <a:lstStyle/>
                    <a:p>
                      <a:pPr algn="ctr" fontAlgn="b"/>
                      <a:r>
                        <a:rPr lang="en-US" sz="1100" b="0" u="none" strike="noStrike" dirty="0">
                          <a:solidFill>
                            <a:srgbClr val="000000"/>
                          </a:solidFill>
                          <a:effectLst/>
                        </a:rPr>
                        <a:t>Winooski CDP, CT</a:t>
                      </a:r>
                      <a:endParaRPr lang="en-US" sz="1100" b="0" i="0" u="none" strike="noStrike" dirty="0">
                        <a:solidFill>
                          <a:srgbClr val="000000"/>
                        </a:solidFill>
                        <a:effectLst/>
                        <a:latin typeface="Calibri" panose="020F0502020204030204" pitchFamily="34" charset="0"/>
                      </a:endParaRPr>
                    </a:p>
                  </a:txBody>
                  <a:tcPr marL="9497" marR="9497" marT="9497" marB="0" anchor="b"/>
                </a:tc>
                <a:tc hMerge="1">
                  <a:txBody>
                    <a:bodyPr/>
                    <a:lstStyle/>
                    <a:p>
                      <a:pPr algn="l" fontAlgn="b"/>
                      <a:endParaRPr lang="en-US" sz="1100" b="0" i="0" u="none" strike="noStrike" dirty="0">
                        <a:solidFill>
                          <a:srgbClr val="000000"/>
                        </a:solidFill>
                        <a:effectLst/>
                        <a:latin typeface="Calibri" panose="020F0502020204030204" pitchFamily="34" charset="0"/>
                      </a:endParaRPr>
                    </a:p>
                  </a:txBody>
                  <a:tcPr marL="9497" marR="9497" marT="9497" marB="0" anchor="b"/>
                </a:tc>
                <a:extLst>
                  <a:ext uri="{0D108BD9-81ED-4DB2-BD59-A6C34878D82A}">
                    <a16:rowId xmlns:a16="http://schemas.microsoft.com/office/drawing/2014/main" val="1999718043"/>
                  </a:ext>
                </a:extLst>
              </a:tr>
              <a:tr h="343777">
                <a:tc>
                  <a:txBody>
                    <a:bodyPr/>
                    <a:lstStyle/>
                    <a:p>
                      <a:pPr algn="l" fontAlgn="b"/>
                      <a:r>
                        <a:rPr lang="en-US" sz="1100" u="none" strike="noStrike" dirty="0">
                          <a:effectLst/>
                        </a:rPr>
                        <a:t>Selected Variables</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a:t>
                      </a:r>
                      <a:r>
                        <a:rPr lang="en-US" sz="1100" u="none" strike="noStrike" dirty="0" err="1">
                          <a:effectLst/>
                        </a:rPr>
                        <a:t>ile</a:t>
                      </a:r>
                      <a:r>
                        <a:rPr lang="en-US" sz="1100" u="none" strike="noStrike" dirty="0">
                          <a:effectLst/>
                        </a:rPr>
                        <a:t> in State</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a:t>
                      </a:r>
                      <a:r>
                        <a:rPr lang="en-US" sz="1100" u="none" strike="noStrike" dirty="0" err="1">
                          <a:effectLst/>
                        </a:rPr>
                        <a:t>ile</a:t>
                      </a:r>
                      <a:r>
                        <a:rPr lang="en-US" sz="1100" u="none" strike="noStrike" dirty="0">
                          <a:effectLst/>
                        </a:rPr>
                        <a:t> in USA</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a:t>
                      </a:r>
                      <a:r>
                        <a:rPr lang="en-US" sz="1100" u="none" strike="noStrike" dirty="0" err="1">
                          <a:effectLst/>
                        </a:rPr>
                        <a:t>ile</a:t>
                      </a:r>
                      <a:r>
                        <a:rPr lang="en-US" sz="1100" u="none" strike="noStrike" dirty="0">
                          <a:effectLst/>
                        </a:rPr>
                        <a:t> in State</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a:t>
                      </a:r>
                      <a:r>
                        <a:rPr lang="en-US" sz="1100" u="none" strike="noStrike" dirty="0" err="1">
                          <a:effectLst/>
                        </a:rPr>
                        <a:t>ile</a:t>
                      </a:r>
                      <a:r>
                        <a:rPr lang="en-US" sz="1100" u="none" strike="noStrike" dirty="0">
                          <a:effectLst/>
                        </a:rPr>
                        <a:t> in USA</a:t>
                      </a:r>
                      <a:endParaRPr lang="en-US" sz="1100" b="0" i="0" u="none" strike="noStrike" dirty="0">
                        <a:solidFill>
                          <a:srgbClr val="000000"/>
                        </a:solidFill>
                        <a:effectLst/>
                        <a:latin typeface="Calibri" panose="020F0502020204030204" pitchFamily="34" charset="0"/>
                      </a:endParaRPr>
                    </a:p>
                  </a:txBody>
                  <a:tcPr marL="9497" marR="9497" marT="9497" marB="0" anchor="b"/>
                </a:tc>
                <a:extLst>
                  <a:ext uri="{0D108BD9-81ED-4DB2-BD59-A6C34878D82A}">
                    <a16:rowId xmlns:a16="http://schemas.microsoft.com/office/drawing/2014/main" val="2758877894"/>
                  </a:ext>
                </a:extLst>
              </a:tr>
              <a:tr h="343777">
                <a:tc>
                  <a:txBody>
                    <a:bodyPr/>
                    <a:lstStyle/>
                    <a:p>
                      <a:pPr algn="l" fontAlgn="b"/>
                      <a:r>
                        <a:rPr lang="en-US" sz="1100" u="none" strike="noStrike" dirty="0">
                          <a:effectLst/>
                        </a:rPr>
                        <a:t>EJ Index for Particulate Matter 2.5</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89</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13</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93</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0" u="none" strike="noStrike" dirty="0">
                          <a:solidFill>
                            <a:srgbClr val="000000"/>
                          </a:solidFill>
                          <a:effectLst/>
                        </a:rPr>
                        <a:t>15</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84655210"/>
                  </a:ext>
                </a:extLst>
              </a:tr>
              <a:tr h="189932">
                <a:tc>
                  <a:txBody>
                    <a:bodyPr/>
                    <a:lstStyle/>
                    <a:p>
                      <a:pPr algn="l" fontAlgn="b"/>
                      <a:r>
                        <a:rPr lang="en-US" sz="1100" u="none" strike="noStrike" dirty="0">
                          <a:effectLst/>
                        </a:rPr>
                        <a:t>EJ Index for Ozone</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87</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93</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24569476"/>
                  </a:ext>
                </a:extLst>
              </a:tr>
              <a:tr h="343777">
                <a:tc>
                  <a:txBody>
                    <a:bodyPr/>
                    <a:lstStyle/>
                    <a:p>
                      <a:pPr algn="l" fontAlgn="b"/>
                      <a:r>
                        <a:rPr lang="da-DK" sz="1100" u="none" strike="noStrike" dirty="0">
                          <a:effectLst/>
                        </a:rPr>
                        <a:t>EJ Index for Diesel Particulate Matter</a:t>
                      </a:r>
                      <a:endParaRPr lang="da-DK"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90</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chemeClr val="accent3"/>
                          </a:solidFill>
                          <a:effectLst/>
                        </a:rPr>
                        <a:t>50</a:t>
                      </a:r>
                      <a:endParaRPr lang="en-US" sz="1100" b="1" i="0" u="none" strike="noStrike" dirty="0">
                        <a:solidFill>
                          <a:schemeClr val="accent3"/>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95</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solidFill>
                            <a:schemeClr val="accent3"/>
                          </a:solidFill>
                          <a:effectLst/>
                        </a:rPr>
                        <a:t>56</a:t>
                      </a:r>
                      <a:endParaRPr lang="en-US" sz="1100" b="1" i="0" u="none" strike="noStrike" dirty="0">
                        <a:solidFill>
                          <a:schemeClr val="accent3"/>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94696153"/>
                  </a:ext>
                </a:extLst>
              </a:tr>
              <a:tr h="343777">
                <a:tc>
                  <a:txBody>
                    <a:bodyPr/>
                    <a:lstStyle/>
                    <a:p>
                      <a:pPr algn="l" fontAlgn="b"/>
                      <a:r>
                        <a:rPr lang="en-US" sz="1100" u="none" strike="noStrike">
                          <a:effectLst/>
                        </a:rPr>
                        <a:t>EJ Index for Air Toxics Cancer Risk</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FF9900"/>
                          </a:solidFill>
                          <a:effectLst/>
                        </a:rPr>
                        <a:t>77</a:t>
                      </a:r>
                      <a:endParaRPr lang="en-US" sz="1100" b="1" i="0" u="none" strike="noStrike" dirty="0">
                        <a:solidFill>
                          <a:srgbClr val="FF99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25</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90</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33</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05845274"/>
                  </a:ext>
                </a:extLst>
              </a:tr>
              <a:tr h="343777">
                <a:tc>
                  <a:txBody>
                    <a:bodyPr/>
                    <a:lstStyle/>
                    <a:p>
                      <a:pPr algn="l" fontAlgn="b"/>
                      <a:r>
                        <a:rPr lang="en-US" sz="1100" u="none" strike="noStrike">
                          <a:effectLst/>
                        </a:rPr>
                        <a:t>EJ Index for Air Toxics Respiratory HI</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95</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45</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94</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40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15062788"/>
                  </a:ext>
                </a:extLst>
              </a:tr>
              <a:tr h="343777">
                <a:tc>
                  <a:txBody>
                    <a:bodyPr/>
                    <a:lstStyle/>
                    <a:p>
                      <a:pPr algn="l" fontAlgn="b"/>
                      <a:r>
                        <a:rPr lang="en-US" sz="1100" u="none" strike="noStrike">
                          <a:effectLst/>
                        </a:rPr>
                        <a:t>EJ Index for Toxic Releases to Air</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chemeClr val="accent3"/>
                          </a:solidFill>
                          <a:effectLst/>
                        </a:rPr>
                        <a:t>63</a:t>
                      </a:r>
                      <a:endParaRPr lang="en-US" sz="1100" b="1" i="0" u="none" strike="noStrike" dirty="0">
                        <a:solidFill>
                          <a:schemeClr val="accent3"/>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79</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8</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514218"/>
                  </a:ext>
                </a:extLst>
              </a:tr>
              <a:tr h="189932">
                <a:tc>
                  <a:txBody>
                    <a:bodyPr/>
                    <a:lstStyle/>
                    <a:p>
                      <a:pPr algn="l" fontAlgn="b"/>
                      <a:r>
                        <a:rPr lang="en-US" sz="1100" u="none" strike="noStrike">
                          <a:effectLst/>
                        </a:rPr>
                        <a:t>EJ Index for Traffic Proximity</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87</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chemeClr val="accent3"/>
                          </a:solidFill>
                          <a:effectLst/>
                        </a:rPr>
                        <a:t>57</a:t>
                      </a:r>
                      <a:endParaRPr lang="en-US" sz="1100" b="1" i="0" u="none" strike="noStrike" dirty="0">
                        <a:solidFill>
                          <a:schemeClr val="accent3"/>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92</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solidFill>
                            <a:schemeClr val="accent3"/>
                          </a:solidFill>
                          <a:effectLst/>
                        </a:rPr>
                        <a:t>61</a:t>
                      </a:r>
                      <a:endParaRPr lang="en-US" sz="1100" b="1" i="0" u="none" strike="noStrike" dirty="0">
                        <a:solidFill>
                          <a:schemeClr val="accent3"/>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07811680"/>
                  </a:ext>
                </a:extLst>
              </a:tr>
              <a:tr h="189932">
                <a:tc>
                  <a:txBody>
                    <a:bodyPr/>
                    <a:lstStyle/>
                    <a:p>
                      <a:pPr algn="l" fontAlgn="b"/>
                      <a:r>
                        <a:rPr lang="en-US" sz="1100" u="none" strike="noStrike">
                          <a:effectLst/>
                        </a:rPr>
                        <a:t>EJ Index for Lead Paint</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87</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chemeClr val="accent3"/>
                          </a:solidFill>
                          <a:effectLst/>
                        </a:rPr>
                        <a:t>65</a:t>
                      </a:r>
                      <a:endParaRPr lang="en-US" sz="1100" b="1" i="0" u="none" strike="noStrike" dirty="0">
                        <a:solidFill>
                          <a:schemeClr val="accent3"/>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89</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solidFill>
                            <a:schemeClr val="accent3"/>
                          </a:solidFill>
                          <a:effectLst/>
                        </a:rPr>
                        <a:t>69</a:t>
                      </a:r>
                      <a:endParaRPr lang="en-US" sz="1100" b="1" i="0" u="none" strike="noStrike" dirty="0">
                        <a:solidFill>
                          <a:schemeClr val="accent3"/>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0847983"/>
                  </a:ext>
                </a:extLst>
              </a:tr>
              <a:tr h="343777">
                <a:tc>
                  <a:txBody>
                    <a:bodyPr/>
                    <a:lstStyle/>
                    <a:p>
                      <a:pPr algn="l" fontAlgn="b"/>
                      <a:r>
                        <a:rPr lang="en-US" sz="1100" u="none" strike="noStrike">
                          <a:effectLst/>
                        </a:rPr>
                        <a:t>EJ Index for Superfund Proximity</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91</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chemeClr val="accent3"/>
                          </a:solidFill>
                          <a:effectLst/>
                        </a:rPr>
                        <a:t>67</a:t>
                      </a:r>
                      <a:endParaRPr lang="en-US" sz="1100" b="1" i="0" u="none" strike="noStrike" dirty="0">
                        <a:solidFill>
                          <a:schemeClr val="accent3"/>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93</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solidFill>
                            <a:srgbClr val="FF9900"/>
                          </a:solidFill>
                          <a:effectLst/>
                        </a:rPr>
                        <a:t>73</a:t>
                      </a:r>
                      <a:endParaRPr lang="en-US" sz="1100" b="1" i="0" u="none" strike="noStrike" dirty="0">
                        <a:solidFill>
                          <a:srgbClr val="FF99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3954455"/>
                  </a:ext>
                </a:extLst>
              </a:tr>
              <a:tr h="343777">
                <a:tc>
                  <a:txBody>
                    <a:bodyPr/>
                    <a:lstStyle/>
                    <a:p>
                      <a:pPr algn="l" fontAlgn="b"/>
                      <a:r>
                        <a:rPr lang="en-US" sz="1100" u="none" strike="noStrike">
                          <a:effectLst/>
                        </a:rPr>
                        <a:t>EJ Index for RMP Facility Proximity</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00B050"/>
                          </a:solidFill>
                          <a:effectLst/>
                        </a:rPr>
                        <a:t>69</a:t>
                      </a:r>
                      <a:endParaRPr lang="en-US" sz="1100" b="1" i="0" u="none" strike="noStrike" dirty="0">
                        <a:solidFill>
                          <a:srgbClr val="00B050"/>
                        </a:solidFill>
                        <a:effectLst/>
                        <a:latin typeface="Calibri" panose="020F0502020204030204" pitchFamily="34" charset="0"/>
                      </a:endParaRPr>
                    </a:p>
                  </a:txBody>
                  <a:tcPr marL="9525" marR="9525" marT="9525" marB="0" anchor="b"/>
                </a:tc>
                <a:tc>
                  <a:txBody>
                    <a:bodyPr/>
                    <a:lstStyle/>
                    <a:p>
                      <a:pPr algn="ctr" fontAlgn="b"/>
                      <a:r>
                        <a:rPr lang="en-US" sz="1100" b="0" u="none" strike="noStrike">
                          <a:solidFill>
                            <a:srgbClr val="000000"/>
                          </a:solidFill>
                          <a:effectLst/>
                        </a:rPr>
                        <a:t>9</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17646110"/>
                  </a:ext>
                </a:extLst>
              </a:tr>
              <a:tr h="343777">
                <a:tc>
                  <a:txBody>
                    <a:bodyPr/>
                    <a:lstStyle/>
                    <a:p>
                      <a:pPr algn="l" fontAlgn="b"/>
                      <a:r>
                        <a:rPr lang="en-US" sz="1100" u="none" strike="noStrike">
                          <a:effectLst/>
                        </a:rPr>
                        <a:t>EJ Index for Hazardous Waste Proximity</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88</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chemeClr val="accent3"/>
                          </a:solidFill>
                          <a:effectLst/>
                        </a:rPr>
                        <a:t>60</a:t>
                      </a:r>
                      <a:endParaRPr lang="en-US" sz="1100" b="1" i="0" u="none" strike="noStrike" dirty="0">
                        <a:solidFill>
                          <a:schemeClr val="accent3"/>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93</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solidFill>
                            <a:schemeClr val="accent3"/>
                          </a:solidFill>
                          <a:effectLst/>
                        </a:rPr>
                        <a:t>67</a:t>
                      </a:r>
                      <a:endParaRPr lang="en-US" sz="1100" b="1" i="0" u="none" strike="noStrike" dirty="0">
                        <a:solidFill>
                          <a:schemeClr val="accent3"/>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45526592"/>
                  </a:ext>
                </a:extLst>
              </a:tr>
              <a:tr h="343777">
                <a:tc>
                  <a:txBody>
                    <a:bodyPr/>
                    <a:lstStyle/>
                    <a:p>
                      <a:pPr algn="l" fontAlgn="b"/>
                      <a:r>
                        <a:rPr lang="en-US" sz="1100" u="none" strike="noStrike">
                          <a:effectLst/>
                        </a:rPr>
                        <a:t>EJ Index for Underground Storage Tanks</a:t>
                      </a:r>
                      <a:endParaRPr lang="en-US" sz="1100" b="0" i="0" u="none" strike="noStrike">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86</a:t>
                      </a:r>
                      <a:endParaRPr lang="en-US" sz="1100" b="1" i="0" u="none" strike="noStrike" dirty="0">
                        <a:solidFill>
                          <a:srgbClr val="C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chemeClr val="accent3"/>
                          </a:solidFill>
                          <a:effectLst/>
                        </a:rPr>
                        <a:t>66</a:t>
                      </a:r>
                      <a:endParaRPr lang="en-US" sz="1100" b="1" i="0" u="none" strike="noStrike" dirty="0">
                        <a:solidFill>
                          <a:schemeClr val="accent3"/>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94</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solidFill>
                            <a:srgbClr val="FF9900"/>
                          </a:solidFill>
                          <a:effectLst/>
                        </a:rPr>
                        <a:t>74</a:t>
                      </a:r>
                      <a:endParaRPr lang="en-US" sz="1100" b="1" i="0" u="none" strike="noStrike" dirty="0">
                        <a:solidFill>
                          <a:srgbClr val="FF99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149711"/>
                  </a:ext>
                </a:extLst>
              </a:tr>
              <a:tr h="343777">
                <a:tc>
                  <a:txBody>
                    <a:bodyPr/>
                    <a:lstStyle/>
                    <a:p>
                      <a:pPr algn="l" fontAlgn="b"/>
                      <a:r>
                        <a:rPr lang="en-US" sz="1100" u="none" strike="noStrike" dirty="0">
                          <a:effectLst/>
                        </a:rPr>
                        <a:t>EJ Index for Wastewater Discharge</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FF9900"/>
                          </a:solidFill>
                          <a:effectLst/>
                        </a:rPr>
                        <a:t>82</a:t>
                      </a:r>
                      <a:endParaRPr lang="en-US" sz="1100" b="1" i="0" u="none" strike="noStrike" dirty="0">
                        <a:solidFill>
                          <a:srgbClr val="FF9900"/>
                        </a:solidFill>
                        <a:effectLst/>
                        <a:latin typeface="Calibri" panose="020F0502020204030204" pitchFamily="34" charset="0"/>
                      </a:endParaRPr>
                    </a:p>
                  </a:txBody>
                  <a:tcPr marL="9497" marR="9497" marT="9497" marB="0" anchor="b"/>
                </a:tc>
                <a:tc>
                  <a:txBody>
                    <a:bodyPr/>
                    <a:lstStyle/>
                    <a:p>
                      <a:pPr algn="ctr" fontAlgn="b"/>
                      <a:r>
                        <a:rPr lang="en-US" sz="1100" u="none" strike="noStrike" dirty="0">
                          <a:effectLst/>
                        </a:rPr>
                        <a:t>39</a:t>
                      </a:r>
                      <a:endParaRPr lang="en-US" sz="1100" b="0" i="0" u="none" strike="noStrike" dirty="0">
                        <a:solidFill>
                          <a:srgbClr val="000000"/>
                        </a:solidFill>
                        <a:effectLst/>
                        <a:latin typeface="Calibri" panose="020F0502020204030204" pitchFamily="34" charset="0"/>
                      </a:endParaRPr>
                    </a:p>
                  </a:txBody>
                  <a:tcPr marL="9497" marR="9497" marT="9497" marB="0" anchor="b"/>
                </a:tc>
                <a:tc>
                  <a:txBody>
                    <a:bodyPr/>
                    <a:lstStyle/>
                    <a:p>
                      <a:pPr algn="ctr" fontAlgn="b"/>
                      <a:r>
                        <a:rPr lang="en-US" sz="1100" b="1" u="none" strike="noStrike" dirty="0">
                          <a:solidFill>
                            <a:srgbClr val="C00000"/>
                          </a:solidFill>
                          <a:effectLst/>
                        </a:rPr>
                        <a:t>94</a:t>
                      </a:r>
                      <a:endParaRPr lang="en-US" sz="1100" b="1" i="0" u="none" strike="noStrike" dirty="0">
                        <a:solidFill>
                          <a:srgbClr val="C00000"/>
                        </a:solidFill>
                        <a:effectLst/>
                        <a:latin typeface="Calibri" panose="020F0502020204030204" pitchFamily="34" charset="0"/>
                      </a:endParaRPr>
                    </a:p>
                  </a:txBody>
                  <a:tcPr marL="9525" marR="9525" marT="9525" marB="0" anchor="b"/>
                </a:tc>
                <a:tc>
                  <a:txBody>
                    <a:bodyPr/>
                    <a:lstStyle/>
                    <a:p>
                      <a:pPr algn="ctr" fontAlgn="b"/>
                      <a:r>
                        <a:rPr lang="en-US" sz="1100" b="1" u="none" strike="noStrike" dirty="0">
                          <a:solidFill>
                            <a:schemeClr val="accent3"/>
                          </a:solidFill>
                          <a:effectLst/>
                        </a:rPr>
                        <a:t>61</a:t>
                      </a:r>
                      <a:endParaRPr lang="en-US" sz="1100" b="1" i="0" u="none" strike="noStrike" dirty="0">
                        <a:solidFill>
                          <a:schemeClr val="accent3"/>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40642990"/>
                  </a:ext>
                </a:extLst>
              </a:tr>
            </a:tbl>
          </a:graphicData>
        </a:graphic>
      </p:graphicFrame>
    </p:spTree>
    <p:extLst>
      <p:ext uri="{BB962C8B-B14F-4D97-AF65-F5344CB8AC3E}">
        <p14:creationId xmlns:p14="http://schemas.microsoft.com/office/powerpoint/2010/main" val="7541758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D09D-57FB-3406-A9D0-3D773BA2F4DD}"/>
              </a:ext>
            </a:extLst>
          </p:cNvPr>
          <p:cNvSpPr>
            <a:spLocks noGrp="1"/>
          </p:cNvSpPr>
          <p:nvPr>
            <p:ph type="title"/>
          </p:nvPr>
        </p:nvSpPr>
        <p:spPr/>
        <p:txBody>
          <a:bodyPr>
            <a:normAutofit/>
          </a:bodyPr>
          <a:lstStyle/>
          <a:p>
            <a:r>
              <a:rPr lang="en-US" sz="3200" dirty="0"/>
              <a:t>Potential EJ Narrative – Chittenden RPC, VT</a:t>
            </a:r>
          </a:p>
        </p:txBody>
      </p:sp>
      <p:sp>
        <p:nvSpPr>
          <p:cNvPr id="3" name="Content Placeholder 2">
            <a:extLst>
              <a:ext uri="{FF2B5EF4-FFF2-40B4-BE49-F238E27FC236}">
                <a16:creationId xmlns:a16="http://schemas.microsoft.com/office/drawing/2014/main" id="{BC0B6AA5-9824-7909-8D8C-0F79896C4F6D}"/>
              </a:ext>
            </a:extLst>
          </p:cNvPr>
          <p:cNvSpPr>
            <a:spLocks noGrp="1"/>
          </p:cNvSpPr>
          <p:nvPr>
            <p:ph idx="1"/>
          </p:nvPr>
        </p:nvSpPr>
        <p:spPr/>
        <p:txBody>
          <a:bodyPr>
            <a:normAutofit fontScale="77500" lnSpcReduction="20000"/>
          </a:bodyPr>
          <a:lstStyle/>
          <a:p>
            <a:r>
              <a:rPr lang="en-US" i="1" dirty="0"/>
              <a:t>Both Target Areas include disadvantaged Census Tracts according to CEJST (CS 10 in Burlington, CS 24 in Winooski CDP). Both these areas have high levels of low income population with less than high school education; they also have amongst the highest state percentiles in terms of people of color. </a:t>
            </a:r>
          </a:p>
          <a:p>
            <a:r>
              <a:rPr lang="en-US" i="1" dirty="0"/>
              <a:t>These populations live in old housing (Pb paint national percentiles 69</a:t>
            </a:r>
            <a:r>
              <a:rPr lang="en-US" i="1" baseline="30000" dirty="0"/>
              <a:t>th</a:t>
            </a:r>
            <a:r>
              <a:rPr lang="en-US" i="1" dirty="0"/>
              <a:t> and 65</a:t>
            </a:r>
            <a:r>
              <a:rPr lang="en-US" i="1" baseline="30000" dirty="0"/>
              <a:t>th</a:t>
            </a:r>
            <a:r>
              <a:rPr lang="en-US" i="1" dirty="0"/>
              <a:t> for Winooski and Burlington, respectively) and are close to various sources of pollution (Superfund, Hazardous Waste, USTs). In Winooski, 12 out of 13 IEJ </a:t>
            </a:r>
            <a:r>
              <a:rPr lang="en-US" i="1" dirty="0" err="1"/>
              <a:t>ndices</a:t>
            </a:r>
            <a:r>
              <a:rPr lang="en-US" i="1" dirty="0"/>
              <a:t> exceed the 90</a:t>
            </a:r>
            <a:r>
              <a:rPr lang="en-US" i="1" baseline="30000" dirty="0"/>
              <a:t>th</a:t>
            </a:r>
            <a:r>
              <a:rPr lang="en-US" i="1" dirty="0"/>
              <a:t> state percentile, and in Burlington, 10 indices exceed the 80</a:t>
            </a:r>
            <a:r>
              <a:rPr lang="en-US" i="1" baseline="30000" dirty="0"/>
              <a:t>th</a:t>
            </a:r>
            <a:r>
              <a:rPr lang="en-US" i="1" dirty="0"/>
              <a:t> state percentile. More than half the EJ indices exceed national averages as well. Thus, these Target Areas are amongst the most affected by environmental injustice in the State of Vermont and are also EJ populations when compared to the U.S.</a:t>
            </a:r>
          </a:p>
        </p:txBody>
      </p:sp>
    </p:spTree>
    <p:extLst>
      <p:ext uri="{BB962C8B-B14F-4D97-AF65-F5344CB8AC3E}">
        <p14:creationId xmlns:p14="http://schemas.microsoft.com/office/powerpoint/2010/main" val="3310711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resources</a:t>
            </a:r>
          </a:p>
        </p:txBody>
      </p:sp>
      <p:sp>
        <p:nvSpPr>
          <p:cNvPr id="3" name="Content Placeholder 2"/>
          <p:cNvSpPr>
            <a:spLocks noGrp="1"/>
          </p:cNvSpPr>
          <p:nvPr>
            <p:ph idx="1"/>
          </p:nvPr>
        </p:nvSpPr>
        <p:spPr/>
        <p:txBody>
          <a:bodyPr/>
          <a:lstStyle/>
          <a:p>
            <a:r>
              <a:rPr lang="en-US" dirty="0">
                <a:hlinkClick r:id="rId2"/>
              </a:rPr>
              <a:t>EPA EJSCREEN demonstration for Brownfields Grant Applications</a:t>
            </a:r>
            <a:endParaRPr lang="en-US" dirty="0"/>
          </a:p>
          <a:p>
            <a:r>
              <a:rPr lang="en-US" dirty="0">
                <a:hlinkClick r:id="rId3"/>
              </a:rPr>
              <a:t>EPA EJSCREEN Training page</a:t>
            </a:r>
            <a:endParaRPr lang="en-US" dirty="0"/>
          </a:p>
          <a:p>
            <a:r>
              <a:rPr lang="en-US" dirty="0"/>
              <a:t>Appendix in FY24 RFA FAQs</a:t>
            </a:r>
          </a:p>
          <a:p>
            <a:endParaRPr lang="en-US" dirty="0"/>
          </a:p>
        </p:txBody>
      </p:sp>
      <p:pic>
        <p:nvPicPr>
          <p:cNvPr id="4" name="Picture 2">
            <a:extLst>
              <a:ext uri="{FF2B5EF4-FFF2-40B4-BE49-F238E27FC236}">
                <a16:creationId xmlns:a16="http://schemas.microsoft.com/office/drawing/2014/main" id="{C5D0191E-4F0E-DA4E-52BB-A6B3870B3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281" y="3337770"/>
            <a:ext cx="3390405" cy="33904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7D843A-AC9E-6617-ECE8-A55FCD6B3B90}"/>
              </a:ext>
            </a:extLst>
          </p:cNvPr>
          <p:cNvSpPr txBox="1"/>
          <p:nvPr/>
        </p:nvSpPr>
        <p:spPr>
          <a:xfrm>
            <a:off x="754083" y="3924794"/>
            <a:ext cx="3034805" cy="1477328"/>
          </a:xfrm>
          <a:prstGeom prst="rect">
            <a:avLst/>
          </a:prstGeom>
          <a:noFill/>
        </p:spPr>
        <p:txBody>
          <a:bodyPr wrap="none" rtlCol="0">
            <a:spAutoFit/>
          </a:bodyPr>
          <a:lstStyle/>
          <a:p>
            <a:r>
              <a:rPr lang="en-US" dirty="0">
                <a:hlinkClick r:id="rId5"/>
              </a:rPr>
              <a:t>TAB Reviews </a:t>
            </a:r>
            <a:endParaRPr lang="en-US" dirty="0"/>
          </a:p>
          <a:p>
            <a:endParaRPr lang="en-US" dirty="0"/>
          </a:p>
          <a:p>
            <a:r>
              <a:rPr lang="en-US" dirty="0"/>
              <a:t>1</a:t>
            </a:r>
            <a:r>
              <a:rPr lang="en-US" baseline="30000" dirty="0"/>
              <a:t>st</a:t>
            </a:r>
            <a:r>
              <a:rPr lang="en-US" dirty="0"/>
              <a:t> round deadline – 10/16</a:t>
            </a:r>
          </a:p>
          <a:p>
            <a:r>
              <a:rPr lang="en-US" dirty="0"/>
              <a:t>2</a:t>
            </a:r>
            <a:r>
              <a:rPr lang="en-US" baseline="30000" dirty="0"/>
              <a:t>nd</a:t>
            </a:r>
            <a:r>
              <a:rPr lang="en-US" dirty="0"/>
              <a:t> round deadline – 10/30  </a:t>
            </a:r>
          </a:p>
          <a:p>
            <a:endParaRPr lang="en-US" dirty="0"/>
          </a:p>
        </p:txBody>
      </p:sp>
    </p:spTree>
    <p:extLst>
      <p:ext uri="{BB962C8B-B14F-4D97-AF65-F5344CB8AC3E}">
        <p14:creationId xmlns:p14="http://schemas.microsoft.com/office/powerpoint/2010/main" val="3910952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70" y="0"/>
            <a:ext cx="8368339" cy="1325563"/>
          </a:xfrm>
        </p:spPr>
        <p:txBody>
          <a:bodyPr>
            <a:normAutofit/>
          </a:bodyPr>
          <a:lstStyle/>
          <a:p>
            <a:pPr algn="ctr"/>
            <a:r>
              <a:rPr lang="en-US" dirty="0"/>
              <a:t>Examples from successful grants in FY23</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760259"/>
              </p:ext>
            </p:extLst>
          </p:nvPr>
        </p:nvGraphicFramePr>
        <p:xfrm>
          <a:off x="628650" y="1330378"/>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9C4BB3F0-FAFC-F2DA-927A-82D8C779B0BE}"/>
              </a:ext>
            </a:extLst>
          </p:cNvPr>
          <p:cNvSpPr txBox="1"/>
          <p:nvPr/>
        </p:nvSpPr>
        <p:spPr>
          <a:xfrm>
            <a:off x="1511710" y="6021953"/>
            <a:ext cx="5663380" cy="738664"/>
          </a:xfrm>
          <a:prstGeom prst="rect">
            <a:avLst/>
          </a:prstGeom>
          <a:noFill/>
        </p:spPr>
        <p:txBody>
          <a:bodyPr wrap="square" rtlCol="0">
            <a:spAutoFit/>
          </a:bodyPr>
          <a:lstStyle/>
          <a:p>
            <a:r>
              <a:rPr lang="en-US" sz="1400" i="1" dirty="0"/>
              <a:t>Note: examples have been adjusted to address FY24 criteria using EJSCREEN v. 2.2; values and suggested narrative are NOT from the original  proposals</a:t>
            </a:r>
          </a:p>
        </p:txBody>
      </p:sp>
    </p:spTree>
    <p:extLst>
      <p:ext uri="{BB962C8B-B14F-4D97-AF65-F5344CB8AC3E}">
        <p14:creationId xmlns:p14="http://schemas.microsoft.com/office/powerpoint/2010/main" val="549772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on a grey background&#10;&#10;Description automatically generated">
            <a:extLst>
              <a:ext uri="{FF2B5EF4-FFF2-40B4-BE49-F238E27FC236}">
                <a16:creationId xmlns:a16="http://schemas.microsoft.com/office/drawing/2014/main" id="{14D0EBB9-95B2-994A-0047-07545CEDAA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2595" y="396462"/>
            <a:ext cx="5413540" cy="5413540"/>
          </a:xfrm>
          <a:prstGeom prst="rect">
            <a:avLst/>
          </a:prstGeom>
        </p:spPr>
      </p:pic>
      <p:sp>
        <p:nvSpPr>
          <p:cNvPr id="5" name="TextBox 4">
            <a:extLst>
              <a:ext uri="{FF2B5EF4-FFF2-40B4-BE49-F238E27FC236}">
                <a16:creationId xmlns:a16="http://schemas.microsoft.com/office/drawing/2014/main" id="{2930A33F-37C4-6E68-A718-A3A4E0480D16}"/>
              </a:ext>
            </a:extLst>
          </p:cNvPr>
          <p:cNvSpPr txBox="1"/>
          <p:nvPr/>
        </p:nvSpPr>
        <p:spPr>
          <a:xfrm>
            <a:off x="2389517" y="5090841"/>
            <a:ext cx="4572000" cy="507831"/>
          </a:xfrm>
          <a:prstGeom prst="rect">
            <a:avLst/>
          </a:prstGeom>
          <a:noFill/>
        </p:spPr>
        <p:txBody>
          <a:bodyPr wrap="square">
            <a:spAutoFit/>
          </a:bodyPr>
          <a:lstStyle/>
          <a:p>
            <a:pPr algn="ctr"/>
            <a:r>
              <a:rPr lang="en-US" sz="2700" dirty="0">
                <a:solidFill>
                  <a:schemeClr val="bg1"/>
                </a:solidFill>
                <a:latin typeface="proxima-nova-reg"/>
                <a:hlinkClick r:id="rId3">
                  <a:extLst>
                    <a:ext uri="{A12FA001-AC4F-418D-AE19-62706E023703}">
                      <ahyp:hlinkClr xmlns:ahyp="http://schemas.microsoft.com/office/drawing/2018/hyperlinkcolor" val="tx"/>
                    </a:ext>
                  </a:extLst>
                </a:hlinkClick>
              </a:rPr>
              <a:t>s.uconn.edu/ejscreen23</a:t>
            </a:r>
            <a:endParaRPr lang="en-US" sz="2700" dirty="0">
              <a:solidFill>
                <a:schemeClr val="bg1"/>
              </a:solidFill>
            </a:endParaRPr>
          </a:p>
        </p:txBody>
      </p:sp>
    </p:spTree>
    <p:extLst>
      <p:ext uri="{BB962C8B-B14F-4D97-AF65-F5344CB8AC3E}">
        <p14:creationId xmlns:p14="http://schemas.microsoft.com/office/powerpoint/2010/main" val="2101694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D5119CE-9DB2-9D54-3AE2-E6EB2299829B}"/>
              </a:ext>
            </a:extLst>
          </p:cNvPr>
          <p:cNvPicPr>
            <a:picLocks noChangeAspect="1"/>
          </p:cNvPicPr>
          <p:nvPr/>
        </p:nvPicPr>
        <p:blipFill rotWithShape="1">
          <a:blip r:embed="rId2"/>
          <a:srcRect l="33972" t="23161" r="32946" b="9738"/>
          <a:stretch/>
        </p:blipFill>
        <p:spPr>
          <a:xfrm>
            <a:off x="222579" y="1243311"/>
            <a:ext cx="3731022" cy="4744130"/>
          </a:xfrm>
          <a:prstGeom prst="rect">
            <a:avLst/>
          </a:prstGeom>
        </p:spPr>
      </p:pic>
      <p:sp>
        <p:nvSpPr>
          <p:cNvPr id="2" name="Title 1"/>
          <p:cNvSpPr>
            <a:spLocks noGrp="1"/>
          </p:cNvSpPr>
          <p:nvPr>
            <p:ph type="title"/>
          </p:nvPr>
        </p:nvSpPr>
        <p:spPr/>
        <p:txBody>
          <a:bodyPr>
            <a:normAutofit/>
          </a:bodyPr>
          <a:lstStyle/>
          <a:p>
            <a:r>
              <a:rPr lang="en-US" sz="3600" dirty="0"/>
              <a:t>Geographic units in EJSCREEN</a:t>
            </a:r>
          </a:p>
        </p:txBody>
      </p:sp>
      <p:sp>
        <p:nvSpPr>
          <p:cNvPr id="5" name="Rectangle 4"/>
          <p:cNvSpPr/>
          <p:nvPr/>
        </p:nvSpPr>
        <p:spPr>
          <a:xfrm>
            <a:off x="1157496" y="2739177"/>
            <a:ext cx="1744134" cy="1693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81414" y="964411"/>
            <a:ext cx="5134739" cy="369332"/>
          </a:xfrm>
          <a:prstGeom prst="rect">
            <a:avLst/>
          </a:prstGeom>
          <a:noFill/>
        </p:spPr>
        <p:txBody>
          <a:bodyPr wrap="none" rtlCol="0">
            <a:spAutoFit/>
          </a:bodyPr>
          <a:lstStyle/>
          <a:p>
            <a:r>
              <a:rPr lang="en-US" b="1" dirty="0"/>
              <a:t>Federal Information Processing Series (FIPS)</a:t>
            </a:r>
            <a:endParaRPr lang="en-US" dirty="0"/>
          </a:p>
        </p:txBody>
      </p:sp>
      <p:graphicFrame>
        <p:nvGraphicFramePr>
          <p:cNvPr id="9" name="Diagram 8"/>
          <p:cNvGraphicFramePr/>
          <p:nvPr/>
        </p:nvGraphicFramePr>
        <p:xfrm>
          <a:off x="4337226" y="564942"/>
          <a:ext cx="4038600" cy="3191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698896137"/>
              </p:ext>
            </p:extLst>
          </p:nvPr>
        </p:nvGraphicFramePr>
        <p:xfrm>
          <a:off x="4343754" y="19448"/>
          <a:ext cx="4038600" cy="31919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p:cNvSpPr txBox="1"/>
          <p:nvPr/>
        </p:nvSpPr>
        <p:spPr>
          <a:xfrm>
            <a:off x="4417523" y="2431457"/>
            <a:ext cx="4005004" cy="954107"/>
          </a:xfrm>
          <a:prstGeom prst="rect">
            <a:avLst/>
          </a:prstGeom>
          <a:noFill/>
        </p:spPr>
        <p:txBody>
          <a:bodyPr wrap="square" rtlCol="0">
            <a:spAutoFit/>
          </a:bodyPr>
          <a:lstStyle/>
          <a:p>
            <a:r>
              <a:rPr lang="en-US" sz="1400" dirty="0"/>
              <a:t>Frequently only the first four digits of the tract are used (when the last two digits are zero), except when it is 2511.01 and 2511.02 as two separate tracts </a:t>
            </a:r>
          </a:p>
        </p:txBody>
      </p:sp>
      <p:sp>
        <p:nvSpPr>
          <p:cNvPr id="7" name="Rectangle 6"/>
          <p:cNvSpPr/>
          <p:nvPr/>
        </p:nvSpPr>
        <p:spPr>
          <a:xfrm>
            <a:off x="4134025" y="3705623"/>
            <a:ext cx="4982128" cy="2031325"/>
          </a:xfrm>
          <a:prstGeom prst="rect">
            <a:avLst/>
          </a:prstGeom>
        </p:spPr>
        <p:txBody>
          <a:bodyPr wrap="square">
            <a:spAutoFit/>
          </a:bodyPr>
          <a:lstStyle/>
          <a:p>
            <a:r>
              <a:rPr lang="en-US" dirty="0">
                <a:solidFill>
                  <a:srgbClr val="000000"/>
                </a:solidFill>
                <a:latin typeface="arial" panose="020B0604020202020204" pitchFamily="34" charset="0"/>
              </a:rPr>
              <a:t>Reference maps for different demographic units can be obtained from the Census website in the following links</a:t>
            </a:r>
          </a:p>
          <a:p>
            <a:r>
              <a:rPr lang="en-US" u="sng" dirty="0">
                <a:solidFill>
                  <a:srgbClr val="1874A4"/>
                </a:solidFill>
                <a:latin typeface="arial" panose="020B0604020202020204" pitchFamily="34" charset="0"/>
                <a:hlinkClick r:id="rId13"/>
              </a:rPr>
              <a:t>U.S. Census 2020 Reference Census Tract Maps</a:t>
            </a:r>
            <a:endParaRPr lang="en-US" dirty="0">
              <a:solidFill>
                <a:srgbClr val="000000"/>
              </a:solidFill>
              <a:latin typeface="arial" panose="020B0604020202020204" pitchFamily="34" charset="0"/>
            </a:endParaRPr>
          </a:p>
          <a:p>
            <a:r>
              <a:rPr lang="en-US" u="sng" dirty="0">
                <a:solidFill>
                  <a:srgbClr val="1874A4"/>
                </a:solidFill>
                <a:latin typeface="arial" panose="020B0604020202020204" pitchFamily="34" charset="0"/>
                <a:hlinkClick r:id="rId14"/>
              </a:rPr>
              <a:t>U.S. Census 2020 Reference Block Group Maps</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732331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F324D84D-60B0-F6E0-0B79-690244D615D1}"/>
              </a:ext>
            </a:extLst>
          </p:cNvPr>
          <p:cNvPicPr>
            <a:picLocks noGrp="1" noChangeAspect="1"/>
          </p:cNvPicPr>
          <p:nvPr>
            <p:ph idx="1"/>
          </p:nvPr>
        </p:nvPicPr>
        <p:blipFill rotWithShape="1">
          <a:blip r:embed="rId2"/>
          <a:srcRect l="-1" t="3575" r="-227" b="20508"/>
          <a:stretch/>
        </p:blipFill>
        <p:spPr>
          <a:xfrm>
            <a:off x="368461" y="1218162"/>
            <a:ext cx="8407077" cy="4071755"/>
          </a:xfrm>
        </p:spPr>
      </p:pic>
      <p:sp>
        <p:nvSpPr>
          <p:cNvPr id="2" name="Title 1">
            <a:extLst>
              <a:ext uri="{FF2B5EF4-FFF2-40B4-BE49-F238E27FC236}">
                <a16:creationId xmlns:a16="http://schemas.microsoft.com/office/drawing/2014/main" id="{D06EADB2-5B7D-F8F0-15E5-A0D3CEFBDC3C}"/>
              </a:ext>
            </a:extLst>
          </p:cNvPr>
          <p:cNvSpPr>
            <a:spLocks noGrp="1"/>
          </p:cNvSpPr>
          <p:nvPr>
            <p:ph type="title"/>
          </p:nvPr>
        </p:nvSpPr>
        <p:spPr/>
        <p:txBody>
          <a:bodyPr/>
          <a:lstStyle/>
          <a:p>
            <a:r>
              <a:rPr lang="en-US" dirty="0"/>
              <a:t>Viewing Census Tract numbers on </a:t>
            </a:r>
            <a:r>
              <a:rPr lang="en-US" dirty="0">
                <a:hlinkClick r:id="rId3"/>
              </a:rPr>
              <a:t>Census</a:t>
            </a:r>
            <a:r>
              <a:rPr lang="en-US" dirty="0"/>
              <a:t> website</a:t>
            </a:r>
          </a:p>
        </p:txBody>
      </p:sp>
      <p:pic>
        <p:nvPicPr>
          <p:cNvPr id="6" name="Picture 5">
            <a:extLst>
              <a:ext uri="{FF2B5EF4-FFF2-40B4-BE49-F238E27FC236}">
                <a16:creationId xmlns:a16="http://schemas.microsoft.com/office/drawing/2014/main" id="{E8E56C12-E9E2-311D-2BB2-D07191F75112}"/>
              </a:ext>
            </a:extLst>
          </p:cNvPr>
          <p:cNvPicPr>
            <a:picLocks noChangeAspect="1"/>
          </p:cNvPicPr>
          <p:nvPr/>
        </p:nvPicPr>
        <p:blipFill rotWithShape="1">
          <a:blip r:embed="rId4"/>
          <a:srcRect l="33972" t="23161" r="32946" b="9738"/>
          <a:stretch/>
        </p:blipFill>
        <p:spPr>
          <a:xfrm>
            <a:off x="596364" y="3874864"/>
            <a:ext cx="2012086" cy="2558441"/>
          </a:xfrm>
          <a:prstGeom prst="rect">
            <a:avLst/>
          </a:prstGeom>
        </p:spPr>
      </p:pic>
      <p:cxnSp>
        <p:nvCxnSpPr>
          <p:cNvPr id="8" name="Straight Arrow Connector 7">
            <a:extLst>
              <a:ext uri="{FF2B5EF4-FFF2-40B4-BE49-F238E27FC236}">
                <a16:creationId xmlns:a16="http://schemas.microsoft.com/office/drawing/2014/main" id="{620E5BD9-FDC2-6C5E-580B-B23BD312179E}"/>
              </a:ext>
            </a:extLst>
          </p:cNvPr>
          <p:cNvCxnSpPr>
            <a:cxnSpLocks/>
          </p:cNvCxnSpPr>
          <p:nvPr/>
        </p:nvCxnSpPr>
        <p:spPr>
          <a:xfrm flipV="1">
            <a:off x="1753230" y="3874864"/>
            <a:ext cx="3499123" cy="14150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BFB3D76-1544-DD53-B46E-79554F2565F5}"/>
              </a:ext>
            </a:extLst>
          </p:cNvPr>
          <p:cNvSpPr/>
          <p:nvPr/>
        </p:nvSpPr>
        <p:spPr>
          <a:xfrm>
            <a:off x="7390770" y="4265566"/>
            <a:ext cx="1060450" cy="25012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9510F6C1-00E8-2813-FEB5-757C84241B43}"/>
              </a:ext>
            </a:extLst>
          </p:cNvPr>
          <p:cNvSpPr txBox="1"/>
          <p:nvPr/>
        </p:nvSpPr>
        <p:spPr>
          <a:xfrm>
            <a:off x="3007178" y="5483001"/>
            <a:ext cx="5294603" cy="646331"/>
          </a:xfrm>
          <a:prstGeom prst="rect">
            <a:avLst/>
          </a:prstGeom>
          <a:noFill/>
        </p:spPr>
        <p:txBody>
          <a:bodyPr wrap="square" rtlCol="0">
            <a:spAutoFit/>
          </a:bodyPr>
          <a:lstStyle/>
          <a:p>
            <a:r>
              <a:rPr lang="en-US" dirty="0"/>
              <a:t>NO way to search an address; you have to navigate using landmarks </a:t>
            </a:r>
          </a:p>
        </p:txBody>
      </p:sp>
    </p:spTree>
    <p:extLst>
      <p:ext uri="{BB962C8B-B14F-4D97-AF65-F5344CB8AC3E}">
        <p14:creationId xmlns:p14="http://schemas.microsoft.com/office/powerpoint/2010/main" val="741336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Special geographic units in EJSCREEN</a:t>
            </a:r>
          </a:p>
        </p:txBody>
      </p:sp>
      <p:sp>
        <p:nvSpPr>
          <p:cNvPr id="13" name="TextBox 12"/>
          <p:cNvSpPr txBox="1"/>
          <p:nvPr/>
        </p:nvSpPr>
        <p:spPr>
          <a:xfrm>
            <a:off x="5262466" y="1754155"/>
            <a:ext cx="3508310" cy="4524315"/>
          </a:xfrm>
          <a:prstGeom prst="rect">
            <a:avLst/>
          </a:prstGeom>
          <a:noFill/>
        </p:spPr>
        <p:txBody>
          <a:bodyPr wrap="square" rtlCol="0">
            <a:spAutoFit/>
          </a:bodyPr>
          <a:lstStyle/>
          <a:p>
            <a:r>
              <a:rPr lang="en-US" dirty="0"/>
              <a:t>CDP: Census Designated Place</a:t>
            </a:r>
          </a:p>
          <a:p>
            <a:r>
              <a:rPr lang="en-US" dirty="0"/>
              <a:t>statistical geographic entities representing closely settled, unincorporated communities that are locally recognized and identified by name</a:t>
            </a:r>
          </a:p>
          <a:p>
            <a:endParaRPr lang="en-US" dirty="0"/>
          </a:p>
          <a:p>
            <a:r>
              <a:rPr lang="en-US" dirty="0"/>
              <a:t>They are usually sub-parts of other census tracts, but their demographics are provided independently</a:t>
            </a:r>
          </a:p>
          <a:p>
            <a:endParaRPr lang="en-US" dirty="0"/>
          </a:p>
          <a:p>
            <a:r>
              <a:rPr lang="en-US" dirty="0"/>
              <a:t>You can visualize which cities have CDPs on the Census website</a:t>
            </a:r>
          </a:p>
          <a:p>
            <a:endParaRPr lang="en-US" dirty="0"/>
          </a:p>
        </p:txBody>
      </p:sp>
      <p:pic>
        <p:nvPicPr>
          <p:cNvPr id="4" name="Picture 3">
            <a:extLst>
              <a:ext uri="{FF2B5EF4-FFF2-40B4-BE49-F238E27FC236}">
                <a16:creationId xmlns:a16="http://schemas.microsoft.com/office/drawing/2014/main" id="{327F56A0-2E0F-0B76-8C2B-42969132C80C}"/>
              </a:ext>
            </a:extLst>
          </p:cNvPr>
          <p:cNvPicPr>
            <a:picLocks noChangeAspect="1"/>
          </p:cNvPicPr>
          <p:nvPr/>
        </p:nvPicPr>
        <p:blipFill rotWithShape="1">
          <a:blip r:embed="rId2"/>
          <a:srcRect l="31322" t="16248"/>
          <a:stretch/>
        </p:blipFill>
        <p:spPr>
          <a:xfrm>
            <a:off x="133074" y="3152429"/>
            <a:ext cx="4678689" cy="3648270"/>
          </a:xfrm>
          <a:prstGeom prst="rect">
            <a:avLst/>
          </a:prstGeom>
        </p:spPr>
      </p:pic>
      <p:pic>
        <p:nvPicPr>
          <p:cNvPr id="12" name="Picture 11"/>
          <p:cNvPicPr>
            <a:picLocks noChangeAspect="1"/>
          </p:cNvPicPr>
          <p:nvPr/>
        </p:nvPicPr>
        <p:blipFill rotWithShape="1">
          <a:blip r:embed="rId3"/>
          <a:srcRect t="10107" r="10272" b="9061"/>
          <a:stretch/>
        </p:blipFill>
        <p:spPr>
          <a:xfrm>
            <a:off x="133074" y="1020198"/>
            <a:ext cx="3508310" cy="2743200"/>
          </a:xfrm>
          <a:prstGeom prst="rect">
            <a:avLst/>
          </a:prstGeom>
        </p:spPr>
      </p:pic>
      <p:sp>
        <p:nvSpPr>
          <p:cNvPr id="5" name="Rectangle 4">
            <a:extLst>
              <a:ext uri="{FF2B5EF4-FFF2-40B4-BE49-F238E27FC236}">
                <a16:creationId xmlns:a16="http://schemas.microsoft.com/office/drawing/2014/main" id="{BA4BECC1-1118-7323-1D5F-34245D35CCC0}"/>
              </a:ext>
            </a:extLst>
          </p:cNvPr>
          <p:cNvSpPr/>
          <p:nvPr/>
        </p:nvSpPr>
        <p:spPr>
          <a:xfrm>
            <a:off x="3755841" y="3944767"/>
            <a:ext cx="597005" cy="1662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201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170" y="0"/>
            <a:ext cx="8329829" cy="1325563"/>
          </a:xfrm>
        </p:spPr>
        <p:txBody>
          <a:bodyPr/>
          <a:lstStyle/>
          <a:p>
            <a:r>
              <a:rPr lang="en-US" dirty="0"/>
              <a:t>What are percentiles? </a:t>
            </a:r>
          </a:p>
        </p:txBody>
      </p:sp>
      <p:sp>
        <p:nvSpPr>
          <p:cNvPr id="6" name="TextBox 5"/>
          <p:cNvSpPr txBox="1"/>
          <p:nvPr/>
        </p:nvSpPr>
        <p:spPr>
          <a:xfrm>
            <a:off x="7046805" y="4445983"/>
            <a:ext cx="1520545" cy="1477328"/>
          </a:xfrm>
          <a:prstGeom prst="rect">
            <a:avLst/>
          </a:prstGeom>
          <a:noFill/>
        </p:spPr>
        <p:txBody>
          <a:bodyPr wrap="square" rtlCol="0">
            <a:spAutoFit/>
          </a:bodyPr>
          <a:lstStyle/>
          <a:p>
            <a:r>
              <a:rPr lang="en-US" dirty="0"/>
              <a:t>100</a:t>
            </a:r>
            <a:r>
              <a:rPr lang="en-US" baseline="30000" dirty="0"/>
              <a:t>th</a:t>
            </a:r>
            <a:r>
              <a:rPr lang="en-US" dirty="0"/>
              <a:t> percentile = everyone is shorter than that</a:t>
            </a:r>
          </a:p>
        </p:txBody>
      </p:sp>
      <p:sp>
        <p:nvSpPr>
          <p:cNvPr id="7" name="TextBox 6"/>
          <p:cNvSpPr txBox="1"/>
          <p:nvPr/>
        </p:nvSpPr>
        <p:spPr>
          <a:xfrm>
            <a:off x="1219338" y="4501978"/>
            <a:ext cx="2113983" cy="923330"/>
          </a:xfrm>
          <a:prstGeom prst="rect">
            <a:avLst/>
          </a:prstGeom>
          <a:noFill/>
        </p:spPr>
        <p:txBody>
          <a:bodyPr wrap="square" rtlCol="0">
            <a:spAutoFit/>
          </a:bodyPr>
          <a:lstStyle/>
          <a:p>
            <a:r>
              <a:rPr lang="en-US" dirty="0"/>
              <a:t>0</a:t>
            </a:r>
            <a:r>
              <a:rPr lang="en-US" baseline="30000" dirty="0"/>
              <a:t>th</a:t>
            </a:r>
            <a:r>
              <a:rPr lang="en-US" dirty="0"/>
              <a:t>  percentile = everyone it taller than that</a:t>
            </a:r>
          </a:p>
        </p:txBody>
      </p:sp>
      <p:sp>
        <p:nvSpPr>
          <p:cNvPr id="8" name="TextBox 7"/>
          <p:cNvSpPr txBox="1"/>
          <p:nvPr/>
        </p:nvSpPr>
        <p:spPr>
          <a:xfrm>
            <a:off x="4491500" y="4815315"/>
            <a:ext cx="1200844" cy="1477328"/>
          </a:xfrm>
          <a:prstGeom prst="rect">
            <a:avLst/>
          </a:prstGeom>
          <a:noFill/>
        </p:spPr>
        <p:txBody>
          <a:bodyPr wrap="square" rtlCol="0">
            <a:spAutoFit/>
          </a:bodyPr>
          <a:lstStyle/>
          <a:p>
            <a:r>
              <a:rPr lang="en-US" dirty="0"/>
              <a:t>50</a:t>
            </a:r>
            <a:r>
              <a:rPr lang="en-US" baseline="30000" dirty="0"/>
              <a:t>th</a:t>
            </a:r>
            <a:r>
              <a:rPr lang="en-US" dirty="0"/>
              <a:t> percentile = average height</a:t>
            </a:r>
          </a:p>
        </p:txBody>
      </p:sp>
      <p:sp>
        <p:nvSpPr>
          <p:cNvPr id="9" name="AutoShape 4" descr="Normal distributions review (article) | Khan Acade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6" descr="Normal distributions review (article) | Khan Academ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File:Gaussian distribution.sv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733" y="1853512"/>
            <a:ext cx="6366465" cy="303401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flipV="1">
            <a:off x="1828800" y="1433384"/>
            <a:ext cx="32951" cy="291619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3603" y="1477963"/>
            <a:ext cx="1298148" cy="646331"/>
          </a:xfrm>
          <a:prstGeom prst="rect">
            <a:avLst/>
          </a:prstGeom>
          <a:noFill/>
        </p:spPr>
        <p:txBody>
          <a:bodyPr wrap="square" rtlCol="0">
            <a:spAutoFit/>
          </a:bodyPr>
          <a:lstStyle/>
          <a:p>
            <a:r>
              <a:rPr lang="en-US" dirty="0"/>
              <a:t>People’s height</a:t>
            </a:r>
          </a:p>
        </p:txBody>
      </p:sp>
    </p:spTree>
    <p:extLst>
      <p:ext uri="{BB962C8B-B14F-4D97-AF65-F5344CB8AC3E}">
        <p14:creationId xmlns:p14="http://schemas.microsoft.com/office/powerpoint/2010/main" val="1532878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Percentiles in EJSCREEN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2007459"/>
              </p:ext>
            </p:extLst>
          </p:nvPr>
        </p:nvGraphicFramePr>
        <p:xfrm>
          <a:off x="628650" y="150177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34710821"/>
      </p:ext>
    </p:extLst>
  </p:cSld>
  <p:clrMapOvr>
    <a:masterClrMapping/>
  </p:clrMapOvr>
</p:sld>
</file>

<file path=ppt/theme/theme1.xml><?xml version="1.0" encoding="utf-8"?>
<a:theme xmlns:a="http://schemas.openxmlformats.org/drawingml/2006/main" name="Office Theme">
  <a:themeElements>
    <a:clrScheme name="TAB">
      <a:dk1>
        <a:sysClr val="windowText" lastClr="000000"/>
      </a:dk1>
      <a:lt1>
        <a:sysClr val="window" lastClr="FFFFFF"/>
      </a:lt1>
      <a:dk2>
        <a:srgbClr val="0A152D"/>
      </a:dk2>
      <a:lt2>
        <a:srgbClr val="DDDDDD"/>
      </a:lt2>
      <a:accent1>
        <a:srgbClr val="040F2D"/>
      </a:accent1>
      <a:accent2>
        <a:srgbClr val="3AB028"/>
      </a:accent2>
      <a:accent3>
        <a:srgbClr val="00AE4D"/>
      </a:accent3>
      <a:accent4>
        <a:srgbClr val="DDDDDD"/>
      </a:accent4>
      <a:accent5>
        <a:srgbClr val="5AA2AE"/>
      </a:accent5>
      <a:accent6>
        <a:srgbClr val="040F2D"/>
      </a:accent6>
      <a:hlink>
        <a:srgbClr val="7030A0"/>
      </a:hlink>
      <a:folHlink>
        <a:srgbClr val="3EBBF0"/>
      </a:folHlink>
    </a:clrScheme>
    <a:fontScheme name="Custom 1">
      <a:majorFont>
        <a:latin typeface="Gotham"/>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7526</TotalTime>
  <Words>3137</Words>
  <Application>Microsoft Office PowerPoint</Application>
  <PresentationFormat>On-screen Show (4:3)</PresentationFormat>
  <Paragraphs>634</Paragraphs>
  <Slides>40</Slides>
  <Notes>3</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vt:lpstr>
      <vt:lpstr>Calibri</vt:lpstr>
      <vt:lpstr>Cambria Math</vt:lpstr>
      <vt:lpstr>Gotham</vt:lpstr>
      <vt:lpstr>proxima-nova-reg</vt:lpstr>
      <vt:lpstr>Times New Roman</vt:lpstr>
      <vt:lpstr>Office Theme</vt:lpstr>
      <vt:lpstr>Using EJSCREEN and CJEST for FY24 MAC Grants</vt:lpstr>
      <vt:lpstr>Learning Objectives for today’s webinar</vt:lpstr>
      <vt:lpstr>Sections to use EJSCREEN</vt:lpstr>
      <vt:lpstr>Examples from successful grants in FY23</vt:lpstr>
      <vt:lpstr>Geographic units in EJSCREEN</vt:lpstr>
      <vt:lpstr>Viewing Census Tract numbers on Census website</vt:lpstr>
      <vt:lpstr>Special geographic units in EJSCREEN</vt:lpstr>
      <vt:lpstr>What are percentiles? </vt:lpstr>
      <vt:lpstr>Percentiles in EJSCREEN</vt:lpstr>
      <vt:lpstr>Maps and Reports in EJSCREEN</vt:lpstr>
      <vt:lpstr>Maps in EJSCREEN</vt:lpstr>
      <vt:lpstr>Reports in EJSCREEN</vt:lpstr>
      <vt:lpstr>What is geographic boundary versus a Target Area?</vt:lpstr>
      <vt:lpstr>Define your Target Area</vt:lpstr>
      <vt:lpstr>How to choose?</vt:lpstr>
      <vt:lpstr>CEJST tool</vt:lpstr>
      <vt:lpstr>Example – Multipurpose Grant, Claremont, NH</vt:lpstr>
      <vt:lpstr>Example – Multipurpose Grant, Claremont, NH</vt:lpstr>
      <vt:lpstr>Demographics for different geographic units </vt:lpstr>
      <vt:lpstr>Chittenden RPC</vt:lpstr>
      <vt:lpstr>Demographics Table Chittenden</vt:lpstr>
      <vt:lpstr>Indicator application</vt:lpstr>
      <vt:lpstr>EJ Narrative Criteria</vt:lpstr>
      <vt:lpstr>Identify Sensitive Populations</vt:lpstr>
      <vt:lpstr>Let’s go back to our examples</vt:lpstr>
      <vt:lpstr>Using State percentiles - example</vt:lpstr>
      <vt:lpstr>Health and welfare indicators in EJSCREEN</vt:lpstr>
      <vt:lpstr>Health and Welfare Indicators in EJSCREEN Community Report – CS 9514, Caribou, ME</vt:lpstr>
      <vt:lpstr>EJ Narrative Criteria</vt:lpstr>
      <vt:lpstr>How to address 3(a)</vt:lpstr>
      <vt:lpstr>Promoting Environmental Justice</vt:lpstr>
      <vt:lpstr>EJ Indices</vt:lpstr>
      <vt:lpstr>Environmental Indicators</vt:lpstr>
      <vt:lpstr>Evaluating Environmental Indicators – Caribou, ME</vt:lpstr>
      <vt:lpstr>EJ Indices versus Env  Indicators – Caribou, ME</vt:lpstr>
      <vt:lpstr>Potential EJ Narrative – Caribou, ME</vt:lpstr>
      <vt:lpstr>Evaluating EJ Indices – Chittenden RPC, VT</vt:lpstr>
      <vt:lpstr>Potential EJ Narrative – Chittenden RPC, VT</vt:lpstr>
      <vt:lpstr>Additional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Chrysochoou, Maria</dc:creator>
  <cp:lastModifiedBy>Randi Mendes</cp:lastModifiedBy>
  <cp:revision>94</cp:revision>
  <dcterms:created xsi:type="dcterms:W3CDTF">2021-09-14T22:28:28Z</dcterms:created>
  <dcterms:modified xsi:type="dcterms:W3CDTF">2023-10-06T15:19:41Z</dcterms:modified>
</cp:coreProperties>
</file>