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32"/>
  </p:notesMasterIdLst>
  <p:sldIdLst>
    <p:sldId id="256" r:id="rId5"/>
    <p:sldId id="258" r:id="rId6"/>
    <p:sldId id="263" r:id="rId7"/>
    <p:sldId id="5929" r:id="rId8"/>
    <p:sldId id="5942" r:id="rId9"/>
    <p:sldId id="5930" r:id="rId10"/>
    <p:sldId id="301" r:id="rId11"/>
    <p:sldId id="300" r:id="rId12"/>
    <p:sldId id="302" r:id="rId13"/>
    <p:sldId id="264" r:id="rId14"/>
    <p:sldId id="306" r:id="rId15"/>
    <p:sldId id="304" r:id="rId16"/>
    <p:sldId id="269" r:id="rId17"/>
    <p:sldId id="261" r:id="rId18"/>
    <p:sldId id="280" r:id="rId19"/>
    <p:sldId id="267" r:id="rId20"/>
    <p:sldId id="5931" r:id="rId21"/>
    <p:sldId id="5935" r:id="rId22"/>
    <p:sldId id="5936" r:id="rId23"/>
    <p:sldId id="5937" r:id="rId24"/>
    <p:sldId id="5938" r:id="rId25"/>
    <p:sldId id="5940" r:id="rId26"/>
    <p:sldId id="277" r:id="rId27"/>
    <p:sldId id="5926" r:id="rId28"/>
    <p:sldId id="275" r:id="rId29"/>
    <p:sldId id="274" r:id="rId30"/>
    <p:sldId id="592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48B0A-C990-536D-C365-BE328DBB0B9D}" name="Roberts, Almariet" initials="AR" userId="S::Almariet.Roberts@ct.gov::72d21c93-b4b1-4afb-8575-fb7c014b17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1E7"/>
    <a:srgbClr val="00FF00"/>
    <a:srgbClr val="FAAA19"/>
    <a:srgbClr val="F27124"/>
    <a:srgbClr val="00214D"/>
    <a:srgbClr val="C6D4FB"/>
    <a:srgbClr val="00069C"/>
    <a:srgbClr val="709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19DDD-DC06-434C-B4CF-A243C9099615}" v="4" dt="2025-04-23T17:00:35.478"/>
    <p1510:client id="{9E323748-7BBC-493F-8498-F03DABEDB957}" v="6" dt="2025-04-23T17:00:0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7D4FEF-F8BC-47C3-8EA5-E1F085D69431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44D8AF-9700-4B29-A495-F22EE5902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0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0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0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68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1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0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5A4BC-2D3B-EB2D-2FD0-F8452F867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13E93-C127-B172-D281-38ED238CA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63C8B3-946D-67F3-6FBF-D643D1C18C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C989E-29D8-6A3F-0A34-9263061D59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5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9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45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AFF97-28C8-A5A1-664A-0540945B7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810D6-98E3-ECB0-F118-205984130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3AAE11-993E-3033-12D1-7A6BA70C6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9CB8-7E33-B51A-FBD3-0162A19FF5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9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73E1-C30A-3C52-2B7F-6F1F71BE5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FB948-4424-5862-F7A3-7A13ACD9A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0347FB-6595-30CD-09D2-F3256BB56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2DB89-14D9-D3FF-939C-F5ACCBF9D7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7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479F2-2905-038B-18C1-BD71B2AC6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25DBFE-DAE5-D20A-11EC-4ED75453A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A0EE64-742D-5802-6206-D30B23082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C9890-E2EE-5146-8C4D-7D9D6B614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E8749-AC0A-41B6-AB84-C4FB8A7EB4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755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C09FC-8B18-AE45-B907-65710B8DB8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25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6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0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7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4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2072B-BB87-83E1-D9A0-7583979D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FF5FE-562A-0581-864A-E5C8FB80AB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0BD8B-CA6F-D22E-63ED-A892786D0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E30A2-1CF5-B729-77F2-F6ACB8F30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5122-2AA3-3369-26DD-927099CE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A4F5D-1420-7AC4-A2E5-3C8FB3E8A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F09873-400A-5BD6-58D0-1F777E108A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29A54-E5A8-9648-2603-561D109C8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6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7A360-BBF3-BE8C-7997-4A2D5B4DA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4486E-3200-71CC-94E3-5C78B107FD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D8640-FBE2-74BD-3D69-B8D947A57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CB662-F158-EAAB-9426-A12E86371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98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0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4D8AF-9700-4B29-A495-F22EE59024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0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258753-8574-22E4-DC12-82132309D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BFA4E48-6ADF-7DC4-FDDE-0CDEBE6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69" y="3092620"/>
            <a:ext cx="4704347" cy="6727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6CE08-D66D-BCBF-680E-B7CC8F152F2D}"/>
              </a:ext>
            </a:extLst>
          </p:cNvPr>
          <p:cNvCxnSpPr/>
          <p:nvPr userDrawn="1"/>
        </p:nvCxnSpPr>
        <p:spPr>
          <a:xfrm>
            <a:off x="6112042" y="2996871"/>
            <a:ext cx="0" cy="10457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2B181-CED0-B6F0-7F1C-98D310EAC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9038" y="2996871"/>
            <a:ext cx="45720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Now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Now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Now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Now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Now" pitchFamily="2" charset="77"/>
              </a:defRPr>
            </a:lvl5pPr>
          </a:lstStyle>
          <a:p>
            <a:pPr lvl="0"/>
            <a:r>
              <a:rPr lang="en-US"/>
              <a:t>Presentation title</a:t>
            </a:r>
          </a:p>
          <a:p>
            <a:pPr lvl="0"/>
            <a:r>
              <a:rPr lang="en-US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864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DE27-1507-C832-7704-E16A93E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ADA7-0FA7-6273-3F6B-BBA584E1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31BE-8328-D561-947B-A5E93AB3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68C65-7AFD-46F1-BF88-6B60D1AF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E3E9-268A-1958-65E7-1A8DDA7C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2393A-D675-B7D8-C691-CA7589DD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00B7B-BEA3-6CAE-6754-0AB69C25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8ACAF-46A6-B1A3-8D30-92D683C1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5E4-7B1B-6B56-EC58-2D574438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CAD8A-0C9B-DC00-E70D-3AF7A1D0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0C7AB-616A-3314-56F4-77072BD7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5158F-8D51-008F-987E-2959C250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F2654-0037-15BF-2AD7-C28165AA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618-F7E5-2234-8D7E-AB2208A1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D6D-D59E-936F-35A5-7DF96E44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5793-C3B1-05F8-3118-7E7DD387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8DE9-8D3D-BD74-0DD5-68812BB4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4ADA-886D-CFD0-D49D-5DDFE7EB2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C26B-7CD1-F7C7-C84E-587E3B97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B7203-5B9D-4E84-4B7E-1C83627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5F3A-F676-BA6C-E76E-831C3F5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FE46-704E-DB60-F410-4AF39DFD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9C79C-4795-4F1C-FB68-84B6CE781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64A11-F548-62E5-00F1-DFE70D0AD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01CBA-E364-88C5-901F-34EE1D0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E439A-056A-C430-3A6F-700FB3A3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2AFBF-1656-F30A-F092-C0D18FB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AC3A-7586-C41E-FDCC-2C578C40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DCF0-2024-C808-654A-DA9004C6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2B0E-0F7B-7D18-AA33-43C0B71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FFC9-BBE7-A506-F22B-BE4FFEA4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BC64-8828-9B88-61E1-597A62D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3CC48-ABD5-7EB7-916F-CC2A40FDF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8937B-EA1A-4D1C-861D-80BD768C9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CA73-16C6-E359-EE8C-C32A366E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107F-D8C2-E307-F4BF-B495ECEB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007A-E107-2BC6-D69C-52FF4738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8D056-3865-E712-F5DE-A537FBE68C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790-7E16-E85B-CBB2-494F1DB3DB81}"/>
              </a:ext>
            </a:extLst>
          </p:cNvPr>
          <p:cNvSpPr txBox="1"/>
          <p:nvPr userDrawn="1"/>
        </p:nvSpPr>
        <p:spPr>
          <a:xfrm>
            <a:off x="551448" y="1756324"/>
            <a:ext cx="468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716DB1-27F1-B81A-43E9-804E81DDF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447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484542F-5A08-D71D-4480-650712EF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7582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02 Insert Name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CCE78E2-852D-F0C3-7CEF-B40468297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458" y="2369469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03 Insert Name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463CFFB-0669-D326-DA73-F19A4672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10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04 Insert Name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91D8E5B-1401-248C-5C24-B5748CB69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063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05 Insert Name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E4AE2-51A7-89ED-BE49-5EC9BEB81A1E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AE3F3B-0648-44AB-7D7D-7B45DC7EB870}"/>
              </a:ext>
            </a:extLst>
          </p:cNvPr>
          <p:cNvSpPr txBox="1"/>
          <p:nvPr userDrawn="1"/>
        </p:nvSpPr>
        <p:spPr>
          <a:xfrm>
            <a:off x="551448" y="6391990"/>
            <a:ext cx="116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451227-3AA7-6B52-AB54-BDDAE5423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57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06 Insert Name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DEB9DCC-B45E-9C12-BD52-A72F2E952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79823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CB22BAC-02BB-FBF3-79F1-7D0290B29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063" y="281887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B72F5C-E4FB-504A-6D04-4B87AD87A7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7457" y="283469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EFAE001-2FC3-D1EB-9256-5F802BFCF2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10" y="455664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C29B902-F51D-6CD0-A0BD-C657ADF94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6310" y="457728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323696F-C719-5340-EC8A-57FA7745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6704" y="459310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 goes here. Font should be Poppins Regular, size 14</a:t>
            </a:r>
            <a:endParaRPr lang="en-US" sz="1400"/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1D0451A0-0F91-9C83-97F3-E2C99083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88F6EB-554B-FA48-09FF-6E6F4A23E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C3BC48-B86A-6293-68C0-EDFCFBFC3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25" y="3051065"/>
            <a:ext cx="5712876" cy="755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D5FF38-45F2-23C5-3DCE-DD8C14A4D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3652445"/>
            <a:ext cx="637222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Section description goes here. Should be Poppins Regular, size  18.</a:t>
            </a:r>
            <a:endParaRPr lang="en-US"/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025DC0D1-0A37-0137-0A3D-5B953A0D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593850"/>
            <a:ext cx="11061700" cy="443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3429000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A16D-4380-539E-D1D2-916A1FAEF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23955" y="6401410"/>
            <a:ext cx="1362456" cy="1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4" r:id="rId5"/>
    <p:sldLayoutId id="2147483693" r:id="rId6"/>
    <p:sldLayoutId id="2147483687" r:id="rId7"/>
    <p:sldLayoutId id="2147483690" r:id="rId8"/>
    <p:sldLayoutId id="2147483691" r:id="rId9"/>
    <p:sldLayoutId id="2147483688" r:id="rId10"/>
    <p:sldLayoutId id="2147483692" r:id="rId11"/>
    <p:sldLayoutId id="214748368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ECD.LiabilityReliefProgram@ct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hyperlink" Target="mailto:Gregory.Ambros@ct.gov" TargetMode="External"/><Relationship Id="rId12" Type="http://schemas.openxmlformats.org/officeDocument/2006/relationships/hyperlink" Target="mailto:Binu.Chandy@ct.gov" TargetMode="Externa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11" Type="http://schemas.openxmlformats.org/officeDocument/2006/relationships/hyperlink" Target="mailto:James.Parsley@ct.gov" TargetMode="External"/><Relationship Id="rId5" Type="http://schemas.openxmlformats.org/officeDocument/2006/relationships/hyperlink" Target="mailto:Jennifer.Schneider@ct.gov" TargetMode="External"/><Relationship Id="rId15" Type="http://schemas.openxmlformats.org/officeDocument/2006/relationships/image" Target="../media/image8.png"/><Relationship Id="rId10" Type="http://schemas.openxmlformats.org/officeDocument/2006/relationships/hyperlink" Target="mailto:Chaimae.Sabir@ct.gov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mailto:Mark.Burno@ct.gov" TargetMode="External"/><Relationship Id="rId9" Type="http://schemas.openxmlformats.org/officeDocument/2006/relationships/hyperlink" Target="mailto:Shawntay.Nelson@ct.gov" TargetMode="External"/><Relationship Id="rId1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rownfields@ct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tbrownfields.gov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DB18B-B6F6-57E2-E53F-212AA9378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9038" y="2996871"/>
            <a:ext cx="5445884" cy="577850"/>
          </a:xfrm>
        </p:spPr>
        <p:txBody>
          <a:bodyPr/>
          <a:lstStyle/>
          <a:p>
            <a:r>
              <a:rPr lang="en-US" u="sng"/>
              <a:t>Office of Brownfield Remediation and Development (OBRD)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30742FA7-AD4A-3777-5BB4-B38D42A2E7A8}"/>
              </a:ext>
            </a:extLst>
          </p:cNvPr>
          <p:cNvSpPr txBox="1">
            <a:spLocks/>
          </p:cNvSpPr>
          <p:nvPr/>
        </p:nvSpPr>
        <p:spPr>
          <a:xfrm>
            <a:off x="6269038" y="4003216"/>
            <a:ext cx="5837618" cy="5778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Now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Now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Now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Now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Now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/>
              <a:t>Department of Economic and Community Development </a:t>
            </a:r>
          </a:p>
        </p:txBody>
      </p:sp>
    </p:spTree>
    <p:extLst>
      <p:ext uri="{BB962C8B-B14F-4D97-AF65-F5344CB8AC3E}">
        <p14:creationId xmlns:p14="http://schemas.microsoft.com/office/powerpoint/2010/main" val="128805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523BE-A129-E32F-E9EE-B46C26795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Eligible Applicants for Grant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67E05-00F1-85B5-EF61-D72CCBDA6E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Per C.G.S. Section 32-760 (6), (12), (22)</a:t>
            </a:r>
          </a:p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367948-ED62-A5C2-CC02-CE5D582B20CC}"/>
              </a:ext>
            </a:extLst>
          </p:cNvPr>
          <p:cNvSpPr/>
          <p:nvPr/>
        </p:nvSpPr>
        <p:spPr>
          <a:xfrm>
            <a:off x="6096000" y="1436909"/>
            <a:ext cx="3272639" cy="13368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Economic Development Agencies / Corporations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130DEF-57BE-5827-CC59-32ABAE1D91AB}"/>
              </a:ext>
            </a:extLst>
          </p:cNvPr>
          <p:cNvSpPr/>
          <p:nvPr/>
        </p:nvSpPr>
        <p:spPr>
          <a:xfrm>
            <a:off x="6096001" y="3597966"/>
            <a:ext cx="3205018" cy="1417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Connecticut Brownfield Land Banks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01C1D6-3718-1E08-679D-9CBF4266D25C}"/>
              </a:ext>
            </a:extLst>
          </p:cNvPr>
          <p:cNvSpPr/>
          <p:nvPr/>
        </p:nvSpPr>
        <p:spPr>
          <a:xfrm>
            <a:off x="1013791" y="1458859"/>
            <a:ext cx="3272639" cy="1314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Municipalities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4CAFB5-E527-31FE-70A2-D074DEDEFC15}"/>
              </a:ext>
            </a:extLst>
          </p:cNvPr>
          <p:cNvSpPr/>
          <p:nvPr/>
        </p:nvSpPr>
        <p:spPr>
          <a:xfrm>
            <a:off x="1013792" y="3531705"/>
            <a:ext cx="3205018" cy="1417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Councils of Governments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7318E-8D51-417A-01D0-7CC2A9A32704}"/>
              </a:ext>
            </a:extLst>
          </p:cNvPr>
          <p:cNvSpPr txBox="1"/>
          <p:nvPr/>
        </p:nvSpPr>
        <p:spPr>
          <a:xfrm>
            <a:off x="1013790" y="5231597"/>
            <a:ext cx="9709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Entities responsible for the contamination are ineligible. </a:t>
            </a:r>
          </a:p>
          <a:p>
            <a:r>
              <a:rPr lang="en-US">
                <a:solidFill>
                  <a:srgbClr val="FF0000"/>
                </a:solidFill>
              </a:rPr>
              <a:t>All applicants must provide proof of access to the site, site control or path to site control.  </a:t>
            </a:r>
          </a:p>
        </p:txBody>
      </p:sp>
    </p:spTree>
    <p:extLst>
      <p:ext uri="{BB962C8B-B14F-4D97-AF65-F5344CB8AC3E}">
        <p14:creationId xmlns:p14="http://schemas.microsoft.com/office/powerpoint/2010/main" val="209483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170358-1257-B32E-1560-170B1D6F6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687804"/>
            <a:ext cx="11061700" cy="4435475"/>
          </a:xfrm>
        </p:spPr>
        <p:txBody>
          <a:bodyPr/>
          <a:lstStyle/>
          <a:p>
            <a:r>
              <a:rPr lang="en-US" sz="2000"/>
              <a:t>Potential brownfield purchasers</a:t>
            </a:r>
          </a:p>
          <a:p>
            <a:r>
              <a:rPr lang="en-US" sz="2000"/>
              <a:t>Current brownfield owners</a:t>
            </a:r>
          </a:p>
          <a:p>
            <a:r>
              <a:rPr lang="en-US" sz="2000"/>
              <a:t>All grant-eligible entities</a:t>
            </a:r>
          </a:p>
          <a:p>
            <a:pPr marL="0" indent="0">
              <a:buNone/>
            </a:pPr>
            <a:endParaRPr lang="en-US" sz="2000"/>
          </a:p>
          <a:p>
            <a:r>
              <a:rPr lang="en-US" sz="2000">
                <a:solidFill>
                  <a:srgbClr val="FF0000"/>
                </a:solidFill>
              </a:rPr>
              <a:t>Persons or entities responsible for the contamination are ineligible</a:t>
            </a:r>
          </a:p>
          <a:p>
            <a:r>
              <a:rPr lang="en-US" sz="2000">
                <a:solidFill>
                  <a:srgbClr val="FF0000"/>
                </a:solidFill>
              </a:rPr>
              <a:t>All applicants must provide proof of access to the site, site control or path to site control.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9D37A-65EB-EF36-39F5-BAEA9D9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Eligible Applicants for Loan Program</a:t>
            </a:r>
          </a:p>
        </p:txBody>
      </p:sp>
    </p:spTree>
    <p:extLst>
      <p:ext uri="{BB962C8B-B14F-4D97-AF65-F5344CB8AC3E}">
        <p14:creationId xmlns:p14="http://schemas.microsoft.com/office/powerpoint/2010/main" val="197496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170358-1257-B32E-1560-170B1D6F6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687804"/>
            <a:ext cx="11061700" cy="4435475"/>
          </a:xfrm>
        </p:spPr>
        <p:txBody>
          <a:bodyPr/>
          <a:lstStyle/>
          <a:p>
            <a:r>
              <a:rPr lang="en-US" sz="2000"/>
              <a:t>DECD encourages private entities to partner with grant-eligible entities</a:t>
            </a:r>
          </a:p>
          <a:p>
            <a:r>
              <a:rPr lang="en-US" sz="2000"/>
              <a:t>Helps with arriving at cost-effective remediation solutions</a:t>
            </a:r>
          </a:p>
          <a:p>
            <a:r>
              <a:rPr lang="en-US" sz="2000"/>
              <a:t>The Assistance Agreement (DECD Contract) can be structured to enable a pass-through of the grant from eligible entities to private partner entities</a:t>
            </a:r>
          </a:p>
          <a:p>
            <a:r>
              <a:rPr lang="en-US" sz="2000"/>
              <a:t>Private partners will have to accept DECD’s collateral terms and property restrictions including </a:t>
            </a:r>
          </a:p>
          <a:p>
            <a:pPr lvl="1"/>
            <a:r>
              <a:rPr lang="en-US" sz="1600"/>
              <a:t>mortgage liens, </a:t>
            </a:r>
          </a:p>
          <a:p>
            <a:pPr lvl="1"/>
            <a:r>
              <a:rPr lang="en-US" sz="1600"/>
              <a:t>unlimited corporate/personal guaranty, </a:t>
            </a:r>
          </a:p>
          <a:p>
            <a:pPr lvl="1"/>
            <a:r>
              <a:rPr lang="en-US" sz="1600"/>
              <a:t>negative pledge and/or use restriction (as applicable, on a case-by-case basis). </a:t>
            </a:r>
          </a:p>
          <a:p>
            <a:r>
              <a:rPr lang="en-US" sz="2000"/>
              <a:t>Please view webinar recording on public private partnerships on different options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9D37A-65EB-EF36-39F5-BAEA9D9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Public-Private Partnership</a:t>
            </a:r>
          </a:p>
        </p:txBody>
      </p:sp>
    </p:spTree>
    <p:extLst>
      <p:ext uri="{BB962C8B-B14F-4D97-AF65-F5344CB8AC3E}">
        <p14:creationId xmlns:p14="http://schemas.microsoft.com/office/powerpoint/2010/main" val="152344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170358-1257-B32E-1560-170B1D6F6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687804"/>
            <a:ext cx="11061700" cy="4435475"/>
          </a:xfrm>
        </p:spPr>
        <p:txBody>
          <a:bodyPr/>
          <a:lstStyle/>
          <a:p>
            <a:r>
              <a:rPr lang="en-US" sz="2000"/>
              <a:t>Site is a brownfield as per C.G. S. Sec. 32-760.</a:t>
            </a:r>
          </a:p>
          <a:p>
            <a:r>
              <a:rPr lang="en-US" sz="2000"/>
              <a:t>Applicant and potential development partner(s) have no direct or related liability for the conditions of the brownfield. </a:t>
            </a:r>
          </a:p>
          <a:p>
            <a:r>
              <a:rPr lang="en-US" sz="2000"/>
              <a:t>Applicant or potential development partner has access or will have access to the property, site control or path to site control. </a:t>
            </a:r>
          </a:p>
          <a:p>
            <a:r>
              <a:rPr lang="en-US" sz="2000"/>
              <a:t>Potential development partner is registered to do business in the State of CT and is in good standing – no pending lawsuits, liens filed or tax arrears. </a:t>
            </a:r>
          </a:p>
          <a:p>
            <a:r>
              <a:rPr lang="en-US" sz="2000"/>
              <a:t>If the redevelopment project has a housing component, proof that it will comply with DECD’s Affordable Housing policy.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9D37A-65EB-EF36-39F5-BAEA9D9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Threshold Requirements</a:t>
            </a:r>
          </a:p>
        </p:txBody>
      </p:sp>
    </p:spTree>
    <p:extLst>
      <p:ext uri="{BB962C8B-B14F-4D97-AF65-F5344CB8AC3E}">
        <p14:creationId xmlns:p14="http://schemas.microsoft.com/office/powerpoint/2010/main" val="54500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D9D37A-65EB-EF36-39F5-BAEA9D95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Brownfield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6326C-9ED0-39D8-A84E-91FFD6E6A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As per C.G.S. Section 32-760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2B367-B57F-930B-553F-75FB071E8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593849"/>
            <a:ext cx="11061700" cy="416040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Abandoned, vacant or underutilized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No redevelopment, reuse, or expansion due to presence or potential presence of pollutants in buildings, soil or groundwater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Requires investigation or remediation to enable redevelopment, reuse, or expansion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FEB502-B3B4-64DA-2AAD-0FAD183D71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Application Review &amp; Award Criteria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70E3A-7060-BA83-2BA8-07FB29AC94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60569"/>
            <a:ext cx="11061700" cy="5096711"/>
          </a:xfrm>
        </p:spPr>
        <p:txBody>
          <a:bodyPr/>
          <a:lstStyle/>
          <a:p>
            <a:r>
              <a:rPr lang="en-US" sz="1500" b="1"/>
              <a:t>Shovel Readiness</a:t>
            </a:r>
            <a:endParaRPr lang="en-US" sz="1500"/>
          </a:p>
          <a:p>
            <a:pPr lvl="1"/>
            <a:r>
              <a:rPr lang="en-US" sz="1500"/>
              <a:t>remediation plan </a:t>
            </a:r>
          </a:p>
          <a:p>
            <a:pPr lvl="1"/>
            <a:r>
              <a:rPr lang="en-US" sz="1500"/>
              <a:t>assembly of financing/presence of developer </a:t>
            </a:r>
          </a:p>
          <a:p>
            <a:pPr lvl="1"/>
            <a:r>
              <a:rPr lang="en-US" sz="1500"/>
              <a:t>redevelopment plan completeness </a:t>
            </a:r>
          </a:p>
          <a:p>
            <a:r>
              <a:rPr lang="en-US" sz="1500" b="1"/>
              <a:t>Economic and Community Development Impact</a:t>
            </a:r>
          </a:p>
          <a:p>
            <a:pPr lvl="1"/>
            <a:r>
              <a:rPr lang="en-US" sz="1500"/>
              <a:t>Project in Opportunity Zone/Distressed municipality/Env. Justice (EJ) goals</a:t>
            </a:r>
          </a:p>
          <a:p>
            <a:pPr lvl="1"/>
            <a:r>
              <a:rPr lang="en-US" sz="1500"/>
              <a:t>Property value/tax contribution/Jobs</a:t>
            </a:r>
          </a:p>
          <a:p>
            <a:pPr lvl="1"/>
            <a:r>
              <a:rPr lang="en-US" sz="1500"/>
              <a:t>Supports industrial sectors in CT economic development strategy</a:t>
            </a:r>
          </a:p>
          <a:p>
            <a:pPr lvl="1"/>
            <a:r>
              <a:rPr lang="en-US" sz="1500"/>
              <a:t>Supports renewable energy sector</a:t>
            </a:r>
          </a:p>
          <a:p>
            <a:pPr lvl="1"/>
            <a:r>
              <a:rPr lang="en-US" sz="1500"/>
              <a:t>Green building design/resiliency features</a:t>
            </a:r>
          </a:p>
          <a:p>
            <a:pPr lvl="1"/>
            <a:r>
              <a:rPr lang="en-US" sz="1500"/>
              <a:t>Other DECD initiatives – TOD, adaptive reuse, affordable housing</a:t>
            </a:r>
          </a:p>
          <a:p>
            <a:pPr lvl="1"/>
            <a:r>
              <a:rPr lang="en-US" sz="1500"/>
              <a:t>Developer interest and non-DECD support</a:t>
            </a:r>
          </a:p>
          <a:p>
            <a:r>
              <a:rPr lang="en-US" sz="1500" b="1"/>
              <a:t>Financing </a:t>
            </a:r>
          </a:p>
          <a:p>
            <a:pPr lvl="1"/>
            <a:r>
              <a:rPr lang="en-US" sz="1500"/>
              <a:t>Applicant/Developer partner contribution/share </a:t>
            </a:r>
          </a:p>
          <a:p>
            <a:pPr lvl="1"/>
            <a:r>
              <a:rPr lang="en-US" sz="1500"/>
              <a:t>Private leverage of funds </a:t>
            </a:r>
          </a:p>
          <a:p>
            <a:pPr lvl="1"/>
            <a:r>
              <a:rPr lang="en-US" sz="1500"/>
              <a:t>(</a:t>
            </a:r>
            <a:r>
              <a:rPr lang="en-US" sz="1500">
                <a:solidFill>
                  <a:srgbClr val="7030A0"/>
                </a:solidFill>
              </a:rPr>
              <a:t>For loans - loan to value ratio; developer equity</a:t>
            </a:r>
            <a:r>
              <a:rPr lang="en-US" sz="1500"/>
              <a:t>)</a:t>
            </a:r>
          </a:p>
          <a:p>
            <a:r>
              <a:rPr lang="en-US" sz="1500" b="1"/>
              <a:t>Applicant Experience</a:t>
            </a:r>
          </a:p>
          <a:p>
            <a:pPr lvl="1"/>
            <a:r>
              <a:rPr lang="en-US" sz="1500"/>
              <a:t>Applicant experience with completing similar projects on time and within budget</a:t>
            </a:r>
          </a:p>
        </p:txBody>
      </p:sp>
    </p:spTree>
    <p:extLst>
      <p:ext uri="{BB962C8B-B14F-4D97-AF65-F5344CB8AC3E}">
        <p14:creationId xmlns:p14="http://schemas.microsoft.com/office/powerpoint/2010/main" val="84639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5C056E-90EE-1605-339F-8F9F8339B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Eligible Uses of Funds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4BA24F-F45C-9D7B-91FC-7DFE99504A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551984"/>
            <a:ext cx="11061700" cy="44354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Limited investigation, assessment, planning, environmental consultancy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Soil and groundwater remediation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Abatement; hazardous materials or waste disposal; demolition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Groundwater monitoring; institutional/engineered controls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Attorneys’ fees (not DECD-contract related tasks) </a:t>
            </a:r>
          </a:p>
        </p:txBody>
      </p:sp>
    </p:spTree>
    <p:extLst>
      <p:ext uri="{BB962C8B-B14F-4D97-AF65-F5344CB8AC3E}">
        <p14:creationId xmlns:p14="http://schemas.microsoft.com/office/powerpoint/2010/main" val="377705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E3970-8755-CD14-37DD-2E9DC345D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Assessment-only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B1717-1386-2AC3-3BA4-CE2DA83CA4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Value-driven</a:t>
            </a:r>
          </a:p>
          <a:p>
            <a:r>
              <a:rPr lang="en-US"/>
              <a:t>Sowing the seeds for brownfield redevelopment</a:t>
            </a:r>
          </a:p>
          <a:p>
            <a:r>
              <a:rPr lang="en-US"/>
              <a:t>Helps stakeholders understand issues</a:t>
            </a:r>
          </a:p>
          <a:p>
            <a:r>
              <a:rPr lang="en-US"/>
              <a:t>Potential/Cost-benefit for redevelopment</a:t>
            </a:r>
          </a:p>
          <a:p>
            <a:r>
              <a:rPr lang="en-US"/>
              <a:t>Potential end uses (including highest and best end use)</a:t>
            </a:r>
          </a:p>
          <a:p>
            <a:r>
              <a:rPr lang="en-US"/>
              <a:t>Attracts developers</a:t>
            </a:r>
          </a:p>
          <a:p>
            <a:r>
              <a:rPr lang="en-US"/>
              <a:t>Public information</a:t>
            </a:r>
          </a:p>
          <a:p>
            <a:r>
              <a:rPr lang="en-US"/>
              <a:t>Note:  </a:t>
            </a:r>
            <a:r>
              <a:rPr lang="en-US" sz="2000"/>
              <a:t>Can collaborate with private entities but grant-eligible entity will have to implement the project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65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22D39-879E-F300-E8AD-2005EF422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5246FB-5BCE-DB54-8154-96314B0430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Other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1AF74-6971-0A6B-4AED-22640B7C0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054707"/>
            <a:ext cx="11061700" cy="4748586"/>
          </a:xfrm>
        </p:spPr>
        <p:txBody>
          <a:bodyPr/>
          <a:lstStyle/>
          <a:p>
            <a:pPr marL="0" indent="0">
              <a:buNone/>
            </a:pPr>
            <a:r>
              <a:rPr lang="en-US" sz="2600"/>
              <a:t>DECD/State has other programs where brownfield clean up are an eligible expenditure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CIF 2030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Urban Action program </a:t>
            </a:r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r>
              <a:rPr lang="en-US" sz="2600"/>
              <a:t>Other state programs that can be layered based on end use: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For affordable housing projects – you may be seeking DOH or CHFA financing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For adaptive reuse of a historic resource – you could be exploring historic tax credits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CT Green Bank</a:t>
            </a:r>
          </a:p>
        </p:txBody>
      </p:sp>
    </p:spTree>
    <p:extLst>
      <p:ext uri="{BB962C8B-B14F-4D97-AF65-F5344CB8AC3E}">
        <p14:creationId xmlns:p14="http://schemas.microsoft.com/office/powerpoint/2010/main" val="4013148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6A591-6C61-3675-9EB2-A19418BB8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24" y="3051065"/>
            <a:ext cx="8202901" cy="755869"/>
          </a:xfrm>
        </p:spPr>
        <p:txBody>
          <a:bodyPr/>
          <a:lstStyle/>
          <a:p>
            <a:r>
              <a:rPr lang="en-US"/>
              <a:t>DECD’s Liability Relief Programs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35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C2791-5BE7-BBA2-7764-72159140F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59" y="1598783"/>
            <a:ext cx="9487180" cy="755869"/>
          </a:xfrm>
        </p:spPr>
        <p:txBody>
          <a:bodyPr/>
          <a:lstStyle/>
          <a:p>
            <a:r>
              <a:rPr lang="en-US" u="sng"/>
              <a:t>OBRD Program Overview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89B7E-3C45-A2BD-3391-72F36646D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938" y="3806933"/>
            <a:ext cx="10366807" cy="2249310"/>
          </a:xfrm>
        </p:spPr>
        <p:txBody>
          <a:bodyPr/>
          <a:lstStyle/>
          <a:p>
            <a:pPr algn="r"/>
            <a:r>
              <a:rPr lang="en-US" sz="2400" b="1"/>
              <a:t>Binu Chandy, Director and OBRD Team</a:t>
            </a:r>
          </a:p>
          <a:p>
            <a:pPr algn="r"/>
            <a:r>
              <a:rPr lang="en-US" sz="2400" b="1"/>
              <a:t>Office of Brownfield Remediation &amp; Development</a:t>
            </a:r>
          </a:p>
          <a:p>
            <a:pPr algn="r"/>
            <a:endParaRPr lang="en-US"/>
          </a:p>
          <a:p>
            <a:pPr algn="ctr"/>
            <a:r>
              <a:rPr lang="en-US" sz="2400" i="1"/>
              <a:t>Connecticut Department of Economic &amp; Community Development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F3733-CEED-86FE-4B44-6B44B7D9E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E719CA-D7E2-E3B6-3387-C75592795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Liability Relief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10171-A219-B04A-FE6D-36E60B6CD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97521"/>
            <a:ext cx="11061700" cy="5198327"/>
          </a:xfrm>
        </p:spPr>
        <p:txBody>
          <a:bodyPr lIns="91440" tIns="45720" rIns="91440" bIns="45720" anchor="t"/>
          <a:lstStyle/>
          <a:p>
            <a:pPr marR="0" lvl="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 offer 2 programs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Abandoned Brownfield Cleanup (ABC)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Brownfield Remediation and Revitalization (BRRP)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Manage program in collaboration with DEEP</a:t>
            </a:r>
          </a:p>
          <a:p>
            <a:pP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Removes certain liability aspects associated with </a:t>
            </a: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redevelopment of brownfields, incentivizing brownfield redevelopment.</a:t>
            </a:r>
          </a:p>
          <a:p>
            <a:pPr marR="0" lvl="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Intended to attract developers to acquire and invest in redevelopment of brownfield sites that typically have limited market interest. </a:t>
            </a:r>
          </a:p>
          <a:p>
            <a:pPr marR="0" lvl="0"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programs are also available to Municipalities, CT Brownfields Land Banks, and Economic Development Agencies who are exploring to purchase a brownfield property and creating a path for redevelopment of brownfield sites.</a:t>
            </a:r>
          </a:p>
        </p:txBody>
      </p:sp>
    </p:spTree>
    <p:extLst>
      <p:ext uri="{BB962C8B-B14F-4D97-AF65-F5344CB8AC3E}">
        <p14:creationId xmlns:p14="http://schemas.microsoft.com/office/powerpoint/2010/main" val="2608242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E5A30-970E-65E0-2B88-BC965C4A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910F83-C548-91D3-0C81-E1F74E5C51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Benefits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42295-3A86-0729-47FB-2FD665288F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97521"/>
            <a:ext cx="11061700" cy="4929407"/>
          </a:xfrm>
        </p:spPr>
        <p:txBody>
          <a:bodyPr lIns="91440" tIns="45720" rIns="91440" bIns="45720" anchor="t"/>
          <a:lstStyle/>
          <a:p>
            <a:pPr marL="0" marR="0" lvl="0" indent="0">
              <a:buSzPts val="1000"/>
              <a:buNone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The main benefits include: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No obligation to investigate/remediate off-site pollution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Investigation and remediation limited to site boundaries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Liability relief from State and third parties</a:t>
            </a: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Exemption from the Property Transfer Act Program</a:t>
            </a: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61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241CB-2168-E6E1-4551-CB562197D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69FCE3-5AB6-D595-D12F-E358D37A6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Application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D9240-4074-F0BA-5675-4F587B03D1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97521"/>
            <a:ext cx="11061700" cy="4929407"/>
          </a:xfrm>
        </p:spPr>
        <p:txBody>
          <a:bodyPr lIns="91440" tIns="45720" rIns="91440" bIns="45720" anchor="t"/>
          <a:lstStyle/>
          <a:p>
            <a:pPr marL="0" marR="0" lvl="0" indent="0">
              <a:buSzPts val="1000"/>
              <a:buNone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Pre-application meeting (not mandatory)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Submit application form to </a:t>
            </a: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DECD.Liability</a:t>
            </a: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ReliefProgram@ct.gov</a:t>
            </a:r>
            <a:endParaRPr lang="en-US" sz="26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Prior to purchase of property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DEEP reviews and recommends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DECD reviews and makes decision on risk and economic/community benefits criteria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Decision sent to applicant</a:t>
            </a:r>
          </a:p>
          <a:p>
            <a:pPr>
              <a:buSzPts val="1000"/>
              <a:tabLst>
                <a:tab pos="457200" algn="l"/>
              </a:tabLst>
            </a:pPr>
            <a:r>
              <a:rPr lang="en-US" sz="2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Requirements for each program</a:t>
            </a: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0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6250B-1DB2-B9B6-3D4B-EA1B5C0AC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08408C-2545-ED1C-CBF8-6BAB14827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New Resource Pages on Website!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1CD06-31AF-4540-6871-8C81CBF707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64296"/>
            <a:ext cx="11061700" cy="4929407"/>
          </a:xfrm>
        </p:spPr>
        <p:txBody>
          <a:bodyPr lIns="91440" tIns="45720" rIns="91440" bIns="45720" anchor="t"/>
          <a:lstStyle/>
          <a:p>
            <a:pPr marL="0" indent="0">
              <a:buSzPts val="1000"/>
              <a:buNone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Updated application forms</a:t>
            </a:r>
          </a:p>
          <a:p>
            <a:pPr marR="0" lvl="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Brand new FAQs</a:t>
            </a:r>
          </a:p>
          <a:p>
            <a:pPr marR="0" lvl="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Helpful information for first-time applicants</a:t>
            </a:r>
          </a:p>
          <a:p>
            <a:pPr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24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Guidance to chose program that fits a particular site, applicant or project</a:t>
            </a:r>
            <a:endParaRPr lang="en-US" sz="24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endParaRPr lang="en-US" sz="2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r>
              <a:rPr lang="en-US" sz="2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Visit www.ctbrownfields.com – navigate to Liability Relief Programs</a:t>
            </a: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endParaRPr lang="en-US" sz="26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 lvl="0" indent="0">
              <a:buSzPts val="1000"/>
              <a:buNone/>
              <a:tabLst>
                <a:tab pos="457200" algn="l"/>
              </a:tabLst>
            </a:pPr>
            <a:endParaRPr lang="en-US" sz="26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40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894536C-04AE-8480-C187-A721052A7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7000"/>
          </a:blip>
          <a:srcRect l="4719" t="7852" r="2975" b="16849"/>
          <a:stretch/>
        </p:blipFill>
        <p:spPr>
          <a:xfrm>
            <a:off x="2498" y="833127"/>
            <a:ext cx="12189502" cy="60231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2715A0-4813-DC17-0FD8-D2AA8830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Office of Brownfield Remediation and Development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67672-2B20-0D9D-32A0-00FA4868B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E9F839-245A-D646-AAE8-2DAF5E2035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03334-0F42-FCFE-123D-2118565B7F91}"/>
              </a:ext>
            </a:extLst>
          </p:cNvPr>
          <p:cNvSpPr txBox="1"/>
          <p:nvPr/>
        </p:nvSpPr>
        <p:spPr>
          <a:xfrm>
            <a:off x="6502213" y="5688167"/>
            <a:ext cx="159550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Mark Burno, LEP</a:t>
            </a:r>
          </a:p>
          <a:p>
            <a:r>
              <a:rPr lang="en-US" sz="900">
                <a:hlinkClick r:id="rId4"/>
              </a:rPr>
              <a:t>Mark.Burno@ct.gov</a:t>
            </a:r>
            <a:r>
              <a:rPr lang="en-US" sz="900"/>
              <a:t> </a:t>
            </a:r>
          </a:p>
          <a:p>
            <a:r>
              <a:rPr lang="en-US" sz="900"/>
              <a:t>860-500-2442</a:t>
            </a:r>
          </a:p>
          <a:p>
            <a:r>
              <a:rPr lang="en-US" sz="900"/>
              <a:t>Project Manager - Technical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14A274-B769-DC37-0A8F-E4FA5CE7006F}"/>
              </a:ext>
            </a:extLst>
          </p:cNvPr>
          <p:cNvSpPr txBox="1"/>
          <p:nvPr/>
        </p:nvSpPr>
        <p:spPr>
          <a:xfrm>
            <a:off x="8394732" y="3010887"/>
            <a:ext cx="17552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Jennifer Schneider</a:t>
            </a:r>
          </a:p>
          <a:p>
            <a:r>
              <a:rPr lang="en-US" sz="900">
                <a:hlinkClick r:id="rId5"/>
              </a:rPr>
              <a:t>Jennifer.Schneider@ct.gov</a:t>
            </a:r>
            <a:endParaRPr lang="en-US" sz="900"/>
          </a:p>
          <a:p>
            <a:r>
              <a:rPr lang="en-US" sz="900"/>
              <a:t>860-500-2367 </a:t>
            </a:r>
          </a:p>
          <a:p>
            <a:r>
              <a:rPr lang="en-US" sz="1200" b="1"/>
              <a:t>Technical Team Lead</a:t>
            </a: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624AC76-14B1-38DB-8102-CB0988E917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523" t="18827" r="23896"/>
          <a:stretch/>
        </p:blipFill>
        <p:spPr>
          <a:xfrm>
            <a:off x="2200316" y="4253091"/>
            <a:ext cx="1524569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4DEC03-037A-F504-B05C-7D2ADDD4FA60}"/>
              </a:ext>
            </a:extLst>
          </p:cNvPr>
          <p:cNvSpPr txBox="1"/>
          <p:nvPr/>
        </p:nvSpPr>
        <p:spPr>
          <a:xfrm>
            <a:off x="2134340" y="5708636"/>
            <a:ext cx="149752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Greg Ambros</a:t>
            </a:r>
          </a:p>
          <a:p>
            <a:r>
              <a:rPr lang="en-US" sz="900">
                <a:hlinkClick r:id="rId7"/>
              </a:rPr>
              <a:t>Gregory.Ambros@ct.gov</a:t>
            </a:r>
            <a:endParaRPr lang="en-US" sz="900"/>
          </a:p>
          <a:p>
            <a:r>
              <a:rPr lang="en-US" sz="900"/>
              <a:t>860-500-2363 </a:t>
            </a:r>
          </a:p>
          <a:p>
            <a:r>
              <a:rPr lang="en-US" sz="900"/>
              <a:t>Project Manager - Contracts</a:t>
            </a:r>
          </a:p>
        </p:txBody>
      </p:sp>
      <p:pic>
        <p:nvPicPr>
          <p:cNvPr id="18" name="Picture 17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8DAD9703-1DC2-8540-5031-34BFFA2CA1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893" t="46136" r="16713" b="12557"/>
          <a:stretch/>
        </p:blipFill>
        <p:spPr>
          <a:xfrm>
            <a:off x="4086224" y="4275870"/>
            <a:ext cx="1524569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42C72A0-653F-C482-2515-3014712A28C1}"/>
              </a:ext>
            </a:extLst>
          </p:cNvPr>
          <p:cNvSpPr txBox="1"/>
          <p:nvPr/>
        </p:nvSpPr>
        <p:spPr>
          <a:xfrm>
            <a:off x="3972742" y="5700853"/>
            <a:ext cx="165340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Shawntay Nelson</a:t>
            </a:r>
          </a:p>
          <a:p>
            <a:r>
              <a:rPr lang="en-US" sz="900">
                <a:hlinkClick r:id="rId9"/>
              </a:rPr>
              <a:t>Shawntay.Nelson@ct.gov</a:t>
            </a:r>
            <a:endParaRPr lang="en-US" sz="900"/>
          </a:p>
          <a:p>
            <a:r>
              <a:rPr lang="en-US" sz="900"/>
              <a:t>860-500-2493 </a:t>
            </a:r>
          </a:p>
          <a:p>
            <a:r>
              <a:rPr lang="en-US" sz="900"/>
              <a:t>Project Manager - Contracts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6ACD1E-BDB5-A9CF-FAD4-DE34EEEFCDDC}"/>
              </a:ext>
            </a:extLst>
          </p:cNvPr>
          <p:cNvSpPr txBox="1"/>
          <p:nvPr/>
        </p:nvSpPr>
        <p:spPr>
          <a:xfrm>
            <a:off x="8295843" y="5688167"/>
            <a:ext cx="14911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Shay Sabir</a:t>
            </a:r>
          </a:p>
          <a:p>
            <a:r>
              <a:rPr lang="en-US" sz="900">
                <a:hlinkClick r:id="rId10"/>
              </a:rPr>
              <a:t>Chaimae.Sabir@ct.gov</a:t>
            </a:r>
            <a:r>
              <a:rPr lang="en-US" sz="900"/>
              <a:t> </a:t>
            </a:r>
          </a:p>
          <a:p>
            <a:r>
              <a:rPr lang="en-US" sz="900"/>
              <a:t>860-500-2448 </a:t>
            </a:r>
          </a:p>
          <a:p>
            <a:r>
              <a:rPr lang="en-US" sz="900"/>
              <a:t>Project Manager - Technical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4B1B86-290C-BF9B-4576-9882753E5C47}"/>
              </a:ext>
            </a:extLst>
          </p:cNvPr>
          <p:cNvSpPr txBox="1"/>
          <p:nvPr/>
        </p:nvSpPr>
        <p:spPr>
          <a:xfrm>
            <a:off x="10149956" y="5662837"/>
            <a:ext cx="149111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James Parsley</a:t>
            </a:r>
          </a:p>
          <a:p>
            <a:r>
              <a:rPr lang="en-US" sz="900">
                <a:hlinkClick r:id="rId11"/>
              </a:rPr>
              <a:t>James.Parsley@ct.gov</a:t>
            </a:r>
            <a:r>
              <a:rPr lang="en-US" sz="900"/>
              <a:t> </a:t>
            </a:r>
          </a:p>
          <a:p>
            <a:r>
              <a:rPr lang="en-US" sz="900"/>
              <a:t>860-500- 2335</a:t>
            </a:r>
          </a:p>
          <a:p>
            <a:r>
              <a:rPr lang="en-US" sz="900"/>
              <a:t>Project Manager - Technical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C74E47-A29E-A54C-97E9-D32690FFD281}"/>
              </a:ext>
            </a:extLst>
          </p:cNvPr>
          <p:cNvSpPr txBox="1"/>
          <p:nvPr/>
        </p:nvSpPr>
        <p:spPr>
          <a:xfrm>
            <a:off x="6935916" y="1288569"/>
            <a:ext cx="12570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Binu Chandy</a:t>
            </a:r>
          </a:p>
          <a:p>
            <a:r>
              <a:rPr lang="en-US" sz="900">
                <a:hlinkClick r:id="rId12"/>
              </a:rPr>
              <a:t>Binu.Chandy@ct.gov</a:t>
            </a:r>
            <a:r>
              <a:rPr lang="en-US" sz="900"/>
              <a:t> </a:t>
            </a:r>
          </a:p>
          <a:p>
            <a:r>
              <a:rPr lang="en-US" sz="9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860-500-2454</a:t>
            </a:r>
            <a:endParaRPr lang="en-US" sz="900"/>
          </a:p>
          <a:p>
            <a:r>
              <a:rPr lang="en-US" sz="1200" b="1"/>
              <a:t>OBRD Director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22C13CC-8564-D86B-2A67-F0D4BAB0B80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1760" r="8755"/>
          <a:stretch/>
        </p:blipFill>
        <p:spPr>
          <a:xfrm>
            <a:off x="6561205" y="4245596"/>
            <a:ext cx="1524570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63093E8C-DEB9-221D-3D04-030AD210D5EF}"/>
              </a:ext>
            </a:extLst>
          </p:cNvPr>
          <p:cNvSpPr txBox="1">
            <a:spLocks/>
          </p:cNvSpPr>
          <p:nvPr/>
        </p:nvSpPr>
        <p:spPr>
          <a:xfrm>
            <a:off x="438705" y="72196"/>
            <a:ext cx="10515600" cy="75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DECD BROWNFIELDS TEAM</a:t>
            </a:r>
            <a:endParaRPr lang="en-US" sz="1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3D525-06AD-B489-6053-3C3128C924DC}"/>
              </a:ext>
            </a:extLst>
          </p:cNvPr>
          <p:cNvSpPr txBox="1"/>
          <p:nvPr/>
        </p:nvSpPr>
        <p:spPr>
          <a:xfrm>
            <a:off x="1755526" y="1358536"/>
            <a:ext cx="14573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Mike Wieliczka</a:t>
            </a:r>
          </a:p>
          <a:p>
            <a:r>
              <a:rPr lang="en-US" sz="1000"/>
              <a:t>Administrative Support</a:t>
            </a:r>
          </a:p>
        </p:txBody>
      </p:sp>
      <p:pic>
        <p:nvPicPr>
          <p:cNvPr id="25" name="Picture 24" descr="A person in a red shirt&#10;&#10;Description automatically generated with medium confidence">
            <a:extLst>
              <a:ext uri="{FF2B5EF4-FFF2-40B4-BE49-F238E27FC236}">
                <a16:creationId xmlns:a16="http://schemas.microsoft.com/office/drawing/2014/main" id="{170AFD5F-F273-0948-A361-262A3A87AF1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2170" t="6900" r="10439" b="42728"/>
          <a:stretch/>
        </p:blipFill>
        <p:spPr>
          <a:xfrm>
            <a:off x="10251783" y="4225127"/>
            <a:ext cx="1502263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D2956B3-39E8-68B2-B0FE-DEA8AA74B78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b="5049"/>
          <a:stretch/>
        </p:blipFill>
        <p:spPr>
          <a:xfrm>
            <a:off x="5269385" y="888513"/>
            <a:ext cx="1653230" cy="173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 descr="A picture containing sky, outdoor, ground, mountain">
            <a:extLst>
              <a:ext uri="{FF2B5EF4-FFF2-40B4-BE49-F238E27FC236}">
                <a16:creationId xmlns:a16="http://schemas.microsoft.com/office/drawing/2014/main" id="{8D43D9CB-110A-6B23-217E-25A888BCFA6D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1464" t="52255" r="25612" b="34811"/>
          <a:stretch/>
        </p:blipFill>
        <p:spPr>
          <a:xfrm>
            <a:off x="8401770" y="4250331"/>
            <a:ext cx="1583316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7" name="Picture 36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477210C0-A720-4C83-7E7A-E5D5023E14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8216" y="921590"/>
            <a:ext cx="1562100" cy="146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07679-0CA8-359E-CD73-F172D037660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14013" b="14013"/>
          <a:stretch/>
        </p:blipFill>
        <p:spPr>
          <a:xfrm>
            <a:off x="6865789" y="2627639"/>
            <a:ext cx="1524569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A27D1-B77C-DD9A-5D85-028A2B3A11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018"/>
          <a:stretch/>
        </p:blipFill>
        <p:spPr>
          <a:xfrm>
            <a:off x="3801644" y="2717634"/>
            <a:ext cx="1524569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F4A85F-F531-3A0D-9608-939303FF51C8}"/>
              </a:ext>
            </a:extLst>
          </p:cNvPr>
          <p:cNvSpPr txBox="1"/>
          <p:nvPr/>
        </p:nvSpPr>
        <p:spPr>
          <a:xfrm>
            <a:off x="1718029" y="3029804"/>
            <a:ext cx="163038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Almariet Roberts</a:t>
            </a:r>
            <a:endParaRPr lang="en-US" sz="900"/>
          </a:p>
          <a:p>
            <a:r>
              <a:rPr lang="en-US" sz="900">
                <a:hlinkClick r:id="rId5"/>
              </a:rPr>
              <a:t>Almariet.Roberts@ct.gov</a:t>
            </a:r>
            <a:endParaRPr lang="en-US" sz="900"/>
          </a:p>
          <a:p>
            <a:r>
              <a:rPr lang="en-US" sz="1200" b="1"/>
              <a:t>Contracts Team Lead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5CBD2F-3B33-BE20-AE50-D65F4A379F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015"/>
          <a:stretch/>
        </p:blipFill>
        <p:spPr>
          <a:xfrm>
            <a:off x="220309" y="4245596"/>
            <a:ext cx="1524569" cy="1463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53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D52C82-1AF4-FC2D-CF64-3678A4AF27AE}"/>
              </a:ext>
            </a:extLst>
          </p:cNvPr>
          <p:cNvSpPr txBox="1"/>
          <p:nvPr/>
        </p:nvSpPr>
        <p:spPr>
          <a:xfrm>
            <a:off x="220503" y="5716131"/>
            <a:ext cx="14975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/>
              <a:t>Preston Piper</a:t>
            </a:r>
          </a:p>
          <a:p>
            <a:r>
              <a:rPr lang="en-US" sz="900">
                <a:hlinkClick r:id="rId7"/>
              </a:rPr>
              <a:t>Preston.Piper@ct.gov</a:t>
            </a:r>
            <a:endParaRPr lang="en-US" sz="900"/>
          </a:p>
          <a:p>
            <a:r>
              <a:rPr lang="en-US" sz="900"/>
              <a:t>Project Manager - Contracts</a:t>
            </a:r>
          </a:p>
        </p:txBody>
      </p:sp>
    </p:spTree>
    <p:extLst>
      <p:ext uri="{BB962C8B-B14F-4D97-AF65-F5344CB8AC3E}">
        <p14:creationId xmlns:p14="http://schemas.microsoft.com/office/powerpoint/2010/main" val="26458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10"/>
    </mc:Choice>
    <mc:Fallback xmlns="">
      <p:transition spd="slow" advClick="0" advTm="801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AB22C-0AE2-2849-596F-87715897A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361" y="394342"/>
            <a:ext cx="5274897" cy="5692422"/>
          </a:xfrm>
        </p:spPr>
        <p:txBody>
          <a:bodyPr lIns="91440" tIns="45720" rIns="91440" bIns="45720" anchor="t"/>
          <a:lstStyle/>
          <a:p>
            <a:r>
              <a:rPr lang="en-US"/>
              <a:t>For additional questions or to arrange for a meeting:</a:t>
            </a:r>
          </a:p>
          <a:p>
            <a:r>
              <a:rPr lang="en-US"/>
              <a:t>Please send email to </a:t>
            </a:r>
            <a:r>
              <a:rPr lang="en-US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brownfields@ct.gov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(preferred) or </a:t>
            </a:r>
          </a:p>
          <a:p>
            <a:endParaRPr lang="en-US"/>
          </a:p>
          <a:p>
            <a:r>
              <a:rPr lang="en-US"/>
              <a:t>Contact the dedicated OBRD hotline number at 1.860.500.2395</a:t>
            </a:r>
          </a:p>
          <a:p>
            <a:endParaRPr lang="en-US"/>
          </a:p>
          <a:p>
            <a:r>
              <a:rPr lang="en-US"/>
              <a:t>Visit the OBRD Website:</a:t>
            </a:r>
          </a:p>
          <a:p>
            <a:r>
              <a:rPr lang="en-US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www.ctbrownfields.gov</a:t>
            </a:r>
            <a:endParaRPr lang="en-US">
              <a:solidFill>
                <a:srgbClr val="FFFF00"/>
              </a:solidFill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7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6A591-6C61-3675-9EB2-A19418BB8E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24" y="3051065"/>
            <a:ext cx="8202901" cy="755869"/>
          </a:xfrm>
        </p:spPr>
        <p:txBody>
          <a:bodyPr/>
          <a:lstStyle/>
          <a:p>
            <a:r>
              <a:rPr lang="en-US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437180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DAB22C-0AE2-2849-596F-87715897A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4124" y="2889504"/>
            <a:ext cx="5095875" cy="3557478"/>
          </a:xfrm>
        </p:spPr>
        <p:txBody>
          <a:bodyPr lIns="91440" tIns="45720" rIns="91440" bIns="45720" anchor="t"/>
          <a:lstStyle/>
          <a:p>
            <a:r>
              <a:rPr lang="en-US" sz="8000">
                <a:latin typeface="Now"/>
              </a:rPr>
              <a:t>Thank you! 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3747540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EBC077-C7C5-49DC-24B2-36DEC8771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CT DECD’s Office of Brownfields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6F156-9442-AEB3-4D48-11ECD6F2C1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/>
              <a:t>A one stop state resource for brownfield redevelopment in Connecticut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31F5B-79E6-190C-786A-6D136F542A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823047"/>
            <a:ext cx="11061700" cy="4435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/>
              <a:t>Provide financial and technical assistance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/>
              <a:t>to brownfield stakeholders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/>
              <a:t>to help return brownfield sites to productive re-use.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000"/>
          </a:p>
          <a:p>
            <a:pPr>
              <a:lnSpc>
                <a:spcPct val="150000"/>
              </a:lnSpc>
            </a:pPr>
            <a:r>
              <a:rPr lang="en-US" sz="2000"/>
              <a:t>OBRD partners and collaborates with other state agencies including the CT DEEP to further it’s mission.</a:t>
            </a:r>
          </a:p>
        </p:txBody>
      </p:sp>
    </p:spTree>
    <p:extLst>
      <p:ext uri="{BB962C8B-B14F-4D97-AF65-F5344CB8AC3E}">
        <p14:creationId xmlns:p14="http://schemas.microsoft.com/office/powerpoint/2010/main" val="2235631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BA449-8881-E162-EC55-60DA65553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562B3D-9733-1554-A06C-5BE3CC3D1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DECD OBRD Metrics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929C-D9FA-2EF1-FC85-9ADD3239C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From FY 2014 to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145FF-AAC1-B816-58CE-A0C2DE7D11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410284"/>
            <a:ext cx="11061700" cy="44354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/>
              <a:t>The CT DECD has allocated substantial state resources to reactivating brownfields:</a:t>
            </a:r>
          </a:p>
          <a:p>
            <a:pPr>
              <a:lnSpc>
                <a:spcPct val="100000"/>
              </a:lnSpc>
            </a:pPr>
            <a:r>
              <a:rPr lang="en-US" sz="2000"/>
              <a:t>$280 million of state funding invested </a:t>
            </a:r>
          </a:p>
          <a:p>
            <a:pPr>
              <a:lnSpc>
                <a:spcPct val="100000"/>
              </a:lnSpc>
            </a:pPr>
            <a:r>
              <a:rPr lang="en-US" sz="2000"/>
              <a:t>Over 272 projects in </a:t>
            </a:r>
          </a:p>
          <a:p>
            <a:pPr>
              <a:lnSpc>
                <a:spcPct val="100000"/>
              </a:lnSpc>
            </a:pPr>
            <a:r>
              <a:rPr lang="en-US" sz="2000"/>
              <a:t>75 municipalities</a:t>
            </a:r>
          </a:p>
          <a:p>
            <a:pPr>
              <a:lnSpc>
                <a:spcPct val="100000"/>
              </a:lnSpc>
            </a:pPr>
            <a:r>
              <a:rPr lang="en-US" sz="2000"/>
              <a:t>Cleaning up approximately 3,900 acres of impacted property.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buNone/>
            </a:pPr>
            <a:r>
              <a:rPr lang="en-US" sz="2000"/>
              <a:t>These investments have leveraged significant non-DECD funding as well.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/>
              <a:t>For every</a:t>
            </a:r>
            <a:r>
              <a:rPr lang="en-US" sz="2000" b="1" u="sng"/>
              <a:t> $1 </a:t>
            </a:r>
            <a:r>
              <a:rPr lang="en-US" sz="2000"/>
              <a:t>contributed by DECD, non-DECD partners have or will invest an impressive </a:t>
            </a:r>
            <a:r>
              <a:rPr lang="en-US" sz="2000" b="1" u="sng"/>
              <a:t>$13.13!</a:t>
            </a:r>
          </a:p>
        </p:txBody>
      </p:sp>
    </p:spTree>
    <p:extLst>
      <p:ext uri="{BB962C8B-B14F-4D97-AF65-F5344CB8AC3E}">
        <p14:creationId xmlns:p14="http://schemas.microsoft.com/office/powerpoint/2010/main" val="61613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6C241-1593-42F4-AF5D-79B0621B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F85D49-47EE-94E5-6D7B-47BB23C8C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OBRD Program – Merits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B7BB-0507-94A6-3C9E-B24E420006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221098"/>
            <a:ext cx="11061700" cy="482497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Predictability of funding and schedule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Multiple program options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Access to programs for public and private stakeholders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Programs available from cradle to grave – brownfield redevelopment cycle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Simple application forms and process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Flexibility on eligible uses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Less restrictive than some federal funding programs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Large funding pool – can take on all magnitudes of brownfield projects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Multiple incentives including offering liability relief to attract developers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Available to all 169 municipalities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/>
              <a:t>Strong collaboration with CT DEEP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8038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0C164-55CF-9EAC-F918-565FEAECC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1D24C-FD3C-FAE0-E348-507BD82C38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Primary Competitive Funding Programs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91142-A772-60E7-88A0-D91AAB7AD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98269" y="997521"/>
            <a:ext cx="10060823" cy="539743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9BB3E3-B536-7FEF-261D-4C459841A9D1}"/>
              </a:ext>
            </a:extLst>
          </p:cNvPr>
          <p:cNvSpPr/>
          <p:nvPr/>
        </p:nvSpPr>
        <p:spPr>
          <a:xfrm>
            <a:off x="6096000" y="1410284"/>
            <a:ext cx="3272639" cy="133687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Assessment-Only Grant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954A4F-4E65-317A-D0F1-E54A2B900FC6}"/>
              </a:ext>
            </a:extLst>
          </p:cNvPr>
          <p:cNvSpPr/>
          <p:nvPr/>
        </p:nvSpPr>
        <p:spPr>
          <a:xfrm>
            <a:off x="6096000" y="3531705"/>
            <a:ext cx="3205018" cy="1417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Brownfield Area-Wide Revitalization Planning Grant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C27CDF-4037-78A1-13BB-CB4DBACBA6C4}"/>
              </a:ext>
            </a:extLst>
          </p:cNvPr>
          <p:cNvSpPr/>
          <p:nvPr/>
        </p:nvSpPr>
        <p:spPr>
          <a:xfrm>
            <a:off x="1013790" y="1432234"/>
            <a:ext cx="3272639" cy="1314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Limited Assessment and Remediation Grant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1BBA394-B9CF-3E2C-CE78-C9A21EFBA9AE}"/>
              </a:ext>
            </a:extLst>
          </p:cNvPr>
          <p:cNvSpPr/>
          <p:nvPr/>
        </p:nvSpPr>
        <p:spPr>
          <a:xfrm>
            <a:off x="1013790" y="3531705"/>
            <a:ext cx="3205018" cy="141738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Targeted Brownfield Development Loans</a:t>
            </a:r>
          </a:p>
        </p:txBody>
      </p:sp>
    </p:spTree>
    <p:extLst>
      <p:ext uri="{BB962C8B-B14F-4D97-AF65-F5344CB8AC3E}">
        <p14:creationId xmlns:p14="http://schemas.microsoft.com/office/powerpoint/2010/main" val="336351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E38A5-3217-E8F5-7A49-7D8EF1FAC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260710"/>
            <a:ext cx="10060823" cy="539743"/>
          </a:xfrm>
        </p:spPr>
        <p:txBody>
          <a:bodyPr/>
          <a:lstStyle/>
          <a:p>
            <a:r>
              <a:rPr lang="en-US" b="1"/>
              <a:t>Funding Rounds Schedule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DB105C9-75C1-277D-97D3-66F07F7F384C}"/>
              </a:ext>
            </a:extLst>
          </p:cNvPr>
          <p:cNvSpPr txBox="1">
            <a:spLocks/>
          </p:cNvSpPr>
          <p:nvPr/>
        </p:nvSpPr>
        <p:spPr>
          <a:xfrm>
            <a:off x="524691" y="1410284"/>
            <a:ext cx="11061700" cy="4435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2 competitive funding rounds per year</a:t>
            </a:r>
          </a:p>
          <a:p>
            <a:pPr>
              <a:lnSpc>
                <a:spcPct val="100000"/>
              </a:lnSpc>
            </a:pPr>
            <a:r>
              <a:rPr lang="en-US" sz="2000"/>
              <a:t>Announcements made Jan/Feb and June/July </a:t>
            </a:r>
          </a:p>
          <a:p>
            <a:pPr>
              <a:lnSpc>
                <a:spcPct val="100000"/>
              </a:lnSpc>
            </a:pPr>
            <a:r>
              <a:rPr lang="en-US" sz="2000"/>
              <a:t>Each round is approx. 6-month cycle </a:t>
            </a:r>
          </a:p>
          <a:p>
            <a:pPr lvl="1">
              <a:lnSpc>
                <a:spcPct val="100000"/>
              </a:lnSpc>
            </a:pPr>
            <a:r>
              <a:rPr lang="en-US" sz="1600"/>
              <a:t>Submission: Month 4</a:t>
            </a:r>
          </a:p>
          <a:p>
            <a:pPr lvl="1">
              <a:lnSpc>
                <a:spcPct val="100000"/>
              </a:lnSpc>
            </a:pPr>
            <a:r>
              <a:rPr lang="en-US" sz="1600"/>
              <a:t>Announcement: Month 6</a:t>
            </a:r>
          </a:p>
          <a:p>
            <a:pPr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r>
              <a:rPr lang="en-US" sz="2000"/>
              <a:t>Governor’s proposed state biennium budget includes $70M </a:t>
            </a:r>
          </a:p>
          <a:p>
            <a:pPr>
              <a:lnSpc>
                <a:spcPct val="100000"/>
              </a:lnSpc>
            </a:pPr>
            <a:r>
              <a:rPr lang="en-US" sz="2000"/>
              <a:t>Typically - $25M announced each round </a:t>
            </a:r>
          </a:p>
        </p:txBody>
      </p:sp>
    </p:spTree>
    <p:extLst>
      <p:ext uri="{BB962C8B-B14F-4D97-AF65-F5344CB8AC3E}">
        <p14:creationId xmlns:p14="http://schemas.microsoft.com/office/powerpoint/2010/main" val="212522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FE38A5-3217-E8F5-7A49-7D8EF1FACF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/>
              <a:t>Summary of Funding Programs 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26B73-12F4-05CC-0FB2-064C86D8E9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997521"/>
            <a:ext cx="11061700" cy="4435475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557FD2-6F30-347F-196F-A60E1E846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46627"/>
              </p:ext>
            </p:extLst>
          </p:nvPr>
        </p:nvGraphicFramePr>
        <p:xfrm>
          <a:off x="692726" y="1367259"/>
          <a:ext cx="10178472" cy="4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618">
                  <a:extLst>
                    <a:ext uri="{9D8B030D-6E8A-4147-A177-3AD203B41FA5}">
                      <a16:colId xmlns:a16="http://schemas.microsoft.com/office/drawing/2014/main" val="3336307715"/>
                    </a:ext>
                  </a:extLst>
                </a:gridCol>
                <a:gridCol w="2544618">
                  <a:extLst>
                    <a:ext uri="{9D8B030D-6E8A-4147-A177-3AD203B41FA5}">
                      <a16:colId xmlns:a16="http://schemas.microsoft.com/office/drawing/2014/main" val="4196295815"/>
                    </a:ext>
                  </a:extLst>
                </a:gridCol>
                <a:gridCol w="2544618">
                  <a:extLst>
                    <a:ext uri="{9D8B030D-6E8A-4147-A177-3AD203B41FA5}">
                      <a16:colId xmlns:a16="http://schemas.microsoft.com/office/drawing/2014/main" val="1323472397"/>
                    </a:ext>
                  </a:extLst>
                </a:gridCol>
                <a:gridCol w="2544618">
                  <a:extLst>
                    <a:ext uri="{9D8B030D-6E8A-4147-A177-3AD203B41FA5}">
                      <a16:colId xmlns:a16="http://schemas.microsoft.com/office/drawing/2014/main" val="29776347"/>
                    </a:ext>
                  </a:extLst>
                </a:gridCol>
              </a:tblGrid>
              <a:tr h="85453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MAX </a:t>
                      </a:r>
                    </a:p>
                    <a:p>
                      <a:pPr algn="ctr"/>
                      <a:r>
                        <a:rPr lang="en-US"/>
                        <a:t>per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 </a:t>
                      </a:r>
                    </a:p>
                    <a:p>
                      <a:pPr algn="ctr"/>
                      <a:r>
                        <a:rPr lang="en-US"/>
                        <a:t>per 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  <a:p>
                      <a:pPr algn="ctr"/>
                      <a:r>
                        <a:rPr lang="en-US"/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4956044"/>
                  </a:ext>
                </a:extLst>
              </a:tr>
              <a:tr h="882790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Grant – Remediation/Limited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$4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legislation pending that would increase the limit to $6M 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417800"/>
                  </a:ext>
                </a:extLst>
              </a:tr>
              <a:tr h="794511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Loan – Remediation/Limited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$4 million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Min. is $500K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4750012"/>
                  </a:ext>
                </a:extLst>
              </a:tr>
              <a:tr h="799882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Grant – Assessment-only (Land Banks/COGs)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$500,000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Can apply for multiple projects/sites. Maximum per project - $200K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8731191"/>
                  </a:ext>
                </a:extLst>
              </a:tr>
              <a:tr h="617953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Grant – Assessment-only (Others)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$100,000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057270"/>
                  </a:ext>
                </a:extLst>
              </a:tr>
              <a:tr h="551349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Grant – BAR Planning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$200,000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Min 10% match requirement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46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E3970-8755-CD14-37DD-2E9DC345D1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0060823" cy="1029277"/>
          </a:xfrm>
        </p:spPr>
        <p:txBody>
          <a:bodyPr/>
          <a:lstStyle/>
          <a:p>
            <a:r>
              <a:rPr lang="en-US"/>
              <a:t>Remediation/Limited Assessment </a:t>
            </a:r>
          </a:p>
          <a:p>
            <a:r>
              <a:rPr lang="en-US"/>
              <a:t>Grant &amp; Loan Programs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B1717-1386-2AC3-3BA4-CE2DA83CA4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898650"/>
            <a:ext cx="11061700" cy="372629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Primary mission - bringing brownfields to economic productivity and community value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Past projects – adaptive reuse or new construction</a:t>
            </a:r>
          </a:p>
          <a:p>
            <a:pPr marL="800100" lvl="1" indent="-342900"/>
            <a:r>
              <a:rPr lang="en-US" sz="1600"/>
              <a:t>Housing/Mixed-uses/TOD</a:t>
            </a:r>
          </a:p>
          <a:p>
            <a:pPr marL="800100" lvl="1" indent="-342900"/>
            <a:r>
              <a:rPr lang="en-US" sz="1600"/>
              <a:t>Industrial/Commercial/Retail/Business</a:t>
            </a:r>
          </a:p>
          <a:p>
            <a:pPr marL="800100" lvl="1" indent="-342900"/>
            <a:r>
              <a:rPr lang="en-US" sz="1600"/>
              <a:t>Recreational/Community/Parks</a:t>
            </a:r>
          </a:p>
          <a:p>
            <a:pPr marL="800100" lvl="1" indent="-342900"/>
            <a:r>
              <a:rPr lang="en-US" sz="1600"/>
              <a:t>Health-related end uses/Research facilities</a:t>
            </a:r>
          </a:p>
          <a:p>
            <a:pPr marL="800100" lvl="1" indent="-342900"/>
            <a:r>
              <a:rPr lang="en-US" sz="1600"/>
              <a:t>Green Energy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Competitive process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Multi-dimensional scoring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5171692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1a7ae4-5eb8-4b45-acf8-62480c0951b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9EF49668204449377394EB150805A" ma:contentTypeVersion="14" ma:contentTypeDescription="Create a new document." ma:contentTypeScope="" ma:versionID="977c7f27dae0b7d2ab1ccc78e9fb11e8">
  <xsd:schema xmlns:xsd="http://www.w3.org/2001/XMLSchema" xmlns:xs="http://www.w3.org/2001/XMLSchema" xmlns:p="http://schemas.microsoft.com/office/2006/metadata/properties" xmlns:ns2="de1a7ae4-5eb8-4b45-acf8-62480c0951bd" xmlns:ns3="a4653b92-50cd-473b-9125-dd9a392328fe" targetNamespace="http://schemas.microsoft.com/office/2006/metadata/properties" ma:root="true" ma:fieldsID="f2a0567393cb60e59842a1d8d21e678e" ns2:_="" ns3:_="">
    <xsd:import namespace="de1a7ae4-5eb8-4b45-acf8-62480c0951bd"/>
    <xsd:import namespace="a4653b92-50cd-473b-9125-dd9a392328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a7ae4-5eb8-4b45-acf8-62480c095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53b92-50cd-473b-9125-dd9a39232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EC1FD0-301F-4D3E-B18E-35EDE18385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CC550-DC70-45E6-8D20-66AEF0992CFC}">
  <ds:schemaRefs>
    <ds:schemaRef ds:uri="a4653b92-50cd-473b-9125-dd9a392328fe"/>
    <ds:schemaRef ds:uri="de1a7ae4-5eb8-4b45-acf8-62480c0951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08E318-679B-43C1-986A-A6AC02E3E7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a7ae4-5eb8-4b45-acf8-62480c0951bd"/>
    <ds:schemaRef ds:uri="a4653b92-50cd-473b-9125-dd9a39232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27</Slides>
  <Notes>27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Anthony, Anthony</dc:creator>
  <cp:revision>2</cp:revision>
  <cp:lastPrinted>2024-07-31T11:40:17Z</cp:lastPrinted>
  <dcterms:created xsi:type="dcterms:W3CDTF">2023-10-10T16:19:34Z</dcterms:created>
  <dcterms:modified xsi:type="dcterms:W3CDTF">2026-02-16T22:15:08Z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0x010100EF79EF49668204449377394EB150805A</vt:lpwstr>
  </property>
  <property fmtid="{D5CDD505-2E9C-101B-9397-08002B2CF9AE}" pid="3" name="MediaServiceImageTags">
    <vt:lpwstr/>
  </property>
</Properties>
</file>